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9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4279320" y="0"/>
            <a:ext cx="328032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57F74D6B-15B3-4384-AECC-974C8EC84930}" type="slidenum">
              <a:rPr lang="en-US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8247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FBD4E1F7-2D26-4A29-91BB-5FF1AEA85B87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240" cy="411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3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82B7A414-08A8-4394-AFC8-B4B0E24A249B}" type="slidenum">
              <a:rPr lang="en-US" sz="12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1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490A3E4-3017-4A8E-AE4C-1CE72BB6EB63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240" cy="411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245AF2F5-E294-4720-A756-745237021B3C}" type="slidenum">
              <a:rPr lang="en-US" sz="12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2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FC82377-1106-4BB6-A634-5A98659C397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240" cy="411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3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194CEAD5-721E-4381-A67D-BF64A069D1E4}" type="slidenum">
              <a:rPr lang="en-US" sz="12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3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E2265226-9FF5-4813-824C-8274487E5E4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240" cy="411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CustomShape 3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F13DC127-F1C9-493D-A8B2-CB50CCA81B6D}" type="slidenum">
              <a:rPr lang="en-US" sz="12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4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207912F-F69E-42DA-933C-CD5CB7CF2BD5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240" cy="411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03D7D97A-B433-4072-8DF1-2627BCDF91E0}" type="slidenum">
              <a:rPr lang="en-US" sz="12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5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53CC3A7D-E565-423D-8D56-55E214F1F5F8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240" cy="411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CustomShape 3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97C11EAE-E6A0-404E-A7B4-469D4DAC5A54}" type="slidenum">
              <a:rPr lang="en-US" sz="12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6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9219BAA5-1CE9-420E-BA93-1FE7E61A1A10}" type="slidenum">
              <a:rPr lang="en-US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4240" cy="411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CustomShape 3"/>
          <p:cNvSpPr/>
          <p:nvPr/>
        </p:nvSpPr>
        <p:spPr>
          <a:xfrm>
            <a:off x="3884760" y="8685360"/>
            <a:ext cx="2969640" cy="455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/>
          <a:lstStyle/>
          <a:p>
            <a:pPr algn="r">
              <a:lnSpc>
                <a:spcPct val="100000"/>
              </a:lnSpc>
            </a:pPr>
            <a:fld id="{0727042A-0887-4655-9F3B-F7E9FFDF02CB}" type="slidenum">
              <a:rPr lang="en-US" sz="1200" b="0" strike="noStrike" spc="-1">
                <a:solidFill>
                  <a:srgbClr val="333333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7</a:t>
            </a:fld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6" name="Picture 35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079360" y="1604160"/>
            <a:ext cx="4984200" cy="3976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69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44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/>
          <p:nvPr/>
        </p:nvPicPr>
        <p:blipFill>
          <a:blip r:embed="rId14"/>
          <a:stretch/>
        </p:blipFill>
        <p:spPr>
          <a:xfrm>
            <a:off x="7740720" y="6381720"/>
            <a:ext cx="578880" cy="399600"/>
          </a:xfrm>
          <a:prstGeom prst="rect">
            <a:avLst/>
          </a:prstGeom>
          <a:ln>
            <a:noFill/>
          </a:ln>
        </p:spPr>
      </p:pic>
      <p:sp>
        <p:nvSpPr>
          <p:cNvPr id="5" name="CustomShape 1"/>
          <p:cNvSpPr/>
          <p:nvPr/>
        </p:nvSpPr>
        <p:spPr>
          <a:xfrm>
            <a:off x="8278920" y="6375240"/>
            <a:ext cx="754920" cy="362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ICEL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57200" y="779400"/>
            <a:ext cx="8227440" cy="137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CustomShape 2"/>
          <p:cNvSpPr/>
          <p:nvPr/>
        </p:nvSpPr>
        <p:spPr>
          <a:xfrm>
            <a:off x="323640" y="1268640"/>
            <a:ext cx="8638920" cy="489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343080" indent="-337680"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Seth </a:t>
            </a:r>
            <a:r>
              <a:rPr lang="en-US" sz="2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Sakyi</a:t>
            </a:r>
            <a:r>
              <a:rPr lang="en-US" sz="2800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-</a:t>
            </a:r>
            <a:r>
              <a:rPr lang="en-US" sz="2800" b="0" strike="noStrike" spc="-1" dirty="0" err="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Gyinae</a:t>
            </a:r>
            <a:r>
              <a:rPr lang="en-US" sz="2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</a:t>
            </a: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			4 September 2016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7680"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								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7680">
              <a:lnSpc>
                <a:spcPct val="100000"/>
              </a:lnSpc>
            </a:pP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7680">
              <a:lnSpc>
                <a:spcPct val="10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7680">
              <a:lnSpc>
                <a:spcPct val="100000"/>
              </a:lnSpc>
            </a:pP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Scripture: John 13:34-35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Subject: A New Commandment</a:t>
            </a: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7680">
              <a:lnSpc>
                <a:spcPct val="100000"/>
              </a:lnSpc>
            </a:pP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7680">
              <a:lnSpc>
                <a:spcPct val="100000"/>
              </a:lnSpc>
            </a:pP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7680">
              <a:lnSpc>
                <a:spcPct val="100000"/>
              </a:lnSpc>
            </a:pP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7680">
              <a:lnSpc>
                <a:spcPct val="100000"/>
              </a:lnSpc>
            </a:pP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37680">
              <a:lnSpc>
                <a:spcPct val="100000"/>
              </a:lnSpc>
            </a:pPr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57200" y="116640"/>
            <a:ext cx="8684640" cy="606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en-US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John 13: 34-35 (NIV)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34 ‘A new command I give you: love one another. As I have loved you, so you must love one another. 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35 By this everyone will know that you are my disciples, if you love one another.’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457200" y="116640"/>
            <a:ext cx="8684640" cy="606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en-US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INTRODUCTION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z="2800" b="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Times New Roman"/>
              </a:rPr>
              <a:t>Last words</a:t>
            </a:r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en-US" sz="1800" b="0" strike="noStrike" spc="-1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57200" y="779400"/>
            <a:ext cx="8227440" cy="1370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2"/>
          <p:cNvSpPr/>
          <p:nvPr/>
        </p:nvSpPr>
        <p:spPr>
          <a:xfrm>
            <a:off x="457200" y="548640"/>
            <a:ext cx="8684640" cy="5628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pPr marL="571500" indent="-571500">
              <a:buAutoNum type="romanUcPeriod"/>
            </a:pPr>
            <a:r>
              <a:rPr lang="en-US" sz="2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 </a:t>
            </a: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should love our brothers and sisters by the same standard Jesus has loved </a:t>
            </a:r>
            <a:r>
              <a:rPr lang="en-US" sz="2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us</a:t>
            </a:r>
          </a:p>
          <a:p>
            <a:pPr marL="571500" indent="-571500">
              <a:buAutoNum type="romanUcPeriod"/>
            </a:pPr>
            <a:endParaRPr lang="en-US" sz="2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A. Context: 13:1</a:t>
            </a:r>
            <a:endParaRPr lang="en-US" sz="2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B. How does Jesus show His love?</a:t>
            </a:r>
            <a:endParaRPr lang="en-US" sz="2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Foot-washing and its significance: The Cross</a:t>
            </a:r>
            <a:endParaRPr lang="en-US" sz="2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Quality love: norm for the Christian</a:t>
            </a:r>
            <a:endParaRPr lang="en-US" sz="2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251640" y="188640"/>
            <a:ext cx="8676000" cy="597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II. The Commandment must be the “Law” of the New Covenant </a:t>
            </a:r>
            <a:r>
              <a:rPr lang="en-US" sz="2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Community</a:t>
            </a:r>
          </a:p>
          <a:p>
            <a:endParaRPr lang="en-US" sz="1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A. Jesus' sacrifice</a:t>
            </a:r>
            <a:endParaRPr lang="en-US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B. Covenant Community and their marching orders</a:t>
            </a:r>
            <a:endParaRPr lang="en-US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C. Character flaws of the disciples</a:t>
            </a:r>
            <a:endParaRPr lang="en-US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51640" y="188640"/>
            <a:ext cx="8603640" cy="597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III. The Solution: The New </a:t>
            </a:r>
            <a:r>
              <a:rPr lang="en-US" sz="2800" b="0" strike="noStrike" spc="-1" dirty="0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life</a:t>
            </a:r>
          </a:p>
          <a:p>
            <a:endParaRPr lang="en-US" sz="1400" b="1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A. The transformed life</a:t>
            </a:r>
            <a:endParaRPr lang="en-US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B. Love originates from where?</a:t>
            </a:r>
            <a:endParaRPr lang="en-US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   C. Justin Martyr</a:t>
            </a:r>
            <a:endParaRPr lang="en-US" sz="12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251640" y="188640"/>
            <a:ext cx="8603640" cy="5974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/>
          <a:lstStyle/>
          <a:p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IV. The Promise (</a:t>
            </a:r>
            <a:r>
              <a:rPr lang="en-US" sz="2800" b="0" strike="noStrike" spc="-1" smtClean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13:35)</a:t>
            </a:r>
          </a:p>
          <a:p>
            <a:endParaRPr lang="en-US" sz="2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A. Credible?</a:t>
            </a:r>
            <a:endParaRPr lang="en-US" sz="2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>
              <a:lnSpc>
                <a:spcPct val="150000"/>
              </a:lnSpc>
            </a:pPr>
            <a:r>
              <a:rPr lang="en-US" sz="2800" b="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B. Tertullian  </a:t>
            </a:r>
            <a:endParaRPr lang="en-US" sz="2800" b="0" strike="noStrike" spc="-1" dirty="0">
              <a:solidFill>
                <a:srgbClr val="FFFFFF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ICELBlack</Template>
  <TotalTime>8015</TotalTime>
  <Words>194</Words>
  <Application>Microsoft Office PowerPoint</Application>
  <PresentationFormat>On-screen Show (4:3)</PresentationFormat>
  <Paragraphs>55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19</cp:revision>
  <dcterms:created xsi:type="dcterms:W3CDTF">2015-09-29T19:50:50Z</dcterms:created>
  <dcterms:modified xsi:type="dcterms:W3CDTF">2016-09-04T11:41:34Z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</vt:i4>
  </property>
</Properties>
</file>