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31" r:id="rId2"/>
    <p:sldId id="327" r:id="rId3"/>
    <p:sldId id="328" r:id="rId4"/>
    <p:sldId id="329" r:id="rId5"/>
    <p:sldId id="330" r:id="rId6"/>
    <p:sldId id="332" r:id="rId7"/>
    <p:sldId id="333" r:id="rId8"/>
    <p:sldId id="334" r:id="rId9"/>
    <p:sldId id="335" r:id="rId10"/>
    <p:sldId id="336" r:id="rId11"/>
    <p:sldId id="337" r:id="rId12"/>
    <p:sldId id="33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4" d="100"/>
          <a:sy n="34" d="100"/>
        </p:scale>
        <p:origin x="-8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A57FA3-D3E1-45C5-BA28-A172C8D1AD1E}" type="datetimeFigureOut">
              <a:rPr lang="en-GB" smtClean="0"/>
              <a:t>28/04/2015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74CB7F-E95D-4FDE-B1AA-0B0FBAAA1C1F}" type="slidenum">
              <a:rPr lang="en-GB" smtClean="0"/>
              <a:t>‹#›</a:t>
            </a:fld>
            <a:endParaRPr lang="en-GB"/>
          </a:p>
        </p:txBody>
      </p:sp>
    </p:spTree>
    <p:extLst>
      <p:ext uri="{BB962C8B-B14F-4D97-AF65-F5344CB8AC3E}">
        <p14:creationId xmlns:p14="http://schemas.microsoft.com/office/powerpoint/2010/main" val="2385269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1</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1</a:t>
            </a:fld>
            <a:endParaRPr lang="en-US" sz="1200" b="0">
              <a:solidFill>
                <a:srgbClr val="333333"/>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10</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10</a:t>
            </a:fld>
            <a:endParaRPr lang="en-US" sz="1200" b="0">
              <a:solidFill>
                <a:srgbClr val="333333"/>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11</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11</a:t>
            </a:fld>
            <a:endParaRPr lang="en-US" sz="1200" b="0">
              <a:solidFill>
                <a:srgbClr val="333333"/>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12</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12</a:t>
            </a:fld>
            <a:endParaRPr lang="en-US" sz="1200" b="0">
              <a:solidFill>
                <a:srgbClr val="333333"/>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2</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2</a:t>
            </a:fld>
            <a:endParaRPr lang="en-US" sz="1200" b="0">
              <a:solidFill>
                <a:srgbClr val="333333"/>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3</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3</a:t>
            </a:fld>
            <a:endParaRPr lang="en-US" sz="1200" b="0">
              <a:solidFill>
                <a:srgbClr val="333333"/>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4</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4</a:t>
            </a:fld>
            <a:endParaRPr lang="en-US" sz="1200" b="0">
              <a:solidFill>
                <a:srgbClr val="333333"/>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5</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5</a:t>
            </a:fld>
            <a:endParaRPr lang="en-US" sz="1200" b="0">
              <a:solidFill>
                <a:srgbClr val="333333"/>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6</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6</a:t>
            </a:fld>
            <a:endParaRPr lang="en-US" sz="1200" b="0">
              <a:solidFill>
                <a:srgbClr val="333333"/>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7</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7</a:t>
            </a:fld>
            <a:endParaRPr lang="en-US" sz="1200" b="0">
              <a:solidFill>
                <a:srgbClr val="333333"/>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8</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8</a:t>
            </a:fld>
            <a:endParaRPr lang="en-US" sz="1200" b="0">
              <a:solidFill>
                <a:srgbClr val="333333"/>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eaLnBrk="1" hangingPunct="1"/>
            <a:fld id="{141AD846-357E-43E9-BCC2-02FD112F43BF}" type="slidenum">
              <a:rPr lang="en-US" sz="1200" b="0">
                <a:solidFill>
                  <a:srgbClr val="000000"/>
                </a:solidFill>
              </a:rPr>
              <a:pPr eaLnBrk="1" hangingPunct="1"/>
              <a:t>9</a:t>
            </a:fld>
            <a:endParaRPr lang="en-US" sz="1200" b="0">
              <a:solidFill>
                <a:srgbClr val="000000"/>
              </a:solidFill>
            </a:endParaRPr>
          </a:p>
        </p:txBody>
      </p:sp>
      <p:sp>
        <p:nvSpPr>
          <p:cNvPr id="1331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331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chemeClr val="bg1"/>
                </a:solidFill>
                <a:latin typeface="Arial" charset="0"/>
                <a:ea typeface="Microsoft YaHei" charset="-122"/>
              </a:defRPr>
            </a:lvl9pPr>
          </a:lstStyle>
          <a:p>
            <a:pPr algn="r" eaLnBrk="1" hangingPunct="1">
              <a:buClrTx/>
              <a:buFontTx/>
              <a:buNone/>
            </a:pPr>
            <a:fld id="{7E4E9ECE-EB01-4269-8864-AE04B1BAA3CD}" type="slidenum">
              <a:rPr lang="en-US" sz="1200" b="0">
                <a:solidFill>
                  <a:srgbClr val="333333"/>
                </a:solidFill>
              </a:rPr>
              <a:pPr algn="r" eaLnBrk="1" hangingPunct="1">
                <a:buClrTx/>
                <a:buFontTx/>
                <a:buNone/>
              </a:pPr>
              <a:t>9</a:t>
            </a:fld>
            <a:endParaRPr lang="en-US" sz="1200" b="0">
              <a:solidFill>
                <a:srgbClr val="333333"/>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62000" y="1143000"/>
            <a:ext cx="77724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smtClean="0"/>
              <a:t>Click to edit Master title style</a:t>
            </a:r>
            <a:endParaRPr lang="en-US"/>
          </a:p>
        </p:txBody>
      </p:sp>
      <p:sp>
        <p:nvSpPr>
          <p:cNvPr id="2051" name="Rectangle 3"/>
          <p:cNvSpPr>
            <a:spLocks noGrp="1" noChangeArrowheads="1"/>
          </p:cNvSpPr>
          <p:nvPr>
            <p:ph type="subTitle" idx="1"/>
          </p:nvPr>
        </p:nvSpPr>
        <p:spPr bwMode="auto">
          <a:xfrm>
            <a:off x="1447800" y="3124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defRPr/>
            </a:lvl1pPr>
          </a:lstStyle>
          <a:p>
            <a:r>
              <a:rPr lang="en-US" smtClean="0"/>
              <a:t>Click to edit Master subtitle style</a:t>
            </a:r>
            <a:endParaRPr lang="en-US"/>
          </a:p>
        </p:txBody>
      </p:sp>
    </p:spTree>
    <p:extLst>
      <p:ext uri="{BB962C8B-B14F-4D97-AF65-F5344CB8AC3E}">
        <p14:creationId xmlns:p14="http://schemas.microsoft.com/office/powerpoint/2010/main" val="1035585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425133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33788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444088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8013"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79154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smtClean="0"/>
              <a:t>Click to edit Master title style</a:t>
            </a:r>
            <a:endParaRPr lang="nl-NL" dirty="0"/>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Tree>
    <p:extLst>
      <p:ext uri="{BB962C8B-B14F-4D97-AF65-F5344CB8AC3E}">
        <p14:creationId xmlns:p14="http://schemas.microsoft.com/office/powerpoint/2010/main" val="33695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872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586222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366582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Tree>
    <p:extLst>
      <p:ext uri="{BB962C8B-B14F-4D97-AF65-F5344CB8AC3E}">
        <p14:creationId xmlns:p14="http://schemas.microsoft.com/office/powerpoint/2010/main" val="889869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67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995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l-NL" noProof="0" smtClean="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6746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026" name="Picture 2" descr="vogel"/>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p:cNvSpPr txBox="1">
            <a:spLocks noChangeArrowheads="1"/>
          </p:cNvSpPr>
          <p:nvPr/>
        </p:nvSpPr>
        <p:spPr bwMode="auto">
          <a:xfrm>
            <a:off x="8278813" y="6375400"/>
            <a:ext cx="757237" cy="366713"/>
          </a:xfrm>
          <a:prstGeom prst="rect">
            <a:avLst/>
          </a:prstGeom>
          <a:noFill/>
          <a:ln>
            <a:noFill/>
          </a:ln>
          <a:effectLs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fontAlgn="auto">
              <a:spcBef>
                <a:spcPct val="50000"/>
              </a:spcBef>
              <a:spcAft>
                <a:spcPts val="0"/>
              </a:spcAft>
              <a:defRPr/>
            </a:pPr>
            <a:r>
              <a:rPr lang="en-GB" sz="1800" b="1" smtClean="0">
                <a:solidFill>
                  <a:srgbClr val="FFFFFF"/>
                </a:solidFill>
                <a:latin typeface="Arial" charset="0"/>
                <a:cs typeface="+mn-cs"/>
              </a:rPr>
              <a:t>ICEL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mj-lt"/>
          <a:ea typeface="+mj-ea"/>
          <a:cs typeface="+mj-cs"/>
        </a:defRPr>
      </a:lvl1pPr>
      <a:lvl2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2pPr>
      <a:lvl3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3pPr>
      <a:lvl4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4pPr>
      <a:lvl5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5pPr>
      <a:lvl6pPr marL="4572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6pPr>
      <a:lvl7pPr marL="9144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7pPr>
      <a:lvl8pPr marL="13716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8pPr>
      <a:lvl9pPr marL="18288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9pPr>
    </p:titleStyle>
    <p:bodyStyle>
      <a:lvl1pPr marL="342900" indent="-342900" algn="l" rtl="0" eaLnBrk="1" fontAlgn="base" hangingPunct="1">
        <a:spcBef>
          <a:spcPct val="20000"/>
        </a:spcBef>
        <a:spcAft>
          <a:spcPct val="0"/>
        </a:spcAft>
        <a:buClr>
          <a:srgbClr val="FFCC66"/>
        </a:buClr>
        <a:buFont typeface="Webdings" charset="2"/>
        <a:defRPr kumimoji="1" sz="2800">
          <a:solidFill>
            <a:srgbClr val="FFFFFF"/>
          </a:solidFill>
          <a:effectLst>
            <a:outerShdw blurRad="38100" dist="38100" dir="2700000" algn="tl">
              <a:srgbClr val="578963"/>
            </a:outerShdw>
          </a:effectLst>
          <a:latin typeface="+mn-lt"/>
          <a:ea typeface="+mn-ea"/>
          <a:cs typeface="+mn-cs"/>
        </a:defRPr>
      </a:lvl1pPr>
      <a:lvl2pPr marL="742950" indent="-285750" algn="l" rtl="0" eaLnBrk="1" fontAlgn="base" hangingPunct="1">
        <a:spcBef>
          <a:spcPct val="20000"/>
        </a:spcBef>
        <a:spcAft>
          <a:spcPct val="0"/>
        </a:spcAft>
        <a:buClr>
          <a:srgbClr val="FFCC66"/>
        </a:buClr>
        <a:buFont typeface="Webdings" charset="2"/>
        <a:defRPr kumimoji="1" sz="2400">
          <a:solidFill>
            <a:srgbClr val="FFFFFF"/>
          </a:solidFill>
          <a:effectLst>
            <a:outerShdw blurRad="38100" dist="38100" dir="2700000" algn="tl">
              <a:srgbClr val="578963"/>
            </a:outerShdw>
          </a:effectLst>
          <a:latin typeface="+mn-lt"/>
        </a:defRPr>
      </a:lvl2pPr>
      <a:lvl3pPr marL="1143000" indent="-228600" algn="l" rtl="0" eaLnBrk="1" fontAlgn="base" hangingPunct="1">
        <a:spcBef>
          <a:spcPct val="20000"/>
        </a:spcBef>
        <a:spcAft>
          <a:spcPct val="0"/>
        </a:spcAft>
        <a:buClr>
          <a:srgbClr val="FFCC66"/>
        </a:buClr>
        <a:buFont typeface="Webdings" charset="2"/>
        <a:defRPr kumimoji="1" sz="2000">
          <a:solidFill>
            <a:srgbClr val="FFFFFF"/>
          </a:solidFill>
          <a:effectLst>
            <a:outerShdw blurRad="38100" dist="38100" dir="2700000" algn="tl">
              <a:srgbClr val="578963"/>
            </a:outerShdw>
          </a:effectLst>
          <a:latin typeface="+mn-lt"/>
        </a:defRPr>
      </a:lvl3pPr>
      <a:lvl4pPr marL="16002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4pPr>
      <a:lvl5pPr marL="20574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5pPr>
      <a:lvl6pPr marL="25146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6pPr>
      <a:lvl7pPr marL="29718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7pPr>
      <a:lvl8pPr marL="34290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8pPr>
      <a:lvl9pPr marL="3886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rgbClr val="FFFFFF"/>
              </a:solidFill>
              <a:effectLst/>
            </a:endParaRPr>
          </a:p>
        </p:txBody>
      </p:sp>
      <p:sp>
        <p:nvSpPr>
          <p:cNvPr id="4098" name="Text Box 2"/>
          <p:cNvSpPr txBox="1">
            <a:spLocks noChangeArrowheads="1"/>
          </p:cNvSpPr>
          <p:nvPr/>
        </p:nvSpPr>
        <p:spPr bwMode="auto">
          <a:xfrm>
            <a:off x="323528" y="1268761"/>
            <a:ext cx="8640960" cy="4896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dirty="0" smtClean="0">
                <a:solidFill>
                  <a:srgbClr val="FFFFFF"/>
                </a:solidFill>
              </a:rPr>
              <a:t>		 Ron </a:t>
            </a:r>
            <a:r>
              <a:rPr lang="en-US" sz="2800" b="0" dirty="0">
                <a:solidFill>
                  <a:srgbClr val="FFFFFF"/>
                </a:solidFill>
              </a:rPr>
              <a:t>Michener  	</a:t>
            </a:r>
            <a:r>
              <a:rPr lang="en-US" sz="2800" b="0" dirty="0" smtClean="0">
                <a:solidFill>
                  <a:srgbClr val="FFFFFF"/>
                </a:solidFill>
              </a:rPr>
              <a:t>			3 May 2015</a:t>
            </a:r>
            <a:endParaRPr lang="en-GB" sz="2800" b="0" dirty="0">
              <a:solidFill>
                <a:srgbClr val="FFFFFF"/>
              </a:solidFill>
            </a:endParaRPr>
          </a:p>
          <a:p>
            <a:endParaRPr lang="en-US" sz="2800" b="0" dirty="0" smtClean="0">
              <a:solidFill>
                <a:srgbClr val="FFFFFF"/>
              </a:solidFill>
            </a:endParaRPr>
          </a:p>
          <a:p>
            <a:r>
              <a:rPr lang="en-US" sz="2800" b="0" dirty="0">
                <a:solidFill>
                  <a:srgbClr val="FFFFFF"/>
                </a:solidFill>
              </a:rPr>
              <a:t> </a:t>
            </a:r>
            <a:endParaRPr lang="en-GB" sz="2800" b="0" dirty="0">
              <a:solidFill>
                <a:srgbClr val="FFFFFF"/>
              </a:solidFill>
            </a:endParaRPr>
          </a:p>
          <a:p>
            <a:r>
              <a:rPr lang="en-GB" sz="2800" b="0" dirty="0">
                <a:solidFill>
                  <a:srgbClr val="FFFFFF"/>
                </a:solidFill>
              </a:rPr>
              <a:t>Title:  </a:t>
            </a:r>
            <a:r>
              <a:rPr lang="en-US" sz="2800" b="0" dirty="0">
                <a:solidFill>
                  <a:srgbClr val="FFFFFF"/>
                </a:solidFill>
              </a:rPr>
              <a:t>The Gospel and the intersection of cultures:</a:t>
            </a:r>
            <a:endParaRPr lang="en-GB" sz="2800" b="0" dirty="0">
              <a:solidFill>
                <a:srgbClr val="FFFFFF"/>
              </a:solidFill>
            </a:endParaRPr>
          </a:p>
          <a:p>
            <a:pPr algn="ctr"/>
            <a:r>
              <a:rPr lang="en-US" sz="2800" b="0" dirty="0">
                <a:solidFill>
                  <a:srgbClr val="FFFFFF"/>
                </a:solidFill>
              </a:rPr>
              <a:t>A Greek doctor’s story of a Jewish Christian evangelist who meets an Ethiopian </a:t>
            </a:r>
            <a:r>
              <a:rPr lang="en-US" sz="2800" b="0" dirty="0" smtClean="0">
                <a:solidFill>
                  <a:srgbClr val="FFFFFF"/>
                </a:solidFill>
              </a:rPr>
              <a:t>eunuch.</a:t>
            </a:r>
            <a:r>
              <a:rPr lang="en-GB" sz="2800" b="0" dirty="0" smtClean="0">
                <a:solidFill>
                  <a:srgbClr val="FFFFFF"/>
                </a:solidFill>
              </a:rPr>
              <a:t>  </a:t>
            </a:r>
          </a:p>
          <a:p>
            <a:r>
              <a:rPr lang="en-GB" sz="2800" b="0" dirty="0">
                <a:solidFill>
                  <a:srgbClr val="FFFFFF"/>
                </a:solidFill>
              </a:rPr>
              <a:t> </a:t>
            </a:r>
            <a:endParaRPr lang="en-GB" sz="2800" b="0" dirty="0" smtClean="0">
              <a:solidFill>
                <a:srgbClr val="FFFFFF"/>
              </a:solidFill>
            </a:endParaRPr>
          </a:p>
          <a:p>
            <a:endParaRPr lang="en-US" sz="2800" b="0" dirty="0" smtClean="0">
              <a:solidFill>
                <a:srgbClr val="FFFFFF"/>
              </a:solidFill>
            </a:endParaRPr>
          </a:p>
          <a:p>
            <a:r>
              <a:rPr lang="en-US" sz="2800" b="0" dirty="0" smtClean="0">
                <a:solidFill>
                  <a:srgbClr val="FFFFFF"/>
                </a:solidFill>
              </a:rPr>
              <a:t>Scripture</a:t>
            </a:r>
            <a:r>
              <a:rPr lang="en-US" sz="2800" b="0" dirty="0">
                <a:solidFill>
                  <a:srgbClr val="FFFFFF"/>
                </a:solidFill>
              </a:rPr>
              <a:t>: </a:t>
            </a:r>
            <a:r>
              <a:rPr lang="en-US" sz="2800" b="0" i="1" dirty="0">
                <a:solidFill>
                  <a:srgbClr val="FFFFFF"/>
                </a:solidFill>
              </a:rPr>
              <a:t>Acts 8:26-40 </a:t>
            </a:r>
            <a:r>
              <a:rPr lang="en-GB" sz="2800" b="0" dirty="0" smtClean="0">
                <a:solidFill>
                  <a:srgbClr val="FFFFFF"/>
                </a:solidFill>
              </a:rPr>
              <a:t>(</a:t>
            </a:r>
            <a:r>
              <a:rPr lang="en-GB" sz="2800" b="0" dirty="0">
                <a:solidFill>
                  <a:srgbClr val="FFFFFF"/>
                </a:solidFill>
              </a:rPr>
              <a:t>NIV)</a:t>
            </a:r>
          </a:p>
          <a:p>
            <a:endParaRPr lang="en-GB" sz="2800" b="0" dirty="0">
              <a:solidFill>
                <a:srgbClr val="FFFFFF"/>
              </a:solidFill>
            </a:endParaRPr>
          </a:p>
          <a:p>
            <a:endParaRPr lang="en-GB" sz="2800" b="0" dirty="0">
              <a:solidFill>
                <a:srgbClr val="FFFFFF"/>
              </a:solidFill>
            </a:endParaRPr>
          </a:p>
          <a:p>
            <a:endParaRPr lang="en-GB" sz="2800" b="0" dirty="0">
              <a:solidFill>
                <a:srgbClr val="FFFFFF"/>
              </a:solidFill>
            </a:endParaRPr>
          </a:p>
          <a:p>
            <a:pPr>
              <a:spcBef>
                <a:spcPts val="600"/>
              </a:spcBef>
              <a:buClrTx/>
              <a:buFontTx/>
              <a:buNone/>
              <a:defRPr/>
            </a:pPr>
            <a:endParaRPr lang="en-US" sz="2800" b="0" dirty="0" smtClean="0">
              <a:solidFill>
                <a:srgbClr val="FFFFFF"/>
              </a:solidFill>
              <a:effectLst>
                <a:outerShdw blurRad="38100" dist="38100" dir="2700000" algn="tl">
                  <a:srgbClr val="808080"/>
                </a:outerShdw>
              </a:effectLst>
              <a:ea typeface="+mn-ea"/>
            </a:endParaRPr>
          </a:p>
          <a:p>
            <a:pPr>
              <a:spcBef>
                <a:spcPts val="600"/>
              </a:spcBef>
              <a:buClrTx/>
              <a:buFontTx/>
              <a:buNone/>
              <a:defRPr/>
            </a:pPr>
            <a:endParaRPr lang="en-US" sz="2800" b="0" dirty="0" smtClean="0">
              <a:solidFill>
                <a:srgbClr val="FFFFFF"/>
              </a:solidFill>
              <a:effectLst>
                <a:outerShdw blurRad="38100" dist="38100" dir="2700000" algn="tl">
                  <a:srgbClr val="808080"/>
                </a:outerShdw>
              </a:effectLst>
              <a:ea typeface="+mn-ea"/>
            </a:endParaRPr>
          </a:p>
        </p:txBody>
      </p:sp>
    </p:spTree>
    <p:extLst>
      <p:ext uri="{BB962C8B-B14F-4D97-AF65-F5344CB8AC3E}">
        <p14:creationId xmlns:p14="http://schemas.microsoft.com/office/powerpoint/2010/main" val="3545790814"/>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260648"/>
            <a:ext cx="8686799" cy="5918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i="1" dirty="0">
                <a:solidFill>
                  <a:srgbClr val="FFFFFF"/>
                </a:solidFill>
              </a:rPr>
              <a:t>Acts 8:26-40 </a:t>
            </a:r>
            <a:endParaRPr lang="en-US" sz="2800" b="0" i="1" dirty="0" smtClean="0">
              <a:solidFill>
                <a:srgbClr val="FFFFFF"/>
              </a:solidFill>
            </a:endParaRPr>
          </a:p>
          <a:p>
            <a:endParaRPr lang="en-US" sz="2800" b="0" i="1" dirty="0">
              <a:solidFill>
                <a:srgbClr val="FFFFFF"/>
              </a:solidFill>
            </a:endParaRPr>
          </a:p>
          <a:p>
            <a:r>
              <a:rPr lang="en-GB" sz="2800" b="0" baseline="30000" dirty="0" smtClean="0">
                <a:solidFill>
                  <a:srgbClr val="FFFFFF"/>
                </a:solidFill>
              </a:rPr>
              <a:t>38</a:t>
            </a:r>
            <a:r>
              <a:rPr lang="en-GB" sz="2800" b="0" baseline="30000" dirty="0">
                <a:solidFill>
                  <a:srgbClr val="FFFFFF"/>
                </a:solidFill>
              </a:rPr>
              <a:t> </a:t>
            </a:r>
            <a:r>
              <a:rPr lang="en-GB" sz="2800" b="0" dirty="0">
                <a:solidFill>
                  <a:srgbClr val="FFFFFF"/>
                </a:solidFill>
              </a:rPr>
              <a:t>And he gave orders to stop the chariot. Then both Philip and the eunuch went down into the water and Philip baptised him. </a:t>
            </a:r>
            <a:endParaRPr lang="en-GB" sz="2800" b="0" dirty="0" smtClean="0">
              <a:solidFill>
                <a:srgbClr val="FFFFFF"/>
              </a:solidFill>
            </a:endParaRPr>
          </a:p>
          <a:p>
            <a:r>
              <a:rPr lang="en-GB" sz="2800" b="0" baseline="30000" dirty="0" smtClean="0">
                <a:solidFill>
                  <a:srgbClr val="FFFFFF"/>
                </a:solidFill>
              </a:rPr>
              <a:t>39</a:t>
            </a:r>
            <a:r>
              <a:rPr lang="en-GB" sz="2800" b="0" baseline="30000" dirty="0">
                <a:solidFill>
                  <a:srgbClr val="FFFFFF"/>
                </a:solidFill>
              </a:rPr>
              <a:t> </a:t>
            </a:r>
            <a:r>
              <a:rPr lang="en-GB" sz="2800" b="0" dirty="0">
                <a:solidFill>
                  <a:srgbClr val="FFFFFF"/>
                </a:solidFill>
              </a:rPr>
              <a:t>When they came up out of the water, the Spirit of the Lord suddenly took Philip away, and the eunuch did not see him again, but went on his way rejoicing. </a:t>
            </a:r>
            <a:endParaRPr lang="en-GB" sz="2800" b="0" dirty="0" smtClean="0">
              <a:solidFill>
                <a:srgbClr val="FFFFFF"/>
              </a:solidFill>
            </a:endParaRPr>
          </a:p>
          <a:p>
            <a:r>
              <a:rPr lang="en-GB" sz="2800" b="0" baseline="30000" dirty="0" smtClean="0">
                <a:solidFill>
                  <a:srgbClr val="FFFFFF"/>
                </a:solidFill>
              </a:rPr>
              <a:t>40</a:t>
            </a:r>
            <a:r>
              <a:rPr lang="en-GB" sz="2800" b="0" baseline="30000" dirty="0">
                <a:solidFill>
                  <a:srgbClr val="FFFFFF"/>
                </a:solidFill>
              </a:rPr>
              <a:t> </a:t>
            </a:r>
            <a:r>
              <a:rPr lang="en-GB" sz="2800" b="0" dirty="0">
                <a:solidFill>
                  <a:srgbClr val="FFFFFF"/>
                </a:solidFill>
              </a:rPr>
              <a:t>Philip, however, appeared at </a:t>
            </a:r>
            <a:r>
              <a:rPr lang="en-GB" sz="2800" b="0" dirty="0" err="1">
                <a:solidFill>
                  <a:srgbClr val="FFFFFF"/>
                </a:solidFill>
              </a:rPr>
              <a:t>Azotus</a:t>
            </a:r>
            <a:r>
              <a:rPr lang="en-GB" sz="2800" b="0" dirty="0">
                <a:solidFill>
                  <a:srgbClr val="FFFFFF"/>
                </a:solidFill>
              </a:rPr>
              <a:t> and travelled about, preaching the gospel in all the towns until he reached Caesarea.</a:t>
            </a:r>
          </a:p>
          <a:p>
            <a:endParaRPr lang="en-GB" sz="2800" b="0" dirty="0">
              <a:solidFill>
                <a:srgbClr val="FFFFFF"/>
              </a:solidFill>
            </a:endParaRPr>
          </a:p>
        </p:txBody>
      </p:sp>
    </p:spTree>
    <p:extLst>
      <p:ext uri="{BB962C8B-B14F-4D97-AF65-F5344CB8AC3E}">
        <p14:creationId xmlns:p14="http://schemas.microsoft.com/office/powerpoint/2010/main" val="3587042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548680"/>
            <a:ext cx="8686799" cy="56306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dirty="0">
                <a:solidFill>
                  <a:srgbClr val="FFFFFF"/>
                </a:solidFill>
              </a:rPr>
              <a:t>C. Taking the gospel to the world today … </a:t>
            </a:r>
            <a:endParaRPr lang="en-GB" sz="2800" b="0" dirty="0">
              <a:solidFill>
                <a:srgbClr val="FFFFFF"/>
              </a:solidFill>
            </a:endParaRPr>
          </a:p>
          <a:p>
            <a:r>
              <a:rPr lang="en-US" sz="2800" b="0" dirty="0">
                <a:solidFill>
                  <a:srgbClr val="FFFFFF"/>
                </a:solidFill>
              </a:rPr>
              <a:t> </a:t>
            </a:r>
            <a:endParaRPr lang="en-GB" sz="2800" b="0" dirty="0">
              <a:solidFill>
                <a:srgbClr val="FFFFFF"/>
              </a:solidFill>
            </a:endParaRPr>
          </a:p>
          <a:p>
            <a:r>
              <a:rPr lang="en-US" sz="2800" b="0" dirty="0">
                <a:solidFill>
                  <a:srgbClr val="FFFFFF"/>
                </a:solidFill>
              </a:rPr>
              <a:t>1) </a:t>
            </a:r>
            <a:r>
              <a:rPr lang="en-US" sz="2800" b="0" dirty="0" err="1">
                <a:solidFill>
                  <a:srgbClr val="FFFFFF"/>
                </a:solidFill>
              </a:rPr>
              <a:t>gospeling</a:t>
            </a:r>
            <a:r>
              <a:rPr lang="en-US" sz="2800" b="0" dirty="0">
                <a:solidFill>
                  <a:srgbClr val="FFFFFF"/>
                </a:solidFill>
              </a:rPr>
              <a:t> is </a:t>
            </a:r>
            <a:r>
              <a:rPr lang="en-US" sz="2800" b="0" i="1" dirty="0">
                <a:solidFill>
                  <a:srgbClr val="FFFFFF"/>
                </a:solidFill>
              </a:rPr>
              <a:t>unpredictable</a:t>
            </a:r>
            <a:endParaRPr lang="en-GB" sz="2800" b="0" dirty="0">
              <a:solidFill>
                <a:srgbClr val="FFFFFF"/>
              </a:solidFill>
            </a:endParaRPr>
          </a:p>
          <a:p>
            <a:r>
              <a:rPr lang="en-US" sz="2800" b="0" i="1" dirty="0">
                <a:solidFill>
                  <a:srgbClr val="FFFFFF"/>
                </a:solidFill>
              </a:rPr>
              <a:t> </a:t>
            </a:r>
            <a:endParaRPr lang="en-GB" sz="2800" b="0" dirty="0">
              <a:solidFill>
                <a:srgbClr val="FFFFFF"/>
              </a:solidFill>
            </a:endParaRPr>
          </a:p>
          <a:p>
            <a:r>
              <a:rPr lang="en-US" sz="2800" b="0" dirty="0">
                <a:solidFill>
                  <a:srgbClr val="FFFFFF"/>
                </a:solidFill>
              </a:rPr>
              <a:t>2) </a:t>
            </a:r>
            <a:r>
              <a:rPr lang="en-US" sz="2800" b="0" dirty="0" err="1">
                <a:solidFill>
                  <a:srgbClr val="FFFFFF"/>
                </a:solidFill>
              </a:rPr>
              <a:t>gospeling</a:t>
            </a:r>
            <a:r>
              <a:rPr lang="en-US" sz="2800" b="0" dirty="0">
                <a:solidFill>
                  <a:srgbClr val="FFFFFF"/>
                </a:solidFill>
              </a:rPr>
              <a:t> is </a:t>
            </a:r>
            <a:r>
              <a:rPr lang="en-US" sz="2800" b="0" i="1" dirty="0">
                <a:solidFill>
                  <a:srgbClr val="FFFFFF"/>
                </a:solidFill>
              </a:rPr>
              <a:t>universal</a:t>
            </a:r>
            <a:endParaRPr lang="en-GB" sz="2800" b="0" dirty="0">
              <a:solidFill>
                <a:srgbClr val="FFFFFF"/>
              </a:solidFill>
            </a:endParaRPr>
          </a:p>
          <a:p>
            <a:r>
              <a:rPr lang="en-US" sz="2800" b="0" i="1" dirty="0">
                <a:solidFill>
                  <a:srgbClr val="FFFFFF"/>
                </a:solidFill>
              </a:rPr>
              <a:t> </a:t>
            </a:r>
            <a:endParaRPr lang="en-GB" sz="2800" b="0" dirty="0">
              <a:solidFill>
                <a:srgbClr val="FFFFFF"/>
              </a:solidFill>
            </a:endParaRPr>
          </a:p>
          <a:p>
            <a:r>
              <a:rPr lang="en-US" sz="2800" b="0" dirty="0">
                <a:solidFill>
                  <a:srgbClr val="FFFFFF"/>
                </a:solidFill>
              </a:rPr>
              <a:t>3) </a:t>
            </a:r>
            <a:r>
              <a:rPr lang="en-US" sz="2800" b="0" dirty="0" err="1">
                <a:solidFill>
                  <a:srgbClr val="FFFFFF"/>
                </a:solidFill>
              </a:rPr>
              <a:t>gospeling</a:t>
            </a:r>
            <a:r>
              <a:rPr lang="en-US" sz="2800" b="0" dirty="0">
                <a:solidFill>
                  <a:srgbClr val="FFFFFF"/>
                </a:solidFill>
              </a:rPr>
              <a:t> is </a:t>
            </a:r>
            <a:r>
              <a:rPr lang="en-US" sz="2800" b="0" i="1" dirty="0">
                <a:solidFill>
                  <a:srgbClr val="FFFFFF"/>
                </a:solidFill>
              </a:rPr>
              <a:t>unconventional</a:t>
            </a:r>
            <a:endParaRPr lang="en-GB" sz="2800" b="0" dirty="0">
              <a:solidFill>
                <a:srgbClr val="FFFFFF"/>
              </a:solidFill>
            </a:endParaRPr>
          </a:p>
          <a:p>
            <a:r>
              <a:rPr lang="en-US" sz="2800" b="0" i="1" dirty="0">
                <a:solidFill>
                  <a:srgbClr val="FFFFFF"/>
                </a:solidFill>
              </a:rPr>
              <a:t> </a:t>
            </a:r>
            <a:endParaRPr lang="en-GB" sz="2800" b="0" dirty="0">
              <a:solidFill>
                <a:srgbClr val="FFFFFF"/>
              </a:solidFill>
            </a:endParaRPr>
          </a:p>
        </p:txBody>
      </p:sp>
    </p:spTree>
    <p:extLst>
      <p:ext uri="{BB962C8B-B14F-4D97-AF65-F5344CB8AC3E}">
        <p14:creationId xmlns:p14="http://schemas.microsoft.com/office/powerpoint/2010/main" val="1285150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animEffect transition="in" filter="wipe(down)">
                                      <p:cBhvr>
                                        <p:cTn id="7" dur="500"/>
                                        <p:tgtEl>
                                          <p:spTgt spid="409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098">
                                            <p:txEl>
                                              <p:pRg st="4" end="4"/>
                                            </p:txEl>
                                          </p:spTgt>
                                        </p:tgtEl>
                                        <p:attrNameLst>
                                          <p:attrName>style.visibility</p:attrName>
                                        </p:attrNameLst>
                                      </p:cBhvr>
                                      <p:to>
                                        <p:strVal val="visible"/>
                                      </p:to>
                                    </p:set>
                                    <p:animEffect transition="in" filter="wipe(down)">
                                      <p:cBhvr>
                                        <p:cTn id="12" dur="500"/>
                                        <p:tgtEl>
                                          <p:spTgt spid="409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098">
                                            <p:txEl>
                                              <p:pRg st="6" end="6"/>
                                            </p:txEl>
                                          </p:spTgt>
                                        </p:tgtEl>
                                        <p:attrNameLst>
                                          <p:attrName>style.visibility</p:attrName>
                                        </p:attrNameLst>
                                      </p:cBhvr>
                                      <p:to>
                                        <p:strVal val="visible"/>
                                      </p:to>
                                    </p:set>
                                    <p:animEffect transition="in" filter="wipe(down)">
                                      <p:cBhvr>
                                        <p:cTn id="17" dur="500"/>
                                        <p:tgtEl>
                                          <p:spTgt spid="40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51520" y="188641"/>
            <a:ext cx="7992888" cy="5976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GB" sz="2800" dirty="0">
                <a:solidFill>
                  <a:srgbClr val="FFFFFF"/>
                </a:solidFill>
              </a:rPr>
              <a:t> </a:t>
            </a:r>
            <a:endParaRPr lang="en-GB" sz="2800" dirty="0" smtClean="0">
              <a:solidFill>
                <a:srgbClr val="FFFFFF"/>
              </a:solidFill>
            </a:endParaRPr>
          </a:p>
          <a:p>
            <a:r>
              <a:rPr lang="en-GB" sz="2800" b="0" dirty="0" smtClean="0">
                <a:solidFill>
                  <a:srgbClr val="FFFFFF"/>
                </a:solidFill>
              </a:rPr>
              <a:t>Conclusion</a:t>
            </a:r>
            <a:r>
              <a:rPr lang="en-GB" sz="2800" b="0" dirty="0">
                <a:solidFill>
                  <a:srgbClr val="FFFFFF"/>
                </a:solidFill>
              </a:rPr>
              <a:t>:</a:t>
            </a:r>
          </a:p>
          <a:p>
            <a:pPr lvl="0"/>
            <a:endParaRPr lang="en-GB" sz="2800" b="0" dirty="0" smtClean="0">
              <a:solidFill>
                <a:srgbClr val="FFFFFF"/>
              </a:solidFill>
            </a:endParaRPr>
          </a:p>
          <a:p>
            <a:pPr algn="ctr"/>
            <a:r>
              <a:rPr lang="en-US" sz="2800" b="0" smtClean="0">
                <a:solidFill>
                  <a:srgbClr val="FFFFFF"/>
                </a:solidFill>
              </a:rPr>
              <a:t>How </a:t>
            </a:r>
            <a:r>
              <a:rPr lang="en-US" sz="2800" b="0" dirty="0">
                <a:solidFill>
                  <a:srgbClr val="FFFFFF"/>
                </a:solidFill>
              </a:rPr>
              <a:t>is God moving you out of your comfort zones to “gospel” His Kingdom to the world?</a:t>
            </a:r>
            <a:endParaRPr lang="en-GB" sz="2800" b="0" dirty="0">
              <a:solidFill>
                <a:srgbClr val="FFFFFF"/>
              </a:solidFill>
            </a:endParaRPr>
          </a:p>
        </p:txBody>
      </p:sp>
    </p:spTree>
    <p:extLst>
      <p:ext uri="{BB962C8B-B14F-4D97-AF65-F5344CB8AC3E}">
        <p14:creationId xmlns:p14="http://schemas.microsoft.com/office/powerpoint/2010/main" val="220181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xEl>
                                              <p:pRg st="3" end="3"/>
                                            </p:txEl>
                                          </p:spTgt>
                                        </p:tgtEl>
                                        <p:attrNameLst>
                                          <p:attrName>style.visibility</p:attrName>
                                        </p:attrNameLst>
                                      </p:cBhvr>
                                      <p:to>
                                        <p:strVal val="visible"/>
                                      </p:to>
                                    </p:set>
                                    <p:animEffect transition="in" filter="wipe(down)">
                                      <p:cBhvr>
                                        <p:cTn id="7" dur="500"/>
                                        <p:tgtEl>
                                          <p:spTgt spid="40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260648"/>
            <a:ext cx="8686799" cy="5918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i="1" dirty="0">
                <a:solidFill>
                  <a:srgbClr val="FFFFFF"/>
                </a:solidFill>
              </a:rPr>
              <a:t>Acts 8:26-40 </a:t>
            </a:r>
            <a:r>
              <a:rPr lang="en-US" sz="2800" b="0" i="1" dirty="0" smtClean="0">
                <a:solidFill>
                  <a:srgbClr val="FFFFFF"/>
                </a:solidFill>
              </a:rPr>
              <a:t>(New </a:t>
            </a:r>
            <a:r>
              <a:rPr lang="en-US" sz="2800" b="0" i="1" dirty="0" smtClean="0">
                <a:solidFill>
                  <a:srgbClr val="FFFFFF"/>
                </a:solidFill>
              </a:rPr>
              <a:t>International Version)</a:t>
            </a:r>
            <a:endParaRPr lang="en-US" sz="2800" b="0" i="1" dirty="0" smtClean="0">
              <a:solidFill>
                <a:srgbClr val="FFFFFF"/>
              </a:solidFill>
            </a:endParaRPr>
          </a:p>
          <a:p>
            <a:endParaRPr lang="en-US" sz="2800" b="0" i="1" dirty="0">
              <a:solidFill>
                <a:srgbClr val="FFFFFF"/>
              </a:solidFill>
            </a:endParaRPr>
          </a:p>
          <a:p>
            <a:r>
              <a:rPr lang="en-GB" sz="2800" b="0" baseline="30000" dirty="0">
                <a:solidFill>
                  <a:srgbClr val="FFFFFF"/>
                </a:solidFill>
              </a:rPr>
              <a:t>26 </a:t>
            </a:r>
            <a:r>
              <a:rPr lang="en-GB" sz="2800" b="0" dirty="0">
                <a:solidFill>
                  <a:srgbClr val="FFFFFF"/>
                </a:solidFill>
              </a:rPr>
              <a:t>Now an angel of the Lord said to Philip, ‘Go south to the road – the desert road – that goes down from Jerusalem to Gaza.’ </a:t>
            </a:r>
            <a:endParaRPr lang="en-GB" sz="2800" b="0" dirty="0" smtClean="0">
              <a:solidFill>
                <a:srgbClr val="FFFFFF"/>
              </a:solidFill>
            </a:endParaRPr>
          </a:p>
          <a:p>
            <a:r>
              <a:rPr lang="en-GB" sz="2800" b="0" baseline="30000" dirty="0" smtClean="0">
                <a:solidFill>
                  <a:srgbClr val="FFFFFF"/>
                </a:solidFill>
              </a:rPr>
              <a:t>27</a:t>
            </a:r>
            <a:r>
              <a:rPr lang="en-GB" sz="2800" b="0" baseline="30000" dirty="0">
                <a:solidFill>
                  <a:srgbClr val="FFFFFF"/>
                </a:solidFill>
              </a:rPr>
              <a:t> </a:t>
            </a:r>
            <a:r>
              <a:rPr lang="en-GB" sz="2800" b="0" dirty="0">
                <a:solidFill>
                  <a:srgbClr val="FFFFFF"/>
                </a:solidFill>
              </a:rPr>
              <a:t>So he started out, and on his way he met an </a:t>
            </a:r>
            <a:r>
              <a:rPr lang="en-GB" sz="2800" b="0" dirty="0" smtClean="0">
                <a:solidFill>
                  <a:srgbClr val="FFFFFF"/>
                </a:solidFill>
              </a:rPr>
              <a:t>Ethiopian </a:t>
            </a:r>
            <a:r>
              <a:rPr lang="en-GB" sz="2800" b="0" dirty="0">
                <a:solidFill>
                  <a:srgbClr val="FFFFFF"/>
                </a:solidFill>
              </a:rPr>
              <a:t>eunuch, an important official in charge of all the treasury of the </a:t>
            </a:r>
            <a:r>
              <a:rPr lang="en-GB" sz="2800" b="0" dirty="0" err="1">
                <a:solidFill>
                  <a:srgbClr val="FFFFFF"/>
                </a:solidFill>
              </a:rPr>
              <a:t>Kandake</a:t>
            </a:r>
            <a:r>
              <a:rPr lang="en-GB" sz="2800" b="0" dirty="0">
                <a:solidFill>
                  <a:srgbClr val="FFFFFF"/>
                </a:solidFill>
              </a:rPr>
              <a:t> (which means ‘queen of the Ethiopians’). This man had gone to Jerusalem to worship, </a:t>
            </a:r>
            <a:endParaRPr lang="en-GB" sz="2800" b="0" dirty="0" smtClean="0">
              <a:solidFill>
                <a:srgbClr val="FFFFFF"/>
              </a:solidFill>
            </a:endParaRPr>
          </a:p>
          <a:p>
            <a:r>
              <a:rPr lang="en-GB" sz="2800" b="0" baseline="30000" dirty="0" smtClean="0">
                <a:solidFill>
                  <a:srgbClr val="FFFFFF"/>
                </a:solidFill>
              </a:rPr>
              <a:t>28</a:t>
            </a:r>
            <a:r>
              <a:rPr lang="en-GB" sz="2800" b="0" baseline="30000" dirty="0">
                <a:solidFill>
                  <a:srgbClr val="FFFFFF"/>
                </a:solidFill>
              </a:rPr>
              <a:t> </a:t>
            </a:r>
            <a:r>
              <a:rPr lang="en-GB" sz="2800" b="0" dirty="0">
                <a:solidFill>
                  <a:srgbClr val="FFFFFF"/>
                </a:solidFill>
              </a:rPr>
              <a:t>and on his way home was sitting in his chariot reading the Book of Isaiah the prophet. </a:t>
            </a:r>
            <a:endParaRPr lang="en-GB" sz="2800" b="0" dirty="0" smtClean="0">
              <a:solidFill>
                <a:srgbClr val="FFFFFF"/>
              </a:solidFill>
            </a:endParaRPr>
          </a:p>
          <a:p>
            <a:r>
              <a:rPr lang="en-GB" sz="2800" b="0" baseline="30000" dirty="0" smtClean="0">
                <a:solidFill>
                  <a:srgbClr val="FFFFFF"/>
                </a:solidFill>
              </a:rPr>
              <a:t>29</a:t>
            </a:r>
            <a:r>
              <a:rPr lang="en-GB" sz="2800" b="0" baseline="30000" dirty="0">
                <a:solidFill>
                  <a:srgbClr val="FFFFFF"/>
                </a:solidFill>
              </a:rPr>
              <a:t> </a:t>
            </a:r>
            <a:r>
              <a:rPr lang="en-GB" sz="2800" b="0" dirty="0">
                <a:solidFill>
                  <a:srgbClr val="FFFFFF"/>
                </a:solidFill>
              </a:rPr>
              <a:t>The Spirit told Philip, ‘Go to that chariot and stay near it</a:t>
            </a:r>
            <a:r>
              <a:rPr lang="en-GB" sz="2800" b="0" dirty="0" smtClean="0">
                <a:solidFill>
                  <a:srgbClr val="FFFFFF"/>
                </a:solidFill>
              </a:rPr>
              <a:t>.’</a:t>
            </a:r>
            <a:endParaRPr lang="en-GB" sz="2800" b="0" dirty="0">
              <a:solidFill>
                <a:srgbClr val="FFFFFF"/>
              </a:solidFill>
            </a:endParaRPr>
          </a:p>
        </p:txBody>
      </p:sp>
    </p:spTree>
    <p:extLst>
      <p:ext uri="{BB962C8B-B14F-4D97-AF65-F5344CB8AC3E}">
        <p14:creationId xmlns:p14="http://schemas.microsoft.com/office/powerpoint/2010/main" val="1841979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260648"/>
            <a:ext cx="8686799" cy="5918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i="1" dirty="0">
                <a:solidFill>
                  <a:srgbClr val="FFFFFF"/>
                </a:solidFill>
              </a:rPr>
              <a:t>Acts 8:26-40 (New International Version)</a:t>
            </a:r>
          </a:p>
          <a:p>
            <a:endParaRPr lang="en-US" sz="2800" b="0" i="1" dirty="0">
              <a:solidFill>
                <a:srgbClr val="FFFFFF"/>
              </a:solidFill>
            </a:endParaRPr>
          </a:p>
          <a:p>
            <a:r>
              <a:rPr lang="en-GB" sz="2800" b="0" baseline="30000" dirty="0" smtClean="0">
                <a:solidFill>
                  <a:srgbClr val="FFFFFF"/>
                </a:solidFill>
              </a:rPr>
              <a:t>30</a:t>
            </a:r>
            <a:r>
              <a:rPr lang="en-GB" sz="2800" b="0" baseline="30000" dirty="0">
                <a:solidFill>
                  <a:srgbClr val="FFFFFF"/>
                </a:solidFill>
              </a:rPr>
              <a:t> </a:t>
            </a:r>
            <a:r>
              <a:rPr lang="en-GB" sz="2800" b="0" dirty="0">
                <a:solidFill>
                  <a:srgbClr val="FFFFFF"/>
                </a:solidFill>
              </a:rPr>
              <a:t>Then Philip ran up to the chariot and heard the man reading Isaiah the prophet. ‘Do you understand what you are reading?’ Philip asked.</a:t>
            </a:r>
          </a:p>
          <a:p>
            <a:r>
              <a:rPr lang="en-GB" sz="2800" b="0" baseline="30000" dirty="0">
                <a:solidFill>
                  <a:srgbClr val="FFFFFF"/>
                </a:solidFill>
              </a:rPr>
              <a:t>31 </a:t>
            </a:r>
            <a:r>
              <a:rPr lang="en-GB" sz="2800" b="0" dirty="0">
                <a:solidFill>
                  <a:srgbClr val="FFFFFF"/>
                </a:solidFill>
              </a:rPr>
              <a:t>‘How can I,’ he said, ‘unless someone explains it to me?’ So he invited Philip to come up and sit with him.</a:t>
            </a:r>
          </a:p>
          <a:p>
            <a:r>
              <a:rPr lang="en-GB" sz="2800" b="0" baseline="30000" dirty="0">
                <a:solidFill>
                  <a:srgbClr val="FFFFFF"/>
                </a:solidFill>
              </a:rPr>
              <a:t>32 </a:t>
            </a:r>
            <a:r>
              <a:rPr lang="en-GB" sz="2800" b="0" dirty="0">
                <a:solidFill>
                  <a:srgbClr val="FFFFFF"/>
                </a:solidFill>
              </a:rPr>
              <a:t>This is the passage of Scripture the eunuch was reading:</a:t>
            </a:r>
          </a:p>
          <a:p>
            <a:r>
              <a:rPr lang="en-GB" sz="2800" b="0" dirty="0">
                <a:solidFill>
                  <a:srgbClr val="FFFFFF"/>
                </a:solidFill>
              </a:rPr>
              <a:t>‘He was led like a sheep to the slaughter,</a:t>
            </a:r>
            <a:br>
              <a:rPr lang="en-GB" sz="2800" b="0" dirty="0">
                <a:solidFill>
                  <a:srgbClr val="FFFFFF"/>
                </a:solidFill>
              </a:rPr>
            </a:br>
            <a:r>
              <a:rPr lang="en-GB" sz="2800" b="0" dirty="0">
                <a:solidFill>
                  <a:srgbClr val="FFFFFF"/>
                </a:solidFill>
              </a:rPr>
              <a:t>    and as a lamb before its shearer is silent,</a:t>
            </a:r>
            <a:br>
              <a:rPr lang="en-GB" sz="2800" b="0" dirty="0">
                <a:solidFill>
                  <a:srgbClr val="FFFFFF"/>
                </a:solidFill>
              </a:rPr>
            </a:br>
            <a:r>
              <a:rPr lang="en-GB" sz="2800" b="0" dirty="0">
                <a:solidFill>
                  <a:srgbClr val="FFFFFF"/>
                </a:solidFill>
              </a:rPr>
              <a:t>    so he did not open his mouth</a:t>
            </a:r>
            <a:r>
              <a:rPr lang="en-GB" sz="2800" b="0" dirty="0" smtClean="0">
                <a:solidFill>
                  <a:srgbClr val="FFFFFF"/>
                </a:solidFill>
              </a:rPr>
              <a:t>.</a:t>
            </a:r>
          </a:p>
        </p:txBody>
      </p:sp>
    </p:spTree>
    <p:extLst>
      <p:ext uri="{BB962C8B-B14F-4D97-AF65-F5344CB8AC3E}">
        <p14:creationId xmlns:p14="http://schemas.microsoft.com/office/powerpoint/2010/main" val="8414342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260648"/>
            <a:ext cx="8686799" cy="5918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i="1" dirty="0">
                <a:solidFill>
                  <a:srgbClr val="FFFFFF"/>
                </a:solidFill>
              </a:rPr>
              <a:t>Acts 8:26-40 (New International Version)</a:t>
            </a:r>
          </a:p>
          <a:p>
            <a:endParaRPr lang="en-US" sz="2800" b="0" i="1" dirty="0">
              <a:solidFill>
                <a:srgbClr val="FFFFFF"/>
              </a:solidFill>
            </a:endParaRPr>
          </a:p>
          <a:p>
            <a:r>
              <a:rPr lang="en-GB" sz="2800" b="0" baseline="30000" dirty="0" smtClean="0">
                <a:solidFill>
                  <a:srgbClr val="FFFFFF"/>
                </a:solidFill>
              </a:rPr>
              <a:t>33</a:t>
            </a:r>
            <a:r>
              <a:rPr lang="en-GB" sz="2800" b="0" baseline="30000" dirty="0">
                <a:solidFill>
                  <a:srgbClr val="FFFFFF"/>
                </a:solidFill>
              </a:rPr>
              <a:t> </a:t>
            </a:r>
            <a:r>
              <a:rPr lang="en-GB" sz="2800" b="0" dirty="0">
                <a:solidFill>
                  <a:srgbClr val="FFFFFF"/>
                </a:solidFill>
              </a:rPr>
              <a:t>In his humiliation he was deprived of justice.</a:t>
            </a:r>
            <a:br>
              <a:rPr lang="en-GB" sz="2800" b="0" dirty="0">
                <a:solidFill>
                  <a:srgbClr val="FFFFFF"/>
                </a:solidFill>
              </a:rPr>
            </a:br>
            <a:r>
              <a:rPr lang="en-GB" sz="2800" b="0" dirty="0">
                <a:solidFill>
                  <a:srgbClr val="FFFFFF"/>
                </a:solidFill>
              </a:rPr>
              <a:t>    Who can speak of his descendants?</a:t>
            </a:r>
            <a:br>
              <a:rPr lang="en-GB" sz="2800" b="0" dirty="0">
                <a:solidFill>
                  <a:srgbClr val="FFFFFF"/>
                </a:solidFill>
              </a:rPr>
            </a:br>
            <a:r>
              <a:rPr lang="en-GB" sz="2800" b="0" dirty="0">
                <a:solidFill>
                  <a:srgbClr val="FFFFFF"/>
                </a:solidFill>
              </a:rPr>
              <a:t>    For his life was taken from the earth</a:t>
            </a:r>
            <a:r>
              <a:rPr lang="en-GB" sz="2800" b="0" dirty="0" smtClean="0">
                <a:solidFill>
                  <a:srgbClr val="FFFFFF"/>
                </a:solidFill>
              </a:rPr>
              <a:t>.’</a:t>
            </a:r>
            <a:endParaRPr lang="en-GB" sz="2800" b="0" dirty="0">
              <a:solidFill>
                <a:srgbClr val="FFFFFF"/>
              </a:solidFill>
            </a:endParaRPr>
          </a:p>
          <a:p>
            <a:r>
              <a:rPr lang="en-GB" sz="2800" b="0" baseline="30000" dirty="0">
                <a:solidFill>
                  <a:srgbClr val="FFFFFF"/>
                </a:solidFill>
              </a:rPr>
              <a:t>34 </a:t>
            </a:r>
            <a:r>
              <a:rPr lang="en-GB" sz="2800" b="0" dirty="0">
                <a:solidFill>
                  <a:srgbClr val="FFFFFF"/>
                </a:solidFill>
              </a:rPr>
              <a:t>The eunuch asked Philip, ‘Tell me, please, who is the prophet talking about, himself or someone else?’ </a:t>
            </a:r>
            <a:endParaRPr lang="en-GB" sz="2800" b="0" dirty="0" smtClean="0">
              <a:solidFill>
                <a:srgbClr val="FFFFFF"/>
              </a:solidFill>
            </a:endParaRPr>
          </a:p>
          <a:p>
            <a:r>
              <a:rPr lang="en-GB" sz="2800" b="0" baseline="30000" dirty="0" smtClean="0">
                <a:solidFill>
                  <a:srgbClr val="FFFFFF"/>
                </a:solidFill>
              </a:rPr>
              <a:t>35</a:t>
            </a:r>
            <a:r>
              <a:rPr lang="en-GB" sz="2800" b="0" baseline="30000" dirty="0">
                <a:solidFill>
                  <a:srgbClr val="FFFFFF"/>
                </a:solidFill>
              </a:rPr>
              <a:t> </a:t>
            </a:r>
            <a:r>
              <a:rPr lang="en-GB" sz="2800" b="0" dirty="0">
                <a:solidFill>
                  <a:srgbClr val="FFFFFF"/>
                </a:solidFill>
              </a:rPr>
              <a:t>Then Philip began with that very passage of Scripture and told him the good news about Jesus.</a:t>
            </a:r>
          </a:p>
          <a:p>
            <a:r>
              <a:rPr lang="en-GB" sz="2800" b="0" baseline="30000" dirty="0">
                <a:solidFill>
                  <a:srgbClr val="FFFFFF"/>
                </a:solidFill>
              </a:rPr>
              <a:t>36 </a:t>
            </a:r>
            <a:r>
              <a:rPr lang="en-GB" sz="2800" b="0" dirty="0">
                <a:solidFill>
                  <a:srgbClr val="FFFFFF"/>
                </a:solidFill>
              </a:rPr>
              <a:t>As they travelled along the road, they came to some water and the eunuch said, ‘Look, here is water. What can stand in the way of my being baptised</a:t>
            </a:r>
            <a:r>
              <a:rPr lang="en-GB" sz="2800" b="0" dirty="0" smtClean="0">
                <a:solidFill>
                  <a:srgbClr val="FFFFFF"/>
                </a:solidFill>
              </a:rPr>
              <a:t>?’</a:t>
            </a:r>
          </a:p>
        </p:txBody>
      </p:sp>
    </p:spTree>
    <p:extLst>
      <p:ext uri="{BB962C8B-B14F-4D97-AF65-F5344CB8AC3E}">
        <p14:creationId xmlns:p14="http://schemas.microsoft.com/office/powerpoint/2010/main" val="3675214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260648"/>
            <a:ext cx="8686799" cy="5918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i="1" dirty="0">
                <a:solidFill>
                  <a:srgbClr val="FFFFFF"/>
                </a:solidFill>
              </a:rPr>
              <a:t>Acts 8:26-40 (New International Version)</a:t>
            </a:r>
          </a:p>
          <a:p>
            <a:endParaRPr lang="en-US" sz="2800" b="0" i="1" dirty="0">
              <a:solidFill>
                <a:srgbClr val="FFFFFF"/>
              </a:solidFill>
            </a:endParaRPr>
          </a:p>
          <a:p>
            <a:r>
              <a:rPr lang="en-GB" sz="2800" b="0" baseline="30000" dirty="0" smtClean="0">
                <a:solidFill>
                  <a:srgbClr val="FFFFFF"/>
                </a:solidFill>
              </a:rPr>
              <a:t>38</a:t>
            </a:r>
            <a:r>
              <a:rPr lang="en-GB" sz="2800" b="0" baseline="30000" dirty="0">
                <a:solidFill>
                  <a:srgbClr val="FFFFFF"/>
                </a:solidFill>
              </a:rPr>
              <a:t> </a:t>
            </a:r>
            <a:r>
              <a:rPr lang="en-GB" sz="2800" b="0" dirty="0">
                <a:solidFill>
                  <a:srgbClr val="FFFFFF"/>
                </a:solidFill>
              </a:rPr>
              <a:t>And he gave orders to stop the chariot. Then both Philip and the eunuch went down into the water and Philip baptised him. </a:t>
            </a:r>
            <a:endParaRPr lang="en-GB" sz="2800" b="0" dirty="0" smtClean="0">
              <a:solidFill>
                <a:srgbClr val="FFFFFF"/>
              </a:solidFill>
            </a:endParaRPr>
          </a:p>
          <a:p>
            <a:r>
              <a:rPr lang="en-GB" sz="2800" b="0" baseline="30000" dirty="0" smtClean="0">
                <a:solidFill>
                  <a:srgbClr val="FFFFFF"/>
                </a:solidFill>
              </a:rPr>
              <a:t>39</a:t>
            </a:r>
            <a:r>
              <a:rPr lang="en-GB" sz="2800" b="0" baseline="30000" dirty="0">
                <a:solidFill>
                  <a:srgbClr val="FFFFFF"/>
                </a:solidFill>
              </a:rPr>
              <a:t> </a:t>
            </a:r>
            <a:r>
              <a:rPr lang="en-GB" sz="2800" b="0" dirty="0">
                <a:solidFill>
                  <a:srgbClr val="FFFFFF"/>
                </a:solidFill>
              </a:rPr>
              <a:t>When they came up out of the water, the Spirit of the Lord suddenly took Philip away, and the eunuch did not see him again, but went on his way rejoicing. </a:t>
            </a:r>
            <a:endParaRPr lang="en-GB" sz="2800" b="0" dirty="0" smtClean="0">
              <a:solidFill>
                <a:srgbClr val="FFFFFF"/>
              </a:solidFill>
            </a:endParaRPr>
          </a:p>
          <a:p>
            <a:r>
              <a:rPr lang="en-GB" sz="2800" b="0" baseline="30000" dirty="0" smtClean="0">
                <a:solidFill>
                  <a:srgbClr val="FFFFFF"/>
                </a:solidFill>
              </a:rPr>
              <a:t>40</a:t>
            </a:r>
            <a:r>
              <a:rPr lang="en-GB" sz="2800" b="0" baseline="30000" dirty="0">
                <a:solidFill>
                  <a:srgbClr val="FFFFFF"/>
                </a:solidFill>
              </a:rPr>
              <a:t> </a:t>
            </a:r>
            <a:r>
              <a:rPr lang="en-GB" sz="2800" b="0" dirty="0">
                <a:solidFill>
                  <a:srgbClr val="FFFFFF"/>
                </a:solidFill>
              </a:rPr>
              <a:t>Philip, however, appeared at </a:t>
            </a:r>
            <a:r>
              <a:rPr lang="en-GB" sz="2800" b="0" dirty="0" err="1">
                <a:solidFill>
                  <a:srgbClr val="FFFFFF"/>
                </a:solidFill>
              </a:rPr>
              <a:t>Azotus</a:t>
            </a:r>
            <a:r>
              <a:rPr lang="en-GB" sz="2800" b="0" dirty="0">
                <a:solidFill>
                  <a:srgbClr val="FFFFFF"/>
                </a:solidFill>
              </a:rPr>
              <a:t> and travelled about, preaching the gospel in all the towns until he reached Caesarea.</a:t>
            </a:r>
          </a:p>
          <a:p>
            <a:endParaRPr lang="en-GB" sz="2800" b="0" dirty="0">
              <a:solidFill>
                <a:srgbClr val="FFFFFF"/>
              </a:solidFill>
            </a:endParaRPr>
          </a:p>
        </p:txBody>
      </p:sp>
    </p:spTree>
    <p:extLst>
      <p:ext uri="{BB962C8B-B14F-4D97-AF65-F5344CB8AC3E}">
        <p14:creationId xmlns:p14="http://schemas.microsoft.com/office/powerpoint/2010/main" val="26664057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188640"/>
            <a:ext cx="8229600" cy="5976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endParaRPr lang="en-GB" sz="2800" dirty="0" smtClean="0">
              <a:solidFill>
                <a:srgbClr val="FFFFFF"/>
              </a:solidFill>
            </a:endParaRPr>
          </a:p>
          <a:p>
            <a:r>
              <a:rPr lang="en-US" sz="2800" b="0" dirty="0">
                <a:solidFill>
                  <a:srgbClr val="FFFFFF"/>
                </a:solidFill>
              </a:rPr>
              <a:t>A. Introduction</a:t>
            </a:r>
            <a:endParaRPr lang="en-GB" sz="2800" b="0" dirty="0">
              <a:solidFill>
                <a:srgbClr val="FFFFFF"/>
              </a:solidFill>
            </a:endParaRPr>
          </a:p>
          <a:p>
            <a:r>
              <a:rPr lang="en-US" sz="2800" b="0" dirty="0">
                <a:solidFill>
                  <a:srgbClr val="FFFFFF"/>
                </a:solidFill>
              </a:rPr>
              <a:t> </a:t>
            </a:r>
            <a:endParaRPr lang="en-GB" sz="2800" b="0" dirty="0">
              <a:solidFill>
                <a:srgbClr val="FFFFFF"/>
              </a:solidFill>
            </a:endParaRPr>
          </a:p>
          <a:p>
            <a:pPr marL="460375" lvl="0" indent="-457200">
              <a:buFont typeface="Arial" panose="020B0604020202020204" pitchFamily="34" charset="0"/>
              <a:buChar char="•"/>
            </a:pPr>
            <a:r>
              <a:rPr lang="en-US" sz="2800" b="0" dirty="0" smtClean="0">
                <a:solidFill>
                  <a:srgbClr val="FFFFFF"/>
                </a:solidFill>
              </a:rPr>
              <a:t>- Meet Philip</a:t>
            </a:r>
          </a:p>
          <a:p>
            <a:pPr marL="460375" lvl="0" indent="-457200">
              <a:buFont typeface="Arial" panose="020B0604020202020204" pitchFamily="34" charset="0"/>
              <a:buChar char="•"/>
            </a:pPr>
            <a:endParaRPr lang="en-GB" sz="2800" b="0" dirty="0">
              <a:solidFill>
                <a:srgbClr val="FFFFFF"/>
              </a:solidFill>
            </a:endParaRPr>
          </a:p>
          <a:p>
            <a:pPr marL="460375" lvl="0" indent="-457200">
              <a:buFont typeface="Arial" panose="020B0604020202020204" pitchFamily="34" charset="0"/>
              <a:buChar char="•"/>
            </a:pPr>
            <a:r>
              <a:rPr lang="en-US" sz="2800" b="0" dirty="0" smtClean="0">
                <a:solidFill>
                  <a:srgbClr val="FFFFFF"/>
                </a:solidFill>
              </a:rPr>
              <a:t>- The </a:t>
            </a:r>
            <a:r>
              <a:rPr lang="en-US" sz="2800" b="0" dirty="0">
                <a:solidFill>
                  <a:srgbClr val="FFFFFF"/>
                </a:solidFill>
              </a:rPr>
              <a:t>Big picture of </a:t>
            </a:r>
            <a:r>
              <a:rPr lang="en-US" sz="2800" b="0" dirty="0" smtClean="0">
                <a:solidFill>
                  <a:srgbClr val="FFFFFF"/>
                </a:solidFill>
              </a:rPr>
              <a:t>Acts</a:t>
            </a:r>
          </a:p>
          <a:p>
            <a:pPr marL="460375" lvl="0" indent="-457200">
              <a:buFont typeface="Arial" panose="020B0604020202020204" pitchFamily="34" charset="0"/>
              <a:buChar char="•"/>
            </a:pPr>
            <a:endParaRPr lang="en-GB" sz="2800" b="0" dirty="0">
              <a:solidFill>
                <a:srgbClr val="FFFFFF"/>
              </a:solidFill>
            </a:endParaRPr>
          </a:p>
          <a:p>
            <a:pPr marL="460375" lvl="0" indent="-457200">
              <a:buFont typeface="Arial" panose="020B0604020202020204" pitchFamily="34" charset="0"/>
              <a:buChar char="•"/>
            </a:pPr>
            <a:r>
              <a:rPr lang="en-US" sz="2800" b="0" dirty="0" smtClean="0">
                <a:solidFill>
                  <a:srgbClr val="FFFFFF"/>
                </a:solidFill>
              </a:rPr>
              <a:t>- Meet </a:t>
            </a:r>
            <a:r>
              <a:rPr lang="en-US" sz="2800" b="0" dirty="0">
                <a:solidFill>
                  <a:srgbClr val="FFFFFF"/>
                </a:solidFill>
              </a:rPr>
              <a:t>the Author: Dr. </a:t>
            </a:r>
            <a:r>
              <a:rPr lang="en-US" sz="2800" b="0" dirty="0" smtClean="0">
                <a:solidFill>
                  <a:srgbClr val="FFFFFF"/>
                </a:solidFill>
              </a:rPr>
              <a:t>Luke</a:t>
            </a:r>
          </a:p>
          <a:p>
            <a:pPr marL="460375" lvl="0" indent="-457200">
              <a:buFont typeface="Arial" panose="020B0604020202020204" pitchFamily="34" charset="0"/>
              <a:buChar char="•"/>
            </a:pPr>
            <a:endParaRPr lang="en-GB" sz="2800" b="0" dirty="0">
              <a:solidFill>
                <a:srgbClr val="FFFFFF"/>
              </a:solidFill>
            </a:endParaRPr>
          </a:p>
          <a:p>
            <a:pPr marL="460375" lvl="0" indent="-457200">
              <a:buFont typeface="Arial" panose="020B0604020202020204" pitchFamily="34" charset="0"/>
              <a:buChar char="•"/>
            </a:pPr>
            <a:r>
              <a:rPr lang="en-US" sz="2800" b="0" dirty="0" smtClean="0">
                <a:solidFill>
                  <a:srgbClr val="FFFFFF"/>
                </a:solidFill>
              </a:rPr>
              <a:t>- Acts </a:t>
            </a:r>
            <a:r>
              <a:rPr lang="en-US" sz="2800" b="0" dirty="0">
                <a:solidFill>
                  <a:srgbClr val="FFFFFF"/>
                </a:solidFill>
              </a:rPr>
              <a:t>of Holy Spirit </a:t>
            </a:r>
            <a:endParaRPr lang="en-GB" sz="2800" b="0" dirty="0">
              <a:solidFill>
                <a:srgbClr val="FFFFFF"/>
              </a:solidFill>
            </a:endParaRPr>
          </a:p>
          <a:p>
            <a:r>
              <a:rPr lang="en-US" sz="2800" b="0" dirty="0">
                <a:solidFill>
                  <a:srgbClr val="FFFFFF"/>
                </a:solidFill>
              </a:rPr>
              <a:t> </a:t>
            </a:r>
            <a:endParaRPr lang="en-GB" sz="2800" b="0" dirty="0">
              <a:solidFill>
                <a:srgbClr val="FFFFFF"/>
              </a:solidFill>
            </a:endParaRPr>
          </a:p>
        </p:txBody>
      </p:sp>
    </p:spTree>
    <p:extLst>
      <p:ext uri="{BB962C8B-B14F-4D97-AF65-F5344CB8AC3E}">
        <p14:creationId xmlns:p14="http://schemas.microsoft.com/office/powerpoint/2010/main" val="417293836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xEl>
                                              <p:pRg st="3" end="3"/>
                                            </p:txEl>
                                          </p:spTgt>
                                        </p:tgtEl>
                                        <p:attrNameLst>
                                          <p:attrName>style.visibility</p:attrName>
                                        </p:attrNameLst>
                                      </p:cBhvr>
                                      <p:to>
                                        <p:strVal val="visible"/>
                                      </p:to>
                                    </p:set>
                                    <p:animEffect transition="in" filter="wipe(down)">
                                      <p:cBhvr>
                                        <p:cTn id="7" dur="500"/>
                                        <p:tgtEl>
                                          <p:spTgt spid="409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098">
                                            <p:txEl>
                                              <p:pRg st="5" end="5"/>
                                            </p:txEl>
                                          </p:spTgt>
                                        </p:tgtEl>
                                        <p:attrNameLst>
                                          <p:attrName>style.visibility</p:attrName>
                                        </p:attrNameLst>
                                      </p:cBhvr>
                                      <p:to>
                                        <p:strVal val="visible"/>
                                      </p:to>
                                    </p:set>
                                    <p:animEffect transition="in" filter="wipe(down)">
                                      <p:cBhvr>
                                        <p:cTn id="12" dur="500"/>
                                        <p:tgtEl>
                                          <p:spTgt spid="4098">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098">
                                            <p:txEl>
                                              <p:pRg st="7" end="7"/>
                                            </p:txEl>
                                          </p:spTgt>
                                        </p:tgtEl>
                                        <p:attrNameLst>
                                          <p:attrName>style.visibility</p:attrName>
                                        </p:attrNameLst>
                                      </p:cBhvr>
                                      <p:to>
                                        <p:strVal val="visible"/>
                                      </p:to>
                                    </p:set>
                                    <p:animEffect transition="in" filter="wipe(down)">
                                      <p:cBhvr>
                                        <p:cTn id="17" dur="500"/>
                                        <p:tgtEl>
                                          <p:spTgt spid="4098">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098">
                                            <p:txEl>
                                              <p:pRg st="9" end="9"/>
                                            </p:txEl>
                                          </p:spTgt>
                                        </p:tgtEl>
                                        <p:attrNameLst>
                                          <p:attrName>style.visibility</p:attrName>
                                        </p:attrNameLst>
                                      </p:cBhvr>
                                      <p:to>
                                        <p:strVal val="visible"/>
                                      </p:to>
                                    </p:set>
                                    <p:animEffect transition="in" filter="wipe(down)">
                                      <p:cBhvr>
                                        <p:cTn id="22" dur="500"/>
                                        <p:tgtEl>
                                          <p:spTgt spid="409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260648"/>
            <a:ext cx="8686799" cy="5918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dirty="0" smtClean="0">
                <a:solidFill>
                  <a:srgbClr val="FFFFFF"/>
                </a:solidFill>
              </a:rPr>
              <a:t>B. The Story:  Acts </a:t>
            </a:r>
            <a:r>
              <a:rPr lang="en-US" sz="2800" b="0" dirty="0">
                <a:solidFill>
                  <a:srgbClr val="FFFFFF"/>
                </a:solidFill>
              </a:rPr>
              <a:t>8:26-40 </a:t>
            </a:r>
            <a:endParaRPr lang="en-US" sz="2800" b="0" dirty="0" smtClean="0">
              <a:solidFill>
                <a:srgbClr val="FFFFFF"/>
              </a:solidFill>
            </a:endParaRPr>
          </a:p>
          <a:p>
            <a:endParaRPr lang="en-US" sz="2800" b="0" i="1" dirty="0">
              <a:solidFill>
                <a:srgbClr val="FFFFFF"/>
              </a:solidFill>
            </a:endParaRPr>
          </a:p>
          <a:p>
            <a:r>
              <a:rPr lang="en-GB" sz="2800" b="0" baseline="30000" dirty="0">
                <a:solidFill>
                  <a:srgbClr val="FFFFFF"/>
                </a:solidFill>
              </a:rPr>
              <a:t>26 </a:t>
            </a:r>
            <a:r>
              <a:rPr lang="en-GB" sz="2800" b="0" dirty="0">
                <a:solidFill>
                  <a:srgbClr val="FFFFFF"/>
                </a:solidFill>
              </a:rPr>
              <a:t>Now an angel of the Lord said to Philip, ‘Go south to the road – the desert road – that goes down from Jerusalem to Gaza.’ </a:t>
            </a:r>
            <a:endParaRPr lang="en-GB" sz="2800" b="0" dirty="0" smtClean="0">
              <a:solidFill>
                <a:srgbClr val="FFFFFF"/>
              </a:solidFill>
            </a:endParaRPr>
          </a:p>
          <a:p>
            <a:r>
              <a:rPr lang="en-GB" sz="2800" b="0" baseline="30000" dirty="0" smtClean="0">
                <a:solidFill>
                  <a:srgbClr val="FFFFFF"/>
                </a:solidFill>
              </a:rPr>
              <a:t>27</a:t>
            </a:r>
            <a:r>
              <a:rPr lang="en-GB" sz="2800" b="0" baseline="30000" dirty="0">
                <a:solidFill>
                  <a:srgbClr val="FFFFFF"/>
                </a:solidFill>
              </a:rPr>
              <a:t> </a:t>
            </a:r>
            <a:r>
              <a:rPr lang="en-GB" sz="2800" b="0" dirty="0">
                <a:solidFill>
                  <a:srgbClr val="FFFFFF"/>
                </a:solidFill>
              </a:rPr>
              <a:t>So he started out, and on his way he met an </a:t>
            </a:r>
            <a:r>
              <a:rPr lang="en-GB" sz="2800" b="0" dirty="0" smtClean="0">
                <a:solidFill>
                  <a:srgbClr val="FFFFFF"/>
                </a:solidFill>
              </a:rPr>
              <a:t>Ethiopian </a:t>
            </a:r>
            <a:r>
              <a:rPr lang="en-GB" sz="2800" b="0" dirty="0">
                <a:solidFill>
                  <a:srgbClr val="FFFFFF"/>
                </a:solidFill>
              </a:rPr>
              <a:t>eunuch, an important official in charge of all the treasury of the </a:t>
            </a:r>
            <a:r>
              <a:rPr lang="en-GB" sz="2800" b="0" dirty="0" err="1">
                <a:solidFill>
                  <a:srgbClr val="FFFFFF"/>
                </a:solidFill>
              </a:rPr>
              <a:t>Kandake</a:t>
            </a:r>
            <a:r>
              <a:rPr lang="en-GB" sz="2800" b="0" dirty="0">
                <a:solidFill>
                  <a:srgbClr val="FFFFFF"/>
                </a:solidFill>
              </a:rPr>
              <a:t> (which means ‘queen of the Ethiopians’). This man had gone to Jerusalem to worship, </a:t>
            </a:r>
            <a:endParaRPr lang="en-GB" sz="2800" b="0" dirty="0" smtClean="0">
              <a:solidFill>
                <a:srgbClr val="FFFFFF"/>
              </a:solidFill>
            </a:endParaRPr>
          </a:p>
          <a:p>
            <a:r>
              <a:rPr lang="en-GB" sz="2800" b="0" baseline="30000" dirty="0" smtClean="0">
                <a:solidFill>
                  <a:srgbClr val="FFFFFF"/>
                </a:solidFill>
              </a:rPr>
              <a:t>28</a:t>
            </a:r>
            <a:r>
              <a:rPr lang="en-GB" sz="2800" b="0" baseline="30000" dirty="0">
                <a:solidFill>
                  <a:srgbClr val="FFFFFF"/>
                </a:solidFill>
              </a:rPr>
              <a:t> </a:t>
            </a:r>
            <a:r>
              <a:rPr lang="en-GB" sz="2800" b="0" dirty="0">
                <a:solidFill>
                  <a:srgbClr val="FFFFFF"/>
                </a:solidFill>
              </a:rPr>
              <a:t>and on his way home was sitting in his chariot reading the Book of Isaiah the prophet. </a:t>
            </a:r>
            <a:endParaRPr lang="en-GB" sz="2800" b="0" dirty="0" smtClean="0">
              <a:solidFill>
                <a:srgbClr val="FFFFFF"/>
              </a:solidFill>
            </a:endParaRPr>
          </a:p>
          <a:p>
            <a:r>
              <a:rPr lang="en-GB" sz="2800" b="0" baseline="30000" dirty="0" smtClean="0">
                <a:solidFill>
                  <a:srgbClr val="FFFFFF"/>
                </a:solidFill>
              </a:rPr>
              <a:t>29</a:t>
            </a:r>
            <a:r>
              <a:rPr lang="en-GB" sz="2800" b="0" baseline="30000" dirty="0">
                <a:solidFill>
                  <a:srgbClr val="FFFFFF"/>
                </a:solidFill>
              </a:rPr>
              <a:t> </a:t>
            </a:r>
            <a:r>
              <a:rPr lang="en-GB" sz="2800" b="0" dirty="0">
                <a:solidFill>
                  <a:srgbClr val="FFFFFF"/>
                </a:solidFill>
              </a:rPr>
              <a:t>The Spirit told Philip, ‘Go to that chariot and stay near it</a:t>
            </a:r>
            <a:r>
              <a:rPr lang="en-GB" sz="2800" b="0" dirty="0" smtClean="0">
                <a:solidFill>
                  <a:srgbClr val="FFFFFF"/>
                </a:solidFill>
              </a:rPr>
              <a:t>.’</a:t>
            </a:r>
            <a:endParaRPr lang="en-GB" sz="2800" b="0" dirty="0">
              <a:solidFill>
                <a:srgbClr val="FFFFFF"/>
              </a:solidFill>
            </a:endParaRPr>
          </a:p>
        </p:txBody>
      </p:sp>
    </p:spTree>
    <p:extLst>
      <p:ext uri="{BB962C8B-B14F-4D97-AF65-F5344CB8AC3E}">
        <p14:creationId xmlns:p14="http://schemas.microsoft.com/office/powerpoint/2010/main" val="13654440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260648"/>
            <a:ext cx="8686799" cy="5918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i="1" dirty="0">
                <a:solidFill>
                  <a:srgbClr val="FFFFFF"/>
                </a:solidFill>
              </a:rPr>
              <a:t>Acts 8:26-40 </a:t>
            </a:r>
            <a:endParaRPr lang="en-US" sz="2800" b="0" i="1" dirty="0" smtClean="0">
              <a:solidFill>
                <a:srgbClr val="FFFFFF"/>
              </a:solidFill>
            </a:endParaRPr>
          </a:p>
          <a:p>
            <a:endParaRPr lang="en-US" sz="2800" b="0" i="1" dirty="0">
              <a:solidFill>
                <a:srgbClr val="FFFFFF"/>
              </a:solidFill>
            </a:endParaRPr>
          </a:p>
          <a:p>
            <a:r>
              <a:rPr lang="en-GB" sz="2800" b="0" baseline="30000" dirty="0" smtClean="0">
                <a:solidFill>
                  <a:srgbClr val="FFFFFF"/>
                </a:solidFill>
              </a:rPr>
              <a:t>30</a:t>
            </a:r>
            <a:r>
              <a:rPr lang="en-GB" sz="2800" b="0" baseline="30000" dirty="0">
                <a:solidFill>
                  <a:srgbClr val="FFFFFF"/>
                </a:solidFill>
              </a:rPr>
              <a:t> </a:t>
            </a:r>
            <a:r>
              <a:rPr lang="en-GB" sz="2800" b="0" dirty="0">
                <a:solidFill>
                  <a:srgbClr val="FFFFFF"/>
                </a:solidFill>
              </a:rPr>
              <a:t>Then Philip ran up to the chariot and heard the man reading Isaiah the prophet. ‘Do you understand what you are reading?’ Philip asked.</a:t>
            </a:r>
          </a:p>
          <a:p>
            <a:r>
              <a:rPr lang="en-GB" sz="2800" b="0" baseline="30000" dirty="0">
                <a:solidFill>
                  <a:srgbClr val="FFFFFF"/>
                </a:solidFill>
              </a:rPr>
              <a:t>31 </a:t>
            </a:r>
            <a:r>
              <a:rPr lang="en-GB" sz="2800" b="0" dirty="0">
                <a:solidFill>
                  <a:srgbClr val="FFFFFF"/>
                </a:solidFill>
              </a:rPr>
              <a:t>‘How can I,’ he said, ‘unless someone explains it to me?’ So he invited Philip to come up and sit with him.</a:t>
            </a:r>
          </a:p>
          <a:p>
            <a:r>
              <a:rPr lang="en-GB" sz="2800" b="0" baseline="30000" dirty="0">
                <a:solidFill>
                  <a:srgbClr val="FFFFFF"/>
                </a:solidFill>
              </a:rPr>
              <a:t>32 </a:t>
            </a:r>
            <a:r>
              <a:rPr lang="en-GB" sz="2800" b="0" dirty="0">
                <a:solidFill>
                  <a:srgbClr val="FFFFFF"/>
                </a:solidFill>
              </a:rPr>
              <a:t>This is the passage of Scripture the eunuch was reading:</a:t>
            </a:r>
          </a:p>
          <a:p>
            <a:r>
              <a:rPr lang="en-GB" sz="2800" b="0" dirty="0">
                <a:solidFill>
                  <a:srgbClr val="FFFFFF"/>
                </a:solidFill>
              </a:rPr>
              <a:t>‘He was led like a sheep to the slaughter,</a:t>
            </a:r>
            <a:br>
              <a:rPr lang="en-GB" sz="2800" b="0" dirty="0">
                <a:solidFill>
                  <a:srgbClr val="FFFFFF"/>
                </a:solidFill>
              </a:rPr>
            </a:br>
            <a:r>
              <a:rPr lang="en-GB" sz="2800" b="0" dirty="0">
                <a:solidFill>
                  <a:srgbClr val="FFFFFF"/>
                </a:solidFill>
              </a:rPr>
              <a:t>    and as a lamb before its shearer is silent,</a:t>
            </a:r>
            <a:br>
              <a:rPr lang="en-GB" sz="2800" b="0" dirty="0">
                <a:solidFill>
                  <a:srgbClr val="FFFFFF"/>
                </a:solidFill>
              </a:rPr>
            </a:br>
            <a:r>
              <a:rPr lang="en-GB" sz="2800" b="0" dirty="0">
                <a:solidFill>
                  <a:srgbClr val="FFFFFF"/>
                </a:solidFill>
              </a:rPr>
              <a:t>    so he did not open his mouth</a:t>
            </a:r>
            <a:r>
              <a:rPr lang="en-GB" sz="2800" b="0" dirty="0" smtClean="0">
                <a:solidFill>
                  <a:srgbClr val="FFFFFF"/>
                </a:solidFill>
              </a:rPr>
              <a:t>.</a:t>
            </a:r>
          </a:p>
        </p:txBody>
      </p:sp>
    </p:spTree>
    <p:extLst>
      <p:ext uri="{BB962C8B-B14F-4D97-AF65-F5344CB8AC3E}">
        <p14:creationId xmlns:p14="http://schemas.microsoft.com/office/powerpoint/2010/main" val="542302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57200" y="779463"/>
            <a:ext cx="82296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pPr algn="ctr"/>
            <a:endParaRPr lang="fr-FR" sz="3600" b="0" dirty="0">
              <a:solidFill>
                <a:schemeClr val="bg1"/>
              </a:solidFill>
              <a:effectLst/>
            </a:endParaRPr>
          </a:p>
        </p:txBody>
      </p:sp>
      <p:sp>
        <p:nvSpPr>
          <p:cNvPr id="4098" name="Text Box 2"/>
          <p:cNvSpPr txBox="1">
            <a:spLocks noChangeArrowheads="1"/>
          </p:cNvSpPr>
          <p:nvPr/>
        </p:nvSpPr>
        <p:spPr bwMode="auto">
          <a:xfrm>
            <a:off x="457200" y="260648"/>
            <a:ext cx="8686799" cy="5918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9725">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a:solidFill>
                  <a:srgbClr val="333333"/>
                </a:solidFill>
                <a:latin typeface="Arial" charset="0"/>
                <a:cs typeface="Arial" charset="0"/>
              </a:defRPr>
            </a:lvl9pPr>
          </a:lstStyle>
          <a:p>
            <a:r>
              <a:rPr lang="en-US" sz="2800" b="0" i="1" dirty="0">
                <a:solidFill>
                  <a:srgbClr val="FFFFFF"/>
                </a:solidFill>
              </a:rPr>
              <a:t>Acts 8:26-40 </a:t>
            </a:r>
            <a:endParaRPr lang="en-US" sz="2800" b="0" i="1" dirty="0" smtClean="0">
              <a:solidFill>
                <a:srgbClr val="FFFFFF"/>
              </a:solidFill>
            </a:endParaRPr>
          </a:p>
          <a:p>
            <a:endParaRPr lang="en-US" sz="2800" b="0" i="1" dirty="0">
              <a:solidFill>
                <a:srgbClr val="FFFFFF"/>
              </a:solidFill>
            </a:endParaRPr>
          </a:p>
          <a:p>
            <a:r>
              <a:rPr lang="en-GB" sz="2800" b="0" baseline="30000" dirty="0" smtClean="0">
                <a:solidFill>
                  <a:srgbClr val="FFFFFF"/>
                </a:solidFill>
              </a:rPr>
              <a:t>33</a:t>
            </a:r>
            <a:r>
              <a:rPr lang="en-GB" sz="2800" b="0" baseline="30000" dirty="0">
                <a:solidFill>
                  <a:srgbClr val="FFFFFF"/>
                </a:solidFill>
              </a:rPr>
              <a:t> </a:t>
            </a:r>
            <a:r>
              <a:rPr lang="en-GB" sz="2800" b="0" dirty="0">
                <a:solidFill>
                  <a:srgbClr val="FFFFFF"/>
                </a:solidFill>
              </a:rPr>
              <a:t>In his humiliation he was deprived of justice.</a:t>
            </a:r>
            <a:br>
              <a:rPr lang="en-GB" sz="2800" b="0" dirty="0">
                <a:solidFill>
                  <a:srgbClr val="FFFFFF"/>
                </a:solidFill>
              </a:rPr>
            </a:br>
            <a:r>
              <a:rPr lang="en-GB" sz="2800" b="0" dirty="0">
                <a:solidFill>
                  <a:srgbClr val="FFFFFF"/>
                </a:solidFill>
              </a:rPr>
              <a:t>    Who can speak of his descendants?</a:t>
            </a:r>
            <a:br>
              <a:rPr lang="en-GB" sz="2800" b="0" dirty="0">
                <a:solidFill>
                  <a:srgbClr val="FFFFFF"/>
                </a:solidFill>
              </a:rPr>
            </a:br>
            <a:r>
              <a:rPr lang="en-GB" sz="2800" b="0" dirty="0">
                <a:solidFill>
                  <a:srgbClr val="FFFFFF"/>
                </a:solidFill>
              </a:rPr>
              <a:t>    For his life was taken from the earth</a:t>
            </a:r>
            <a:r>
              <a:rPr lang="en-GB" sz="2800" b="0" dirty="0" smtClean="0">
                <a:solidFill>
                  <a:srgbClr val="FFFFFF"/>
                </a:solidFill>
              </a:rPr>
              <a:t>.’</a:t>
            </a:r>
            <a:endParaRPr lang="en-GB" sz="2800" b="0" dirty="0">
              <a:solidFill>
                <a:srgbClr val="FFFFFF"/>
              </a:solidFill>
            </a:endParaRPr>
          </a:p>
          <a:p>
            <a:r>
              <a:rPr lang="en-GB" sz="2800" b="0" baseline="30000" dirty="0">
                <a:solidFill>
                  <a:srgbClr val="FFFFFF"/>
                </a:solidFill>
              </a:rPr>
              <a:t>34 </a:t>
            </a:r>
            <a:r>
              <a:rPr lang="en-GB" sz="2800" b="0" dirty="0">
                <a:solidFill>
                  <a:srgbClr val="FFFFFF"/>
                </a:solidFill>
              </a:rPr>
              <a:t>The eunuch asked Philip, ‘Tell me, please, who is the prophet talking about, himself or someone else?’ </a:t>
            </a:r>
            <a:endParaRPr lang="en-GB" sz="2800" b="0" dirty="0" smtClean="0">
              <a:solidFill>
                <a:srgbClr val="FFFFFF"/>
              </a:solidFill>
            </a:endParaRPr>
          </a:p>
          <a:p>
            <a:r>
              <a:rPr lang="en-GB" sz="2800" b="0" baseline="30000" dirty="0" smtClean="0">
                <a:solidFill>
                  <a:srgbClr val="FFFFFF"/>
                </a:solidFill>
              </a:rPr>
              <a:t>35</a:t>
            </a:r>
            <a:r>
              <a:rPr lang="en-GB" sz="2800" b="0" baseline="30000" dirty="0">
                <a:solidFill>
                  <a:srgbClr val="FFFFFF"/>
                </a:solidFill>
              </a:rPr>
              <a:t> </a:t>
            </a:r>
            <a:r>
              <a:rPr lang="en-GB" sz="2800" b="0" dirty="0">
                <a:solidFill>
                  <a:srgbClr val="FFFFFF"/>
                </a:solidFill>
              </a:rPr>
              <a:t>Then Philip began with that very passage of Scripture and told him the good news about Jesus.</a:t>
            </a:r>
          </a:p>
          <a:p>
            <a:r>
              <a:rPr lang="en-GB" sz="2800" b="0" baseline="30000" dirty="0">
                <a:solidFill>
                  <a:srgbClr val="FFFFFF"/>
                </a:solidFill>
              </a:rPr>
              <a:t>36 </a:t>
            </a:r>
            <a:r>
              <a:rPr lang="en-GB" sz="2800" b="0" dirty="0">
                <a:solidFill>
                  <a:srgbClr val="FFFFFF"/>
                </a:solidFill>
              </a:rPr>
              <a:t>As they travelled along the road, they came to some water and the eunuch said, ‘Look, here is water. What can stand in the way of my being baptised</a:t>
            </a:r>
            <a:r>
              <a:rPr lang="en-GB" sz="2800" b="0" dirty="0" smtClean="0">
                <a:solidFill>
                  <a:srgbClr val="FFFFFF"/>
                </a:solidFill>
              </a:rPr>
              <a:t>?’</a:t>
            </a:r>
          </a:p>
        </p:txBody>
      </p:sp>
    </p:spTree>
    <p:extLst>
      <p:ext uri="{BB962C8B-B14F-4D97-AF65-F5344CB8AC3E}">
        <p14:creationId xmlns:p14="http://schemas.microsoft.com/office/powerpoint/2010/main" val="3789178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ICELBlack">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tormyBlue">
      <a:majorFont>
        <a:latin typeface="Tahoma"/>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ormyBlu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6849</TotalTime>
  <Words>86</Words>
  <Application>Microsoft Office PowerPoint</Application>
  <PresentationFormat>On-screen Show (4:3)</PresentationFormat>
  <Paragraphs>104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ICELBlack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8</cp:revision>
  <dcterms:created xsi:type="dcterms:W3CDTF">2015-04-28T20:01:14Z</dcterms:created>
  <dcterms:modified xsi:type="dcterms:W3CDTF">2015-05-03T14:10:21Z</dcterms:modified>
</cp:coreProperties>
</file>