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8" r:id="rId2"/>
    <p:sldId id="257" r:id="rId3"/>
    <p:sldId id="363" r:id="rId4"/>
    <p:sldId id="364" r:id="rId5"/>
    <p:sldId id="365" r:id="rId6"/>
    <p:sldId id="366" r:id="rId7"/>
    <p:sldId id="372" r:id="rId8"/>
    <p:sldId id="413" r:id="rId9"/>
    <p:sldId id="399" r:id="rId10"/>
    <p:sldId id="488" r:id="rId11"/>
    <p:sldId id="489" r:id="rId12"/>
    <p:sldId id="461" r:id="rId13"/>
    <p:sldId id="462" r:id="rId14"/>
    <p:sldId id="463" r:id="rId15"/>
    <p:sldId id="388" r:id="rId16"/>
    <p:sldId id="389" r:id="rId17"/>
    <p:sldId id="454" r:id="rId18"/>
    <p:sldId id="351" r:id="rId1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E2BAB89-AFA6-4DCF-B18B-B8C765633B72}" type="datetimeFigureOut">
              <a:rPr lang="en-GB"/>
              <a:t>05/08/2018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F0EE67-F674-46F3-B994-202F2A497612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620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762000" y="1143000"/>
            <a:ext cx="77724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47800" y="3124200"/>
            <a:ext cx="6400800" cy="17526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oge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381750"/>
            <a:ext cx="5810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8278813" y="6375400"/>
            <a:ext cx="757237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1800" b="1">
                <a:solidFill>
                  <a:srgbClr val="FFFFFF"/>
                </a:solidFill>
                <a:latin typeface="Arial" panose="020B0604020202020204" pitchFamily="34" charset="0"/>
                <a:cs typeface="+mn-cs"/>
              </a:rPr>
              <a:t>ICEL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anose="05030102010509060703" pitchFamily="18" charset="2"/>
        <a:defRPr kumimoji="1" sz="2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anose="05030102010509060703" pitchFamily="18" charset="2"/>
        <a:defRPr kumimoji="1" sz="24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anose="05030102010509060703" pitchFamily="18" charset="2"/>
        <a:defRPr kumimoji="1" sz="20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anose="05030102010509060703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anose="05030102010509060703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anose="05030102010509060703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anose="05030102010509060703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anose="05030102010509060703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anose="05030102010509060703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Calling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2918"/>
            <a:ext cx="8229600" cy="5429288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dirty="0"/>
              <a:t> </a:t>
            </a:r>
            <a:r>
              <a:rPr lang="en-US" b="1" dirty="0"/>
              <a:t>14 </a:t>
            </a:r>
            <a:r>
              <a:rPr lang="en-US" dirty="0"/>
              <a:t>Then we will </a:t>
            </a:r>
            <a:r>
              <a:rPr lang="en-US" dirty="0">
                <a:solidFill>
                  <a:srgbClr val="FFC000"/>
                </a:solidFill>
              </a:rPr>
              <a:t>no longer be infants</a:t>
            </a:r>
            <a:r>
              <a:rPr lang="en-US" dirty="0"/>
              <a:t>, tossed back and forth by the waves, and blown here and there by every wind of teaching and by the cunning and craftiness of people in their deceitful scheming. </a:t>
            </a:r>
          </a:p>
          <a:p>
            <a:r>
              <a:rPr lang="en-US" b="1" dirty="0"/>
              <a:t>15 </a:t>
            </a:r>
            <a:r>
              <a:rPr lang="en-US" dirty="0"/>
              <a:t>Instead, speaking the truth in love, </a:t>
            </a:r>
            <a:r>
              <a:rPr lang="en-US" dirty="0">
                <a:solidFill>
                  <a:srgbClr val="FFC000"/>
                </a:solidFill>
              </a:rPr>
              <a:t>we will grow </a:t>
            </a:r>
            <a:r>
              <a:rPr lang="en-US" dirty="0"/>
              <a:t>to become in every respect the </a:t>
            </a:r>
            <a:r>
              <a:rPr lang="en-US" dirty="0">
                <a:solidFill>
                  <a:srgbClr val="FFC000"/>
                </a:solidFill>
              </a:rPr>
              <a:t>mature</a:t>
            </a:r>
            <a:r>
              <a:rPr lang="en-US" dirty="0"/>
              <a:t> body of him who is the head, that is, Christ. </a:t>
            </a:r>
          </a:p>
          <a:p>
            <a:r>
              <a:rPr lang="en-US" b="1" dirty="0"/>
              <a:t>16 </a:t>
            </a:r>
            <a:r>
              <a:rPr lang="en-US" dirty="0"/>
              <a:t>From him the whole body, joined and held together by every supporting ligament, </a:t>
            </a:r>
            <a:r>
              <a:rPr lang="en-US" dirty="0">
                <a:solidFill>
                  <a:srgbClr val="FFC000"/>
                </a:solidFill>
              </a:rPr>
              <a:t>grows and builds itself up in love</a:t>
            </a:r>
            <a:r>
              <a:rPr lang="en-US" dirty="0"/>
              <a:t>, as each part does its work.</a:t>
            </a:r>
            <a:endParaRPr lang="zh-CN" altLang="en-US" dirty="0"/>
          </a:p>
          <a:p>
            <a:endParaRPr lang="en-US" alt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/>
          <a:lstStyle/>
          <a:p>
            <a:r>
              <a:rPr lang="en-US" altLang="zh-CN" dirty="0"/>
              <a:t>“Growing Mindset”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IQ / character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     is not fixed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“Mistakes”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     are opportunities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     to learn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Don’t be afraid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   of new challenges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CN" altLang="en-US" dirty="0"/>
          </a:p>
        </p:txBody>
      </p:sp>
      <p:pic>
        <p:nvPicPr>
          <p:cNvPr id="4" name="图片 3" descr="growing mind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0" y="1225550"/>
            <a:ext cx="4418965" cy="50958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Positive Discipline</a:t>
            </a:r>
            <a:br>
              <a:rPr lang="en-US" altLang="zh-CN" dirty="0"/>
            </a:br>
            <a:r>
              <a:rPr lang="en-US" altLang="zh-CN" dirty="0"/>
              <a:t>(Jane Nelsen)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 misbehaving child is a discouraged child.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914400" lvl="1" indent="-514350">
              <a:buAutoNum type="arabicPeriod"/>
            </a:pPr>
            <a:r>
              <a:rPr lang="en-US" altLang="zh-CN" sz="2800" dirty="0">
                <a:solidFill>
                  <a:srgbClr val="FFC000"/>
                </a:solidFill>
              </a:rPr>
              <a:t>A sense of not belonging</a:t>
            </a:r>
          </a:p>
          <a:p>
            <a:pPr marL="914400" lvl="1" indent="-514350">
              <a:buAutoNum type="arabicPeriod"/>
            </a:pPr>
            <a:r>
              <a:rPr lang="en-US" altLang="zh-CN" sz="2800" dirty="0">
                <a:solidFill>
                  <a:srgbClr val="FFC000"/>
                </a:solidFill>
              </a:rPr>
              <a:t>Not feeling significant</a:t>
            </a:r>
            <a:endParaRPr lang="zh-CN" altLang="en-US" sz="2800" dirty="0">
              <a:solidFill>
                <a:srgbClr val="FFC000"/>
              </a:solidFill>
            </a:endParaRPr>
          </a:p>
        </p:txBody>
      </p:sp>
      <p:pic>
        <p:nvPicPr>
          <p:cNvPr id="4" name="图片 3" descr="misbehaving chil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6615" y="2355850"/>
            <a:ext cx="4292600" cy="214693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ym typeface="+mn-ea"/>
              </a:rPr>
              <a:t>My own struggles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808355"/>
            <a:ext cx="8229600" cy="5318125"/>
          </a:xfrm>
        </p:spPr>
        <p:txBody>
          <a:bodyPr/>
          <a:lstStyle/>
          <a:p>
            <a:endParaRPr lang="en-US" altLang="zh-CN" dirty="0"/>
          </a:p>
          <a:p>
            <a:r>
              <a:rPr lang="en-US" altLang="zh-CN" dirty="0"/>
              <a:t>* </a:t>
            </a:r>
            <a:r>
              <a:rPr lang="en-US" altLang="zh-CN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“feeling significant”</a:t>
            </a:r>
            <a:r>
              <a:rPr lang="en-US" altLang="zh-CN" dirty="0"/>
              <a:t> 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图片 3" descr="being and do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875" y="2642235"/>
            <a:ext cx="7587615" cy="243395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ym typeface="+mn-ea"/>
              </a:rPr>
              <a:t>My own struggles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808355"/>
            <a:ext cx="8229600" cy="5318125"/>
          </a:xfrm>
        </p:spPr>
        <p:txBody>
          <a:bodyPr/>
          <a:lstStyle/>
          <a:p>
            <a:endParaRPr lang="en-US" altLang="zh-CN" dirty="0"/>
          </a:p>
          <a:p>
            <a:r>
              <a:rPr lang="en-US" altLang="zh-CN" dirty="0"/>
              <a:t>* </a:t>
            </a:r>
            <a:r>
              <a:rPr lang="en-US" altLang="zh-CN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“belonging”</a:t>
            </a:r>
            <a:endParaRPr lang="zh-CN" altLang="en-US" dirty="0"/>
          </a:p>
        </p:txBody>
      </p:sp>
      <p:pic>
        <p:nvPicPr>
          <p:cNvPr id="5" name="图片 4" descr="belong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370" y="2404110"/>
            <a:ext cx="4867910" cy="322834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Discovering your calling</a:t>
            </a:r>
            <a:br>
              <a:rPr lang="en-US" altLang="zh-CN" dirty="0"/>
            </a:b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altLang="zh-CN" dirty="0"/>
          </a:p>
          <a:p>
            <a:pPr marL="0" indent="0">
              <a:buFontTx/>
              <a:buNone/>
            </a:pPr>
            <a:endParaRPr lang="en-US" altLang="zh-CN" dirty="0"/>
          </a:p>
        </p:txBody>
      </p:sp>
      <p:pic>
        <p:nvPicPr>
          <p:cNvPr id="4" name="图片 3" descr="calling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955"/>
            <a:ext cx="8476615" cy="445833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Discovering your calling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-Meditation: Ask God!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图片 3" descr="light and sal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1855" y="3623310"/>
            <a:ext cx="4706620" cy="2636520"/>
          </a:xfrm>
          <a:prstGeom prst="rect">
            <a:avLst/>
          </a:prstGeom>
        </p:spPr>
      </p:pic>
      <p:pic>
        <p:nvPicPr>
          <p:cNvPr id="5" name="图片 4" descr="medita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9090" y="845820"/>
            <a:ext cx="2618740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27355"/>
            <a:ext cx="8229600" cy="990600"/>
          </a:xfrm>
        </p:spPr>
        <p:txBody>
          <a:bodyPr/>
          <a:lstStyle/>
          <a:p>
            <a:r>
              <a:rPr lang="en-US" altLang="zh-CN"/>
              <a:t>Song: </a:t>
            </a:r>
            <a:r>
              <a:rPr lang="en-US" altLang="zh-CN">
                <a:solidFill>
                  <a:srgbClr val="FFFF00"/>
                </a:solidFill>
              </a:rPr>
              <a:t>Image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You have made me in Your image</a:t>
            </a:r>
          </a:p>
          <a:p>
            <a:r>
              <a:rPr lang="en-US" altLang="zh-CN"/>
              <a:t>And You saw that it was good</a:t>
            </a:r>
          </a:p>
          <a:p>
            <a:r>
              <a:rPr lang="en-US" altLang="zh-CN"/>
              <a:t>So help me Lord to </a:t>
            </a:r>
            <a:r>
              <a:rPr lang="en-US" altLang="zh-CN">
                <a:solidFill>
                  <a:srgbClr val="FFFF00"/>
                </a:solidFill>
              </a:rPr>
              <a:t>live this image</a:t>
            </a:r>
            <a:endParaRPr lang="en-US" altLang="zh-CN"/>
          </a:p>
          <a:p>
            <a:r>
              <a:rPr lang="en-US" altLang="zh-CN"/>
              <a:t>And </a:t>
            </a:r>
            <a:r>
              <a:rPr lang="en-US" altLang="zh-CN">
                <a:solidFill>
                  <a:srgbClr val="FFFF00"/>
                </a:solidFill>
              </a:rPr>
              <a:t>walk in Your ways</a:t>
            </a:r>
            <a:r>
              <a:rPr lang="en-US" altLang="zh-CN"/>
              <a:t> as I should</a:t>
            </a:r>
          </a:p>
          <a:p>
            <a:r>
              <a:rPr lang="en-US" altLang="zh-CN"/>
              <a:t>And though I know </a:t>
            </a:r>
            <a:r>
              <a:rPr lang="en-US" altLang="zh-CN">
                <a:solidFill>
                  <a:srgbClr val="FFFF00"/>
                </a:solidFill>
              </a:rPr>
              <a:t>I will do wrong</a:t>
            </a:r>
          </a:p>
          <a:p>
            <a:r>
              <a:rPr lang="en-US" altLang="zh-CN">
                <a:solidFill>
                  <a:srgbClr val="FFC000"/>
                </a:solidFill>
              </a:rPr>
              <a:t>When I'm weak, You always will be strong!</a:t>
            </a:r>
          </a:p>
          <a:p>
            <a:endParaRPr lang="en-US" altLang="zh-CN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Volunteer work / donations / News letters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en-US" altLang="zh-CN" dirty="0"/>
              <a:t>- Shabai's news letters / questions</a:t>
            </a:r>
          </a:p>
          <a:p>
            <a:endParaRPr lang="en-US" altLang="zh-CN" dirty="0"/>
          </a:p>
          <a:p>
            <a:r>
              <a:rPr lang="en-US" altLang="zh-CN" dirty="0"/>
              <a:t>       E-mail: eli</a:t>
            </a:r>
            <a:r>
              <a:rPr lang="en-US" altLang="zh-CN" dirty="0">
                <a:solidFill>
                  <a:srgbClr val="FFFF00"/>
                </a:solidFill>
              </a:rPr>
              <a:t>s</a:t>
            </a:r>
            <a:r>
              <a:rPr lang="en-US" altLang="zh-CN" dirty="0"/>
              <a:t>abethchina@gmail.com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 </a:t>
            </a:r>
          </a:p>
        </p:txBody>
      </p:sp>
      <p:pic>
        <p:nvPicPr>
          <p:cNvPr id="4" name="图片 3" descr="newslett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5650" y="4335780"/>
            <a:ext cx="2552065" cy="17907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954107"/>
          </a:xfrm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r>
              <a:rPr lang="en-US" dirty="0"/>
              <a:t>Ephesians 4:1-16</a:t>
            </a:r>
            <a:br>
              <a:rPr lang="en-US" dirty="0"/>
            </a:br>
            <a:r>
              <a:rPr lang="en-US" dirty="0"/>
              <a:t>Unity and Maturity in the Body of Christ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86058"/>
            <a:ext cx="8229600" cy="3817942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b="1" dirty="0"/>
              <a:t>1 </a:t>
            </a:r>
            <a:r>
              <a:rPr lang="en-US" dirty="0"/>
              <a:t>As a prisoner for the Lord, then, I urge you to live a life worthy of the </a:t>
            </a:r>
            <a:r>
              <a:rPr lang="en-US" b="1" dirty="0">
                <a:solidFill>
                  <a:srgbClr val="FFFF00"/>
                </a:solidFill>
              </a:rPr>
              <a:t>calling</a:t>
            </a:r>
            <a:r>
              <a:rPr lang="en-US" dirty="0"/>
              <a:t> you have received. </a:t>
            </a:r>
          </a:p>
          <a:p>
            <a:r>
              <a:rPr lang="en-US" b="1" dirty="0"/>
              <a:t>2 </a:t>
            </a:r>
            <a:r>
              <a:rPr lang="en-US" dirty="0"/>
              <a:t>Be completely humble and gentle; be patient, bearing with one another in love. </a:t>
            </a:r>
            <a:endParaRPr lang="zh-CN" altLang="en-US" dirty="0"/>
          </a:p>
          <a:p>
            <a:pPr>
              <a:defRPr/>
            </a:pPr>
            <a:endParaRPr lang="en-US" alt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8229600" cy="5389578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dirty="0"/>
              <a:t> </a:t>
            </a:r>
            <a:r>
              <a:rPr lang="en-US" b="1" dirty="0"/>
              <a:t>3 </a:t>
            </a:r>
            <a:r>
              <a:rPr lang="en-US" dirty="0"/>
              <a:t>Make every effort to keep the unity of the Spirit through the bond of peace. </a:t>
            </a:r>
          </a:p>
          <a:p>
            <a:r>
              <a:rPr lang="en-US" b="1" dirty="0"/>
              <a:t>4 </a:t>
            </a:r>
            <a:r>
              <a:rPr lang="en-US" dirty="0"/>
              <a:t>There is one body and one Spirit, just as you were </a:t>
            </a:r>
            <a:r>
              <a:rPr lang="en-US" b="1" dirty="0">
                <a:solidFill>
                  <a:srgbClr val="FFFF00"/>
                </a:solidFill>
              </a:rPr>
              <a:t>called to one hope</a:t>
            </a:r>
            <a:r>
              <a:rPr lang="en-US" dirty="0"/>
              <a:t> when you were called; </a:t>
            </a:r>
          </a:p>
          <a:p>
            <a:r>
              <a:rPr lang="en-US" b="1" dirty="0"/>
              <a:t>5 </a:t>
            </a:r>
            <a:r>
              <a:rPr lang="en-US" dirty="0"/>
              <a:t>one Lord, one faith, one baptism; </a:t>
            </a:r>
          </a:p>
          <a:p>
            <a:r>
              <a:rPr lang="en-US" b="1" dirty="0"/>
              <a:t>6 </a:t>
            </a:r>
            <a:r>
              <a:rPr lang="en-US" dirty="0"/>
              <a:t>one God and Father of all, who is over all and through all and in all.</a:t>
            </a:r>
            <a:endParaRPr lang="zh-CN" altLang="en-US" dirty="0"/>
          </a:p>
          <a:p>
            <a:pPr>
              <a:defRPr/>
            </a:pPr>
            <a:endParaRPr lang="en-US" alt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1000108"/>
            <a:ext cx="8229600" cy="5214974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dirty="0"/>
              <a:t> </a:t>
            </a:r>
            <a:r>
              <a:rPr lang="en-US" b="1" dirty="0"/>
              <a:t> 7 </a:t>
            </a:r>
            <a:r>
              <a:rPr lang="en-US" dirty="0"/>
              <a:t>But </a:t>
            </a:r>
            <a:r>
              <a:rPr lang="en-US" b="1" dirty="0">
                <a:solidFill>
                  <a:srgbClr val="FFFF00"/>
                </a:solidFill>
              </a:rPr>
              <a:t>to each one of us</a:t>
            </a:r>
            <a:r>
              <a:rPr lang="en-US" dirty="0"/>
              <a:t> </a:t>
            </a:r>
            <a:r>
              <a:rPr lang="en-US" b="1" i="1" dirty="0">
                <a:solidFill>
                  <a:srgbClr val="FFC000"/>
                </a:solidFill>
              </a:rPr>
              <a:t>grace</a:t>
            </a:r>
            <a:r>
              <a:rPr lang="en-US" b="1" dirty="0">
                <a:solidFill>
                  <a:srgbClr val="FFC000"/>
                </a:solidFill>
              </a:rPr>
              <a:t> </a:t>
            </a:r>
            <a:r>
              <a:rPr lang="en-US" dirty="0"/>
              <a:t>has been given as Christ apportioned it.</a:t>
            </a:r>
          </a:p>
          <a:p>
            <a:r>
              <a:rPr lang="en-US" b="1" dirty="0"/>
              <a:t>8 </a:t>
            </a:r>
            <a:r>
              <a:rPr lang="en-US" dirty="0"/>
              <a:t>This is why it says:</a:t>
            </a:r>
            <a:endParaRPr lang="zh-CN" altLang="en-US" dirty="0"/>
          </a:p>
          <a:p>
            <a:r>
              <a:rPr lang="en-US" dirty="0"/>
              <a:t>“When He ascended on high,</a:t>
            </a:r>
            <a:br>
              <a:rPr lang="en-US" dirty="0"/>
            </a:br>
            <a:r>
              <a:rPr lang="en-US" dirty="0"/>
              <a:t>    He took many captives</a:t>
            </a:r>
            <a:br>
              <a:rPr lang="en-US" dirty="0"/>
            </a:br>
            <a:r>
              <a:rPr lang="en-US" dirty="0"/>
              <a:t>    and gave </a:t>
            </a:r>
            <a:r>
              <a:rPr lang="en-US" b="1" i="1" dirty="0">
                <a:solidFill>
                  <a:srgbClr val="FFC000"/>
                </a:solidFill>
              </a:rPr>
              <a:t>gifts</a:t>
            </a:r>
            <a:r>
              <a:rPr lang="en-US" dirty="0"/>
              <a:t> to his people.”</a:t>
            </a:r>
            <a:endParaRPr lang="zh-CN" altLang="en-US" dirty="0"/>
          </a:p>
          <a:p>
            <a:r>
              <a:rPr lang="en-US" b="1" dirty="0"/>
              <a:t>(9 </a:t>
            </a:r>
            <a:r>
              <a:rPr lang="en-US" dirty="0"/>
              <a:t>What does “He ascended” mean except that He also descended to the lower, earthly regions? </a:t>
            </a:r>
          </a:p>
          <a:p>
            <a:r>
              <a:rPr lang="en-US" b="1" dirty="0"/>
              <a:t>10 </a:t>
            </a:r>
            <a:r>
              <a:rPr lang="en-US" dirty="0"/>
              <a:t>He who descended is the very one who ascended higher than all the heavens, in order to fill the whole universe.)</a:t>
            </a:r>
            <a:endParaRPr lang="en-US" alt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8229600" cy="5389578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dirty="0"/>
              <a:t> </a:t>
            </a:r>
            <a:r>
              <a:rPr lang="en-US" b="1" dirty="0"/>
              <a:t>11 </a:t>
            </a:r>
            <a:r>
              <a:rPr lang="en-US" dirty="0"/>
              <a:t>So Christ himself gave the </a:t>
            </a:r>
            <a:r>
              <a:rPr lang="en-US" dirty="0">
                <a:solidFill>
                  <a:srgbClr val="FFFF00"/>
                </a:solidFill>
              </a:rPr>
              <a:t>apostles</a:t>
            </a:r>
            <a:r>
              <a:rPr lang="en-US" dirty="0"/>
              <a:t>, the </a:t>
            </a:r>
            <a:r>
              <a:rPr lang="en-US" dirty="0">
                <a:solidFill>
                  <a:srgbClr val="FFFF00"/>
                </a:solidFill>
              </a:rPr>
              <a:t>prophets</a:t>
            </a:r>
            <a:r>
              <a:rPr lang="en-US" dirty="0"/>
              <a:t>, the </a:t>
            </a:r>
            <a:r>
              <a:rPr lang="en-US" dirty="0">
                <a:solidFill>
                  <a:srgbClr val="FFFF00"/>
                </a:solidFill>
              </a:rPr>
              <a:t>evangelists</a:t>
            </a:r>
            <a:r>
              <a:rPr lang="en-US" dirty="0"/>
              <a:t>, the </a:t>
            </a:r>
            <a:r>
              <a:rPr lang="en-US" dirty="0">
                <a:solidFill>
                  <a:srgbClr val="FFFF00"/>
                </a:solidFill>
              </a:rPr>
              <a:t>pastors </a:t>
            </a:r>
            <a:r>
              <a:rPr lang="en-US" dirty="0"/>
              <a:t>and </a:t>
            </a:r>
            <a:r>
              <a:rPr lang="en-US" dirty="0">
                <a:solidFill>
                  <a:srgbClr val="FFFF00"/>
                </a:solidFill>
              </a:rPr>
              <a:t>teachers</a:t>
            </a:r>
            <a:r>
              <a:rPr lang="en-US" dirty="0"/>
              <a:t>, </a:t>
            </a:r>
          </a:p>
          <a:p>
            <a:r>
              <a:rPr lang="en-US" b="1" dirty="0"/>
              <a:t>12 </a:t>
            </a:r>
            <a:r>
              <a:rPr lang="en-US" dirty="0"/>
              <a:t>to equip his people for </a:t>
            </a:r>
            <a:r>
              <a:rPr lang="en-US" dirty="0">
                <a:solidFill>
                  <a:srgbClr val="FFFF00"/>
                </a:solidFill>
              </a:rPr>
              <a:t>works of service</a:t>
            </a:r>
            <a:r>
              <a:rPr lang="en-US" dirty="0"/>
              <a:t>, so that the </a:t>
            </a:r>
            <a:r>
              <a:rPr lang="en-US" dirty="0">
                <a:solidFill>
                  <a:srgbClr val="FFFF00"/>
                </a:solidFill>
              </a:rPr>
              <a:t>body of Christ</a:t>
            </a:r>
            <a:r>
              <a:rPr lang="en-US" dirty="0"/>
              <a:t> may be built up </a:t>
            </a:r>
          </a:p>
          <a:p>
            <a:r>
              <a:rPr lang="en-US" b="1" dirty="0"/>
              <a:t>13 </a:t>
            </a:r>
            <a:r>
              <a:rPr lang="en-US" dirty="0"/>
              <a:t>until we all reach unity in the faith and in the knowledge of the Son of God and </a:t>
            </a:r>
            <a:r>
              <a:rPr lang="en-US" dirty="0">
                <a:solidFill>
                  <a:srgbClr val="FFFF00"/>
                </a:solidFill>
              </a:rPr>
              <a:t>become mature</a:t>
            </a:r>
            <a:r>
              <a:rPr lang="en-US" dirty="0"/>
              <a:t>, attaining to the </a:t>
            </a:r>
            <a:r>
              <a:rPr lang="en-US" dirty="0">
                <a:solidFill>
                  <a:srgbClr val="FFFF00"/>
                </a:solidFill>
              </a:rPr>
              <a:t>whole measure of the fullness of Christ</a:t>
            </a:r>
            <a:r>
              <a:rPr lang="en-US" dirty="0"/>
              <a:t>.</a:t>
            </a:r>
            <a:endParaRPr lang="zh-CN" altLang="en-US" dirty="0"/>
          </a:p>
          <a:p>
            <a:endParaRPr lang="en-US" alt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2918"/>
            <a:ext cx="8229600" cy="5429288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dirty="0"/>
              <a:t> </a:t>
            </a:r>
            <a:r>
              <a:rPr lang="en-US" b="1" dirty="0"/>
              <a:t>14 </a:t>
            </a:r>
            <a:r>
              <a:rPr lang="en-US" dirty="0"/>
              <a:t>Then we will </a:t>
            </a:r>
            <a:r>
              <a:rPr lang="en-US" dirty="0">
                <a:solidFill>
                  <a:srgbClr val="FFFF00"/>
                </a:solidFill>
              </a:rPr>
              <a:t>no longer be infants</a:t>
            </a:r>
            <a:r>
              <a:rPr lang="en-US" dirty="0"/>
              <a:t>, tossed back and forth by the waves, and blown here and there by every wind of teaching and by the cunning and craftiness of people in their deceitful scheming. </a:t>
            </a:r>
          </a:p>
          <a:p>
            <a:r>
              <a:rPr lang="en-US" b="1" dirty="0"/>
              <a:t>15 </a:t>
            </a:r>
            <a:r>
              <a:rPr lang="en-US" dirty="0"/>
              <a:t>Instead, speaking the truth in love, we will </a:t>
            </a:r>
            <a:r>
              <a:rPr lang="en-US" dirty="0">
                <a:solidFill>
                  <a:srgbClr val="FFFF00"/>
                </a:solidFill>
              </a:rPr>
              <a:t>grow </a:t>
            </a:r>
            <a:r>
              <a:rPr lang="en-US" dirty="0"/>
              <a:t>to become in every respect the </a:t>
            </a:r>
            <a:r>
              <a:rPr lang="en-US" dirty="0">
                <a:solidFill>
                  <a:srgbClr val="FFFF00"/>
                </a:solidFill>
              </a:rPr>
              <a:t>mature </a:t>
            </a:r>
            <a:r>
              <a:rPr lang="en-US" dirty="0"/>
              <a:t>body of him who is the head, that is, Christ. </a:t>
            </a:r>
          </a:p>
          <a:p>
            <a:r>
              <a:rPr lang="en-US" b="1" dirty="0"/>
              <a:t>16 </a:t>
            </a:r>
            <a:r>
              <a:rPr lang="en-US" dirty="0"/>
              <a:t>From him the </a:t>
            </a:r>
            <a:r>
              <a:rPr lang="en-US" i="1" dirty="0">
                <a:solidFill>
                  <a:srgbClr val="FFC000"/>
                </a:solidFill>
              </a:rPr>
              <a:t>whole body</a:t>
            </a:r>
            <a:r>
              <a:rPr lang="en-US" dirty="0"/>
              <a:t>, joined and held together by every supporting ligament, </a:t>
            </a:r>
            <a:r>
              <a:rPr lang="en-US" dirty="0">
                <a:solidFill>
                  <a:srgbClr val="FFFF00"/>
                </a:solidFill>
              </a:rPr>
              <a:t>grows and builds itself up</a:t>
            </a:r>
            <a:r>
              <a:rPr lang="en-US" dirty="0"/>
              <a:t> in love, as </a:t>
            </a:r>
            <a:r>
              <a:rPr lang="en-US" i="1" dirty="0">
                <a:solidFill>
                  <a:srgbClr val="FFC000"/>
                </a:solidFill>
              </a:rPr>
              <a:t>each part does its work</a:t>
            </a:r>
            <a:r>
              <a:rPr lang="en-US" dirty="0"/>
              <a:t>.</a:t>
            </a:r>
            <a:endParaRPr lang="zh-CN" altLang="en-US" dirty="0"/>
          </a:p>
          <a:p>
            <a:endParaRPr lang="en-US" alt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2907030"/>
            <a:ext cx="8229600" cy="3219450"/>
          </a:xfrm>
        </p:spPr>
        <p:txBody>
          <a:bodyPr/>
          <a:lstStyle/>
          <a:p>
            <a:pPr algn="ctr"/>
            <a:r>
              <a:rPr lang="en-US" altLang="zh-CN" dirty="0"/>
              <a:t>My calling to China </a:t>
            </a:r>
          </a:p>
          <a:p>
            <a:pPr algn="ctr"/>
            <a:r>
              <a:rPr lang="en-US" altLang="zh-CN" dirty="0"/>
              <a:t> </a:t>
            </a:r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</p:txBody>
      </p:sp>
      <p:pic>
        <p:nvPicPr>
          <p:cNvPr id="4" name="图片 3" descr="chin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360000">
            <a:off x="469900" y="377190"/>
            <a:ext cx="2807970" cy="2339975"/>
          </a:xfrm>
          <a:prstGeom prst="rect">
            <a:avLst/>
          </a:prstGeom>
        </p:spPr>
      </p:pic>
      <p:pic>
        <p:nvPicPr>
          <p:cNvPr id="5" name="图片 4" descr="赤那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3305" y="314325"/>
            <a:ext cx="4028440" cy="201485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80390"/>
            <a:ext cx="8229600" cy="837565"/>
          </a:xfrm>
        </p:spPr>
        <p:txBody>
          <a:bodyPr/>
          <a:lstStyle/>
          <a:p>
            <a:r>
              <a:rPr lang="en-US" altLang="zh-CN"/>
              <a:t>God's calling for me?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ques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325" y="2492375"/>
            <a:ext cx="2741295" cy="274129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954107"/>
          </a:xfrm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r>
              <a:rPr lang="en-US" dirty="0"/>
              <a:t>Ephesians 4:1-16</a:t>
            </a:r>
            <a:br>
              <a:rPr lang="en-US" dirty="0"/>
            </a:br>
            <a:r>
              <a:rPr lang="en-US" dirty="0"/>
              <a:t>Unity and Maturity in the Body of Christ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86058"/>
            <a:ext cx="8229600" cy="3817942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b="1" dirty="0"/>
              <a:t>1 </a:t>
            </a:r>
            <a:r>
              <a:rPr lang="en-US" dirty="0"/>
              <a:t>As a prisoner for the Lord, then, I urge you to live a life worthy of the calling you have received. </a:t>
            </a:r>
          </a:p>
          <a:p>
            <a:r>
              <a:rPr lang="en-US" b="1" dirty="0"/>
              <a:t>2 </a:t>
            </a:r>
            <a:r>
              <a:rPr lang="en-US" dirty="0"/>
              <a:t>Be completely </a:t>
            </a:r>
            <a:r>
              <a:rPr lang="en-US" b="1" dirty="0">
                <a:solidFill>
                  <a:srgbClr val="FFC000"/>
                </a:solidFill>
              </a:rPr>
              <a:t>humble</a:t>
            </a:r>
            <a:r>
              <a:rPr lang="en-US" dirty="0"/>
              <a:t> and </a:t>
            </a:r>
            <a:r>
              <a:rPr lang="en-US" b="1" dirty="0">
                <a:solidFill>
                  <a:srgbClr val="FFC000"/>
                </a:solidFill>
              </a:rPr>
              <a:t>gentle</a:t>
            </a:r>
            <a:r>
              <a:rPr lang="en-US" dirty="0"/>
              <a:t>; be </a:t>
            </a:r>
            <a:r>
              <a:rPr lang="en-US" b="1" dirty="0">
                <a:solidFill>
                  <a:srgbClr val="FFC000"/>
                </a:solidFill>
              </a:rPr>
              <a:t>patient</a:t>
            </a:r>
            <a:r>
              <a:rPr lang="en-US" dirty="0"/>
              <a:t>, </a:t>
            </a:r>
            <a:r>
              <a:rPr lang="en-US" b="1" dirty="0">
                <a:solidFill>
                  <a:srgbClr val="FFC000"/>
                </a:solidFill>
              </a:rPr>
              <a:t>bearing with one another in love</a:t>
            </a:r>
            <a:r>
              <a:rPr lang="en-US" dirty="0"/>
              <a:t>. </a:t>
            </a:r>
            <a:endParaRPr lang="zh-CN" altLang="en-US" dirty="0"/>
          </a:p>
          <a:p>
            <a:pPr>
              <a:defRPr/>
            </a:pPr>
            <a:endParaRPr lang="en-US" alt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CELBlack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StormyBlue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tormyBlue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rmyBlue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rmyBlu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158</Words>
  <Application>Microsoft Office PowerPoint</Application>
  <PresentationFormat>On-screen Show (4:3)</PresentationFormat>
  <Paragraphs>75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ICELBlack</vt:lpstr>
      <vt:lpstr>Calling</vt:lpstr>
      <vt:lpstr>Ephesians 4:1-16 Unity and Maturity in the Body of Christ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God's calling for me?</vt:lpstr>
      <vt:lpstr>Ephesians 4:1-16 Unity and Maturity in the Body of Christ</vt:lpstr>
      <vt:lpstr>PowerPoint Presentation</vt:lpstr>
      <vt:lpstr>“Growing Mindset”</vt:lpstr>
      <vt:lpstr>Positive Discipline (Jane Nelsen)</vt:lpstr>
      <vt:lpstr>My own struggles</vt:lpstr>
      <vt:lpstr>My own struggles</vt:lpstr>
      <vt:lpstr>Discovering your calling  </vt:lpstr>
      <vt:lpstr>Discovering your calling</vt:lpstr>
      <vt:lpstr>Song: Image</vt:lpstr>
      <vt:lpstr>Volunteer work / donations / News letters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 Mertens</dc:creator>
  <cp:lastModifiedBy>christophe mertens</cp:lastModifiedBy>
  <cp:revision>59</cp:revision>
  <dcterms:created xsi:type="dcterms:W3CDTF">2017-01-13T21:15:00Z</dcterms:created>
  <dcterms:modified xsi:type="dcterms:W3CDTF">2018-08-05T17:11:32Z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2052-10.1.0.7401</vt:lpwstr>
  </property>
</Properties>
</file>