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323" r:id="rId3"/>
    <p:sldId id="321" r:id="rId4"/>
    <p:sldId id="310" r:id="rId5"/>
    <p:sldId id="324" r:id="rId6"/>
    <p:sldId id="326" r:id="rId7"/>
    <p:sldId id="333" r:id="rId8"/>
    <p:sldId id="327" r:id="rId9"/>
    <p:sldId id="331" r:id="rId10"/>
    <p:sldId id="328" r:id="rId11"/>
    <p:sldId id="330" r:id="rId12"/>
    <p:sldId id="329" r:id="rId13"/>
    <p:sldId id="332" r:id="rId14"/>
    <p:sldId id="334" r:id="rId15"/>
    <p:sldId id="32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37" y="1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a:t>Click to edit Master title style</a:t>
            </a:r>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a:t>Click to edit Master subtitle style</a:t>
            </a:r>
          </a:p>
        </p:txBody>
      </p:sp>
    </p:spTree>
    <p:extLst>
      <p:ext uri="{BB962C8B-B14F-4D97-AF65-F5344CB8AC3E}">
        <p14:creationId xmlns:p14="http://schemas.microsoft.com/office/powerpoint/2010/main" val="261964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117084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42185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1191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70279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511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2694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84430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l-NL"/>
          </a:p>
        </p:txBody>
      </p:sp>
    </p:spTree>
    <p:extLst>
      <p:ext uri="{BB962C8B-B14F-4D97-AF65-F5344CB8AC3E}">
        <p14:creationId xmlns:p14="http://schemas.microsoft.com/office/powerpoint/2010/main" val="131887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25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29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510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948488" y="6105525"/>
            <a:ext cx="2195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dirty="0"/>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3334789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sp>
        <p:nvSpPr>
          <p:cNvPr id="3" name="Text Placeholder 2"/>
          <p:cNvSpPr>
            <a:spLocks noGrp="1"/>
          </p:cNvSpPr>
          <p:nvPr>
            <p:ph type="body" idx="1"/>
          </p:nvPr>
        </p:nvSpPr>
        <p:spPr>
          <a:xfrm>
            <a:off x="1403648" y="3341216"/>
            <a:ext cx="2664296" cy="432048"/>
          </a:xfrm>
        </p:spPr>
        <p:txBody>
          <a:bodyPr/>
          <a:lstStyle/>
          <a:p>
            <a:pPr algn="ctr">
              <a:spcBef>
                <a:spcPts val="0"/>
              </a:spcBef>
              <a:spcAft>
                <a:spcPts val="1200"/>
              </a:spcAft>
            </a:pPr>
            <a:r>
              <a:rPr lang="en-GB" sz="2400" b="1" i="1" dirty="0" smtClean="0"/>
              <a:t>False belonging</a:t>
            </a:r>
            <a:endParaRPr lang="en-GB" b="1" i="1" dirty="0"/>
          </a:p>
        </p:txBody>
      </p:sp>
      <p:sp>
        <p:nvSpPr>
          <p:cNvPr id="6" name="Rectangle 5"/>
          <p:cNvSpPr/>
          <p:nvPr/>
        </p:nvSpPr>
        <p:spPr bwMode="auto">
          <a:xfrm>
            <a:off x="1259632" y="3053184"/>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7" name="Text Placeholder 2"/>
          <p:cNvSpPr txBox="1">
            <a:spLocks/>
          </p:cNvSpPr>
          <p:nvPr/>
        </p:nvSpPr>
        <p:spPr>
          <a:xfrm>
            <a:off x="1547664" y="4797152"/>
            <a:ext cx="2376264"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b="1" i="1" kern="0" dirty="0" smtClean="0"/>
              <a:t>Non-essentials</a:t>
            </a:r>
            <a:endParaRPr lang="en-GB" b="1" i="1" kern="0" dirty="0"/>
          </a:p>
        </p:txBody>
      </p:sp>
      <p:sp>
        <p:nvSpPr>
          <p:cNvPr id="8" name="Rectangle 7"/>
          <p:cNvSpPr/>
          <p:nvPr/>
        </p:nvSpPr>
        <p:spPr bwMode="auto">
          <a:xfrm>
            <a:off x="1259632" y="4509120"/>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9" name="Text Placeholder 2"/>
          <p:cNvSpPr txBox="1">
            <a:spLocks/>
          </p:cNvSpPr>
          <p:nvPr/>
        </p:nvSpPr>
        <p:spPr>
          <a:xfrm>
            <a:off x="5220072" y="3341216"/>
            <a:ext cx="2376264"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b="1" i="1" kern="0" dirty="0" smtClean="0"/>
              <a:t>Same mind</a:t>
            </a:r>
            <a:endParaRPr lang="en-GB" b="1" i="1" kern="0" dirty="0"/>
          </a:p>
        </p:txBody>
      </p:sp>
      <p:sp>
        <p:nvSpPr>
          <p:cNvPr id="10" name="Rectangle 9"/>
          <p:cNvSpPr/>
          <p:nvPr/>
        </p:nvSpPr>
        <p:spPr bwMode="auto">
          <a:xfrm>
            <a:off x="4932040" y="3053184"/>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3" name="Text Placeholder 2"/>
          <p:cNvSpPr txBox="1">
            <a:spLocks/>
          </p:cNvSpPr>
          <p:nvPr/>
        </p:nvSpPr>
        <p:spPr>
          <a:xfrm>
            <a:off x="1259632" y="1628800"/>
            <a:ext cx="2952328"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kern="0" dirty="0" smtClean="0"/>
              <a:t>What it shouldn’t look like</a:t>
            </a:r>
            <a:endParaRPr lang="en-GB" kern="0" dirty="0"/>
          </a:p>
        </p:txBody>
      </p:sp>
      <p:sp>
        <p:nvSpPr>
          <p:cNvPr id="14" name="Text Placeholder 2"/>
          <p:cNvSpPr txBox="1">
            <a:spLocks/>
          </p:cNvSpPr>
          <p:nvPr/>
        </p:nvSpPr>
        <p:spPr>
          <a:xfrm>
            <a:off x="5076056" y="1628800"/>
            <a:ext cx="2664296"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kern="0" dirty="0" smtClean="0"/>
              <a:t>What it should be like</a:t>
            </a:r>
            <a:endParaRPr lang="en-GB" kern="0" dirty="0"/>
          </a:p>
        </p:txBody>
      </p:sp>
      <p:cxnSp>
        <p:nvCxnSpPr>
          <p:cNvPr id="16" name="Straight Arrow Connector 15"/>
          <p:cNvCxnSpPr/>
          <p:nvPr/>
        </p:nvCxnSpPr>
        <p:spPr bwMode="auto">
          <a:xfrm>
            <a:off x="4355976" y="3557240"/>
            <a:ext cx="504056" cy="0"/>
          </a:xfrm>
          <a:prstGeom prst="straightConnector1">
            <a:avLst/>
          </a:prstGeom>
          <a:solidFill>
            <a:schemeClr val="accent1"/>
          </a:solidFill>
          <a:ln w="38100" cap="flat" cmpd="sng" algn="ctr">
            <a:solidFill>
              <a:srgbClr val="FFFFFF"/>
            </a:solidFill>
            <a:prstDash val="solid"/>
            <a:round/>
            <a:headEnd type="none" w="med" len="med"/>
            <a:tailEnd type="triangle"/>
          </a:ln>
          <a:effectLst/>
        </p:spPr>
      </p:cxnSp>
      <p:sp>
        <p:nvSpPr>
          <p:cNvPr id="15" name="Rectangle 14"/>
          <p:cNvSpPr/>
          <p:nvPr/>
        </p:nvSpPr>
        <p:spPr bwMode="auto">
          <a:xfrm>
            <a:off x="998998" y="4428490"/>
            <a:ext cx="3579712" cy="1169372"/>
          </a:xfrm>
          <a:prstGeom prst="rect">
            <a:avLst/>
          </a:prstGeom>
          <a:solidFill>
            <a:srgbClr val="000000">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998998" y="2980442"/>
            <a:ext cx="3339322" cy="1169372"/>
          </a:xfrm>
          <a:prstGeom prst="rect">
            <a:avLst/>
          </a:prstGeom>
          <a:solidFill>
            <a:srgbClr val="000000">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22165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pic>
        <p:nvPicPr>
          <p:cNvPr id="2050" name="Picture 2" descr="Afbeeldingsresultaat voor bala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34658"/>
            <a:ext cx="3428156" cy="469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9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sp>
        <p:nvSpPr>
          <p:cNvPr id="3" name="Text Placeholder 2"/>
          <p:cNvSpPr>
            <a:spLocks noGrp="1"/>
          </p:cNvSpPr>
          <p:nvPr>
            <p:ph type="body" idx="1"/>
          </p:nvPr>
        </p:nvSpPr>
        <p:spPr>
          <a:xfrm>
            <a:off x="1403648" y="3341216"/>
            <a:ext cx="2664296" cy="432048"/>
          </a:xfrm>
        </p:spPr>
        <p:txBody>
          <a:bodyPr/>
          <a:lstStyle/>
          <a:p>
            <a:pPr algn="ctr">
              <a:spcBef>
                <a:spcPts val="0"/>
              </a:spcBef>
              <a:spcAft>
                <a:spcPts val="1200"/>
              </a:spcAft>
            </a:pPr>
            <a:r>
              <a:rPr lang="en-GB" sz="2400" b="1" i="1" dirty="0" smtClean="0"/>
              <a:t>False belonging</a:t>
            </a:r>
            <a:endParaRPr lang="en-GB" b="1" i="1" dirty="0"/>
          </a:p>
        </p:txBody>
      </p:sp>
      <p:sp>
        <p:nvSpPr>
          <p:cNvPr id="6" name="Rectangle 5"/>
          <p:cNvSpPr/>
          <p:nvPr/>
        </p:nvSpPr>
        <p:spPr bwMode="auto">
          <a:xfrm>
            <a:off x="1259632" y="3053184"/>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7" name="Text Placeholder 2"/>
          <p:cNvSpPr txBox="1">
            <a:spLocks/>
          </p:cNvSpPr>
          <p:nvPr/>
        </p:nvSpPr>
        <p:spPr>
          <a:xfrm>
            <a:off x="1547664" y="4797152"/>
            <a:ext cx="2376264"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b="1" i="1" kern="0" dirty="0" smtClean="0"/>
              <a:t>Non-essentials</a:t>
            </a:r>
            <a:endParaRPr lang="en-GB" b="1" i="1" kern="0" dirty="0"/>
          </a:p>
        </p:txBody>
      </p:sp>
      <p:sp>
        <p:nvSpPr>
          <p:cNvPr id="8" name="Rectangle 7"/>
          <p:cNvSpPr/>
          <p:nvPr/>
        </p:nvSpPr>
        <p:spPr bwMode="auto">
          <a:xfrm>
            <a:off x="1259632" y="4509120"/>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9" name="Text Placeholder 2"/>
          <p:cNvSpPr txBox="1">
            <a:spLocks/>
          </p:cNvSpPr>
          <p:nvPr/>
        </p:nvSpPr>
        <p:spPr>
          <a:xfrm>
            <a:off x="5220072" y="3341216"/>
            <a:ext cx="2376264"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b="1" i="1" kern="0" dirty="0" smtClean="0"/>
              <a:t>Same mind</a:t>
            </a:r>
            <a:endParaRPr lang="en-GB" b="1" i="1" kern="0" dirty="0"/>
          </a:p>
        </p:txBody>
      </p:sp>
      <p:sp>
        <p:nvSpPr>
          <p:cNvPr id="10" name="Rectangle 9"/>
          <p:cNvSpPr/>
          <p:nvPr/>
        </p:nvSpPr>
        <p:spPr bwMode="auto">
          <a:xfrm>
            <a:off x="4932040" y="3053184"/>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1" name="Text Placeholder 2"/>
          <p:cNvSpPr txBox="1">
            <a:spLocks/>
          </p:cNvSpPr>
          <p:nvPr/>
        </p:nvSpPr>
        <p:spPr>
          <a:xfrm>
            <a:off x="5220072" y="4797152"/>
            <a:ext cx="2376264"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b="1" i="1" kern="0" dirty="0" smtClean="0"/>
              <a:t>Same purpose</a:t>
            </a:r>
            <a:endParaRPr lang="en-GB" b="1" i="1" kern="0" dirty="0"/>
          </a:p>
        </p:txBody>
      </p:sp>
      <p:sp>
        <p:nvSpPr>
          <p:cNvPr id="12" name="Rectangle 11"/>
          <p:cNvSpPr/>
          <p:nvPr/>
        </p:nvSpPr>
        <p:spPr bwMode="auto">
          <a:xfrm>
            <a:off x="4932040" y="4509120"/>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3" name="Text Placeholder 2"/>
          <p:cNvSpPr txBox="1">
            <a:spLocks/>
          </p:cNvSpPr>
          <p:nvPr/>
        </p:nvSpPr>
        <p:spPr>
          <a:xfrm>
            <a:off x="1259632" y="1628800"/>
            <a:ext cx="2952328"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kern="0" dirty="0" smtClean="0"/>
              <a:t>What it shouldn’t look like</a:t>
            </a:r>
            <a:endParaRPr lang="en-GB" kern="0" dirty="0"/>
          </a:p>
        </p:txBody>
      </p:sp>
      <p:sp>
        <p:nvSpPr>
          <p:cNvPr id="14" name="Text Placeholder 2"/>
          <p:cNvSpPr txBox="1">
            <a:spLocks/>
          </p:cNvSpPr>
          <p:nvPr/>
        </p:nvSpPr>
        <p:spPr>
          <a:xfrm>
            <a:off x="5076056" y="1628800"/>
            <a:ext cx="2664296"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kern="0" dirty="0" smtClean="0"/>
              <a:t>What it should be like</a:t>
            </a:r>
            <a:endParaRPr lang="en-GB" kern="0" dirty="0"/>
          </a:p>
        </p:txBody>
      </p:sp>
      <p:cxnSp>
        <p:nvCxnSpPr>
          <p:cNvPr id="16" name="Straight Arrow Connector 15"/>
          <p:cNvCxnSpPr/>
          <p:nvPr/>
        </p:nvCxnSpPr>
        <p:spPr bwMode="auto">
          <a:xfrm>
            <a:off x="4355976" y="3557240"/>
            <a:ext cx="504056" cy="0"/>
          </a:xfrm>
          <a:prstGeom prst="straightConnector1">
            <a:avLst/>
          </a:prstGeom>
          <a:solidFill>
            <a:schemeClr val="accent1"/>
          </a:solidFill>
          <a:ln w="38100" cap="flat" cmpd="sng" algn="ctr">
            <a:solidFill>
              <a:srgbClr val="FFFFFF"/>
            </a:solidFill>
            <a:prstDash val="solid"/>
            <a:round/>
            <a:headEnd type="none" w="med" len="med"/>
            <a:tailEnd type="triangle"/>
          </a:ln>
          <a:effectLst/>
        </p:spPr>
      </p:cxnSp>
      <p:cxnSp>
        <p:nvCxnSpPr>
          <p:cNvPr id="17" name="Straight Arrow Connector 16"/>
          <p:cNvCxnSpPr/>
          <p:nvPr/>
        </p:nvCxnSpPr>
        <p:spPr bwMode="auto">
          <a:xfrm>
            <a:off x="4355976" y="5013176"/>
            <a:ext cx="504056" cy="0"/>
          </a:xfrm>
          <a:prstGeom prst="straightConnector1">
            <a:avLst/>
          </a:prstGeom>
          <a:solidFill>
            <a:schemeClr val="accent1"/>
          </a:solidFill>
          <a:ln w="38100" cap="flat" cmpd="sng" algn="ctr">
            <a:solidFill>
              <a:srgbClr val="FFFFFF"/>
            </a:solidFill>
            <a:prstDash val="solid"/>
            <a:round/>
            <a:headEnd type="none" w="med" len="med"/>
            <a:tailEnd type="triangle"/>
          </a:ln>
          <a:effectLst/>
        </p:spPr>
      </p:cxnSp>
      <p:sp>
        <p:nvSpPr>
          <p:cNvPr id="15" name="Rectangle 14"/>
          <p:cNvSpPr/>
          <p:nvPr/>
        </p:nvSpPr>
        <p:spPr bwMode="auto">
          <a:xfrm>
            <a:off x="998998" y="4428490"/>
            <a:ext cx="3349482" cy="1169372"/>
          </a:xfrm>
          <a:prstGeom prst="rect">
            <a:avLst/>
          </a:prstGeom>
          <a:solidFill>
            <a:srgbClr val="000000">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998998" y="2980442"/>
            <a:ext cx="3339322" cy="1169372"/>
          </a:xfrm>
          <a:prstGeom prst="rect">
            <a:avLst/>
          </a:prstGeom>
          <a:solidFill>
            <a:srgbClr val="000000">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338320" y="2980442"/>
            <a:ext cx="3762072" cy="1169372"/>
          </a:xfrm>
          <a:prstGeom prst="rect">
            <a:avLst/>
          </a:prstGeom>
          <a:solidFill>
            <a:srgbClr val="000000">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46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pic>
        <p:nvPicPr>
          <p:cNvPr id="5122" name="Picture 2" descr="Afbeeldingsresultaat voor tower of b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1484784"/>
            <a:ext cx="5632450" cy="412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24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96752"/>
            <a:ext cx="4572000" cy="3859968"/>
          </a:xfrm>
          <a:prstGeom prst="rect">
            <a:avLst/>
          </a:prstGeom>
        </p:spPr>
      </p:pic>
      <p:sp>
        <p:nvSpPr>
          <p:cNvPr id="5" name="Rectangle 4"/>
          <p:cNvSpPr/>
          <p:nvPr/>
        </p:nvSpPr>
        <p:spPr>
          <a:xfrm>
            <a:off x="2286000" y="5229200"/>
            <a:ext cx="4572000" cy="1134028"/>
          </a:xfrm>
          <a:prstGeom prst="rect">
            <a:avLst/>
          </a:prstGeom>
        </p:spPr>
        <p:txBody>
          <a:bodyPr>
            <a:spAutoFit/>
          </a:bodyPr>
          <a:lstStyle/>
          <a:p>
            <a:pPr algn="ctr">
              <a:lnSpc>
                <a:spcPct val="107000"/>
              </a:lnSpc>
              <a:spcAft>
                <a:spcPts val="800"/>
              </a:spcAft>
            </a:pPr>
            <a:r>
              <a:rPr lang="en-US" sz="1600" b="1" i="1" baseline="30000" dirty="0">
                <a:solidFill>
                  <a:srgbClr val="FFFFFF"/>
                </a:solidFill>
                <a:latin typeface="Avenir LT Std 35 Light" panose="020B0402020203020204" pitchFamily="34" charset="0"/>
                <a:ea typeface="MS Mincho"/>
                <a:cs typeface="Times New Roman" panose="02020603050405020304" pitchFamily="18" charset="0"/>
              </a:rPr>
              <a:t>32 </a:t>
            </a:r>
            <a:r>
              <a:rPr lang="en-US" sz="1600" i="1" dirty="0">
                <a:solidFill>
                  <a:srgbClr val="FFFFFF"/>
                </a:solidFill>
                <a:latin typeface="Avenir LT Std 35 Light" panose="020B0402020203020204" pitchFamily="34" charset="0"/>
                <a:ea typeface="MS Mincho"/>
                <a:cs typeface="Times New Roman" panose="02020603050405020304" pitchFamily="18" charset="0"/>
              </a:rPr>
              <a:t>All the believers were united in heart and mind. And they felt that what they owned was not their own, so they shared everything they had</a:t>
            </a:r>
            <a:r>
              <a:rPr lang="en-US" sz="1600" i="1" dirty="0" smtClean="0">
                <a:solidFill>
                  <a:srgbClr val="FFFFFF"/>
                </a:solidFill>
                <a:latin typeface="Avenir LT Std 35 Light" panose="020B0402020203020204" pitchFamily="34" charset="0"/>
                <a:ea typeface="MS Mincho"/>
                <a:cs typeface="Times New Roman" panose="02020603050405020304" pitchFamily="18" charset="0"/>
              </a:rPr>
              <a:t>. (Acts 4, NLT)</a:t>
            </a:r>
            <a:endParaRPr lang="nl-BE" sz="1600" i="1" dirty="0">
              <a:solidFill>
                <a:srgbClr val="FFFFFF"/>
              </a:solidFill>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4140503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dirty="0"/>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3586794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02932" y="4941168"/>
            <a:ext cx="4608512" cy="1143000"/>
          </a:xfrm>
        </p:spPr>
        <p:txBody>
          <a:bodyPr/>
          <a:lstStyle/>
          <a:p>
            <a:r>
              <a:rPr lang="nl-BE" dirty="0" smtClean="0"/>
              <a:t>1 Cor 1:10-18</a:t>
            </a:r>
            <a:endParaRPr lang="nl-BE" dirty="0"/>
          </a:p>
        </p:txBody>
      </p:sp>
      <p:sp>
        <p:nvSpPr>
          <p:cNvPr id="6" name="Text Placeholder 2"/>
          <p:cNvSpPr>
            <a:spLocks noGrp="1"/>
          </p:cNvSpPr>
          <p:nvPr>
            <p:ph type="body" idx="1"/>
          </p:nvPr>
        </p:nvSpPr>
        <p:spPr>
          <a:xfrm>
            <a:off x="853244" y="3140968"/>
            <a:ext cx="7458200" cy="648419"/>
          </a:xfrm>
        </p:spPr>
        <p:txBody>
          <a:bodyPr/>
          <a:lstStyle/>
          <a:p>
            <a:pPr algn="ctr"/>
            <a:r>
              <a:rPr lang="en-GB" sz="4000" dirty="0" smtClean="0"/>
              <a:t>FIRST THINGS FIRST:</a:t>
            </a:r>
          </a:p>
          <a:p>
            <a:pPr algn="ctr"/>
            <a:r>
              <a:rPr lang="en-GB" sz="3200" dirty="0" smtClean="0"/>
              <a:t>Thoughts on undividedness</a:t>
            </a:r>
            <a:endParaRPr lang="en-GB" sz="3200" dirty="0" smtClean="0"/>
          </a:p>
        </p:txBody>
      </p:sp>
    </p:spTree>
    <p:extLst>
      <p:ext uri="{BB962C8B-B14F-4D97-AF65-F5344CB8AC3E}">
        <p14:creationId xmlns:p14="http://schemas.microsoft.com/office/powerpoint/2010/main" val="1706976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Epiphany season</a:t>
            </a:r>
            <a:endParaRPr lang="en-GB" sz="3200" dirty="0"/>
          </a:p>
        </p:txBody>
      </p:sp>
      <p:sp>
        <p:nvSpPr>
          <p:cNvPr id="3" name="Text Placeholder 2"/>
          <p:cNvSpPr>
            <a:spLocks noGrp="1"/>
          </p:cNvSpPr>
          <p:nvPr>
            <p:ph type="body" idx="1"/>
          </p:nvPr>
        </p:nvSpPr>
        <p:spPr>
          <a:xfrm>
            <a:off x="755576" y="1522668"/>
            <a:ext cx="4104456" cy="4525963"/>
          </a:xfrm>
        </p:spPr>
        <p:txBody>
          <a:bodyPr/>
          <a:lstStyle/>
          <a:p>
            <a:r>
              <a:rPr lang="en-US" sz="2000" b="1" i="1" baseline="30000" dirty="0">
                <a:effectLst/>
              </a:rPr>
              <a:t>2 </a:t>
            </a:r>
            <a:r>
              <a:rPr lang="en-US" sz="2000" i="1" dirty="0" smtClean="0">
                <a:effectLst/>
              </a:rPr>
              <a:t>The </a:t>
            </a:r>
            <a:r>
              <a:rPr lang="en-US" sz="2000" i="1" dirty="0">
                <a:effectLst/>
              </a:rPr>
              <a:t>people who walk in darkness</a:t>
            </a:r>
            <a:r>
              <a:rPr lang="en-US" sz="2000" i="1" dirty="0"/>
              <a:t/>
            </a:r>
            <a:br>
              <a:rPr lang="en-US" sz="2000" i="1" dirty="0"/>
            </a:br>
            <a:r>
              <a:rPr lang="en-US" sz="2000" i="1" dirty="0">
                <a:effectLst/>
              </a:rPr>
              <a:t>    will see a great light</a:t>
            </a:r>
            <a:endParaRPr lang="en-GB" sz="2000" i="1" dirty="0" smtClean="0"/>
          </a:p>
          <a:p>
            <a:pPr algn="r">
              <a:spcBef>
                <a:spcPts val="0"/>
              </a:spcBef>
              <a:spcAft>
                <a:spcPts val="1200"/>
              </a:spcAft>
            </a:pPr>
            <a:r>
              <a:rPr lang="en-GB" sz="2400" dirty="0" smtClean="0"/>
              <a:t>Isaiah 9</a:t>
            </a:r>
            <a:endParaRPr lang="en-GB" dirty="0"/>
          </a:p>
          <a:p>
            <a:r>
              <a:rPr lang="en-US" sz="2000" b="1" i="1" baseline="30000" dirty="0">
                <a:effectLst/>
              </a:rPr>
              <a:t>17 </a:t>
            </a:r>
            <a:r>
              <a:rPr lang="en-US" sz="2000" i="1" dirty="0">
                <a:effectLst/>
              </a:rPr>
              <a:t>From then on Jesus began to </a:t>
            </a:r>
            <a:r>
              <a:rPr lang="en-US" sz="2000" i="1" dirty="0" smtClean="0">
                <a:effectLst/>
              </a:rPr>
              <a:t>preach</a:t>
            </a:r>
          </a:p>
          <a:p>
            <a:pPr algn="r">
              <a:spcBef>
                <a:spcPts val="0"/>
              </a:spcBef>
              <a:spcAft>
                <a:spcPts val="1200"/>
              </a:spcAft>
            </a:pPr>
            <a:r>
              <a:rPr lang="en-GB" sz="2400" dirty="0" smtClean="0"/>
              <a:t>Matthew 4</a:t>
            </a:r>
            <a:endParaRPr lang="en-GB" dirty="0"/>
          </a:p>
          <a:p>
            <a:r>
              <a:rPr lang="en-US" sz="2000" b="1" i="1" baseline="30000" dirty="0">
                <a:effectLst/>
              </a:rPr>
              <a:t>4 </a:t>
            </a:r>
            <a:r>
              <a:rPr lang="en-US" sz="2000" i="1" dirty="0">
                <a:effectLst/>
              </a:rPr>
              <a:t>The one thing I ask of the </a:t>
            </a:r>
            <a:r>
              <a:rPr lang="en-US" sz="2000" i="1" cap="small" dirty="0">
                <a:effectLst/>
              </a:rPr>
              <a:t>Lord</a:t>
            </a:r>
            <a:r>
              <a:rPr lang="en-US" sz="2000" i="1" dirty="0">
                <a:effectLst/>
              </a:rPr>
              <a:t>—</a:t>
            </a:r>
            <a:r>
              <a:rPr lang="en-US" sz="2000" i="1" dirty="0"/>
              <a:t/>
            </a:r>
            <a:br>
              <a:rPr lang="en-US" sz="2000" i="1" dirty="0"/>
            </a:br>
            <a:r>
              <a:rPr lang="en-US" sz="2000" i="1" dirty="0">
                <a:effectLst/>
              </a:rPr>
              <a:t>    the thing I seek most—</a:t>
            </a:r>
            <a:endParaRPr lang="en-GB" i="1" dirty="0" smtClean="0"/>
          </a:p>
          <a:p>
            <a:pPr algn="r">
              <a:spcBef>
                <a:spcPts val="0"/>
              </a:spcBef>
              <a:spcAft>
                <a:spcPts val="1200"/>
              </a:spcAft>
            </a:pPr>
            <a:r>
              <a:rPr lang="en-GB" sz="2400" dirty="0" smtClean="0"/>
              <a:t>Psalm 27</a:t>
            </a:r>
          </a:p>
          <a:p>
            <a:r>
              <a:rPr lang="en-US" sz="2000" i="1" baseline="30000" dirty="0" smtClean="0">
                <a:effectLst/>
              </a:rPr>
              <a:t>10 </a:t>
            </a:r>
            <a:r>
              <a:rPr lang="en-US" sz="2000" i="1" dirty="0" smtClean="0">
                <a:effectLst/>
              </a:rPr>
              <a:t>be </a:t>
            </a:r>
            <a:r>
              <a:rPr lang="en-US" sz="2000" i="1" dirty="0">
                <a:effectLst/>
              </a:rPr>
              <a:t>united in the same mind and the same purpose</a:t>
            </a:r>
            <a:endParaRPr lang="en-GB" i="1" dirty="0"/>
          </a:p>
          <a:p>
            <a:pPr algn="r"/>
            <a:r>
              <a:rPr lang="en-GB" sz="2400" dirty="0" smtClean="0"/>
              <a:t>1 Corinthians 1</a:t>
            </a:r>
            <a:endParaRPr lang="en-GB" dirty="0" smtClean="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b="21651"/>
          <a:stretch/>
        </p:blipFill>
        <p:spPr>
          <a:xfrm>
            <a:off x="5114428" y="1544397"/>
            <a:ext cx="3490020" cy="4838784"/>
          </a:xfrm>
          <a:prstGeom prst="rect">
            <a:avLst/>
          </a:prstGeom>
        </p:spPr>
      </p:pic>
      <p:sp>
        <p:nvSpPr>
          <p:cNvPr id="5" name="Rectangle 4"/>
          <p:cNvSpPr/>
          <p:nvPr/>
        </p:nvSpPr>
        <p:spPr bwMode="auto">
          <a:xfrm>
            <a:off x="683568" y="1399282"/>
            <a:ext cx="4248472" cy="3646279"/>
          </a:xfrm>
          <a:prstGeom prst="rect">
            <a:avLst/>
          </a:prstGeom>
          <a:solidFill>
            <a:srgbClr val="000000">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674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About division</a:t>
            </a:r>
            <a:endParaRPr lang="en-GB" dirty="0"/>
          </a:p>
        </p:txBody>
      </p:sp>
      <p:sp>
        <p:nvSpPr>
          <p:cNvPr id="3" name="Text Placeholder 2"/>
          <p:cNvSpPr>
            <a:spLocks noGrp="1"/>
          </p:cNvSpPr>
          <p:nvPr>
            <p:ph type="body" idx="1"/>
          </p:nvPr>
        </p:nvSpPr>
        <p:spPr>
          <a:xfrm>
            <a:off x="323528" y="1340768"/>
            <a:ext cx="8229600" cy="4525963"/>
          </a:xfrm>
        </p:spPr>
        <p:txBody>
          <a:bodyPr/>
          <a:lstStyle/>
          <a:p>
            <a:pPr algn="just"/>
            <a:r>
              <a:rPr lang="en-US" sz="1800" b="1" baseline="30000" dirty="0">
                <a:effectLst/>
              </a:rPr>
              <a:t>10 </a:t>
            </a:r>
            <a:r>
              <a:rPr lang="en-US" sz="1800" dirty="0">
                <a:effectLst/>
              </a:rPr>
              <a:t>Now I appeal to you, brothers and sisters, by the name of our Lord Jesus Christ, that all of you be in agreement and that there be no divisions among you, but that you be united in the same mind and the same purpose. </a:t>
            </a:r>
            <a:r>
              <a:rPr lang="en-US" sz="1800" b="1" baseline="30000" dirty="0" smtClean="0">
                <a:effectLst/>
              </a:rPr>
              <a:t>11</a:t>
            </a:r>
            <a:r>
              <a:rPr lang="en-US" sz="1800" b="1" baseline="30000" dirty="0">
                <a:effectLst/>
              </a:rPr>
              <a:t> </a:t>
            </a:r>
            <a:r>
              <a:rPr lang="en-US" sz="1800" dirty="0">
                <a:effectLst/>
              </a:rPr>
              <a:t>For it has been reported to me by Chloe’s people that there are quarrels among you, my brothers and sisters. </a:t>
            </a:r>
            <a:r>
              <a:rPr lang="en-US" sz="1800" b="1" baseline="30000" dirty="0">
                <a:effectLst/>
              </a:rPr>
              <a:t>12 </a:t>
            </a:r>
            <a:r>
              <a:rPr lang="en-US" sz="1800" dirty="0">
                <a:effectLst/>
              </a:rPr>
              <a:t>What I mean is that each of you says, “I belong to Paul,” or “I belong to Apollos,” or “I belong to Cephas,” or “I belong to Christ.” </a:t>
            </a:r>
            <a:r>
              <a:rPr lang="en-US" sz="1800" b="1" baseline="30000" dirty="0" smtClean="0">
                <a:effectLst/>
              </a:rPr>
              <a:t>13</a:t>
            </a:r>
            <a:r>
              <a:rPr lang="en-US" sz="1800" b="1" baseline="30000" dirty="0">
                <a:effectLst/>
              </a:rPr>
              <a:t> </a:t>
            </a:r>
            <a:r>
              <a:rPr lang="en-US" sz="1800" dirty="0">
                <a:effectLst/>
              </a:rPr>
              <a:t>Has Christ been divided? Was Paul crucified for you? Or were you baptized in the name of Paul? </a:t>
            </a:r>
            <a:r>
              <a:rPr lang="en-US" sz="1800" b="1" baseline="30000" dirty="0">
                <a:effectLst/>
              </a:rPr>
              <a:t>14 </a:t>
            </a:r>
            <a:r>
              <a:rPr lang="en-US" sz="1800" dirty="0">
                <a:effectLst/>
              </a:rPr>
              <a:t>I thank God that I baptized none of you except </a:t>
            </a:r>
            <a:r>
              <a:rPr lang="en-US" sz="1800" dirty="0" err="1">
                <a:effectLst/>
              </a:rPr>
              <a:t>Crispus</a:t>
            </a:r>
            <a:r>
              <a:rPr lang="en-US" sz="1800" dirty="0">
                <a:effectLst/>
              </a:rPr>
              <a:t> and Gaius, </a:t>
            </a:r>
            <a:r>
              <a:rPr lang="en-US" sz="1800" b="1" baseline="30000" dirty="0">
                <a:effectLst/>
              </a:rPr>
              <a:t>15 </a:t>
            </a:r>
            <a:r>
              <a:rPr lang="en-US" sz="1800" dirty="0">
                <a:effectLst/>
              </a:rPr>
              <a:t>so that no one can say that you were baptized in my name. </a:t>
            </a:r>
            <a:r>
              <a:rPr lang="en-US" sz="1800" b="1" baseline="30000" dirty="0">
                <a:effectLst/>
              </a:rPr>
              <a:t>16 </a:t>
            </a:r>
            <a:r>
              <a:rPr lang="en-US" sz="1800" dirty="0">
                <a:effectLst/>
              </a:rPr>
              <a:t>(I did baptize also the household of </a:t>
            </a:r>
            <a:r>
              <a:rPr lang="en-US" sz="1800" dirty="0" err="1">
                <a:effectLst/>
              </a:rPr>
              <a:t>Stephanas</a:t>
            </a:r>
            <a:r>
              <a:rPr lang="en-US" sz="1800" dirty="0">
                <a:effectLst/>
              </a:rPr>
              <a:t>; beyond that, I do not know whether I baptized anyone else.) </a:t>
            </a:r>
            <a:r>
              <a:rPr lang="en-US" sz="1800" b="1" baseline="30000" dirty="0" smtClean="0">
                <a:effectLst/>
              </a:rPr>
              <a:t>17</a:t>
            </a:r>
            <a:r>
              <a:rPr lang="en-US" sz="1800" b="1" baseline="30000" dirty="0">
                <a:effectLst/>
              </a:rPr>
              <a:t> </a:t>
            </a:r>
            <a:r>
              <a:rPr lang="en-US" sz="1800" dirty="0">
                <a:effectLst/>
              </a:rPr>
              <a:t>For Christ did not send me to baptize but to proclaim the gospel, and not with eloquent wisdom, so that the cross of Christ might not be emptied of its power. </a:t>
            </a:r>
            <a:r>
              <a:rPr lang="en-US" sz="1800" b="1" baseline="30000" dirty="0">
                <a:effectLst/>
              </a:rPr>
              <a:t>18 </a:t>
            </a:r>
            <a:r>
              <a:rPr lang="en-US" sz="1800" dirty="0">
                <a:effectLst/>
              </a:rPr>
              <a:t>For the message about the cross is foolishness to those who are perishing, but to us who are being saved it is the power of God. </a:t>
            </a:r>
            <a:r>
              <a:rPr lang="en-US" sz="1800" i="1" dirty="0">
                <a:effectLst/>
              </a:rPr>
              <a:t>(NRSV)</a:t>
            </a:r>
            <a:endParaRPr lang="nl-BE" sz="1800" dirty="0">
              <a:effectLst/>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rgbClr val="FFFFFF"/>
                </a:solidFill>
                <a:effectLst>
                  <a:prstShdw prst="shdw14" dist="35921" dir="2700000">
                    <a:scrgbClr r="0" g="0" b="0">
                      <a:alpha val="43000"/>
                    </a:scrgbClr>
                  </a:prstShdw>
                </a:effectLst>
                <a:latin typeface="Arial"/>
              </a:rPr>
              <a:t>1 Cor. 1:10-18</a:t>
            </a:r>
            <a:endParaRPr kumimoji="0" lang="en-GB" sz="2200" b="1" i="0" u="none" strike="noStrike" cap="none" normalizeH="0" baseline="0" dirty="0">
              <a:ln>
                <a:noFill/>
              </a:ln>
              <a:solidFill>
                <a:srgbClr val="FFFFFF"/>
              </a:solidFill>
              <a:effectLst>
                <a:prstShdw prst="shdw14" dist="35921" dir="2700000">
                  <a:scrgbClr r="0" g="0" b="0">
                    <a:alpha val="43000"/>
                  </a:scrgbClr>
                </a:prstShdw>
              </a:effectLst>
              <a:latin typeface="Arial"/>
            </a:endParaRPr>
          </a:p>
        </p:txBody>
      </p:sp>
    </p:spTree>
    <p:extLst>
      <p:ext uri="{BB962C8B-B14F-4D97-AF65-F5344CB8AC3E}">
        <p14:creationId xmlns:p14="http://schemas.microsoft.com/office/powerpoint/2010/main" val="3284723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3793" y="1340768"/>
            <a:ext cx="8229600" cy="4525963"/>
          </a:xfrm>
        </p:spPr>
        <p:txBody>
          <a:bodyPr/>
          <a:lstStyle/>
          <a:p>
            <a:pPr algn="just"/>
            <a:r>
              <a:rPr lang="en-US" sz="1800" b="1" baseline="30000" dirty="0">
                <a:effectLst/>
              </a:rPr>
              <a:t>10 </a:t>
            </a:r>
            <a:r>
              <a:rPr lang="en-US" sz="1800" dirty="0">
                <a:effectLst/>
              </a:rPr>
              <a:t>Now I </a:t>
            </a:r>
            <a:r>
              <a:rPr lang="en-US" sz="1800" b="1" dirty="0">
                <a:effectLst/>
                <a:latin typeface="Arial Black" panose="020B0A04020102020204" pitchFamily="34" charset="0"/>
              </a:rPr>
              <a:t>appeal</a:t>
            </a:r>
            <a:r>
              <a:rPr lang="en-US" sz="1800" dirty="0">
                <a:effectLst/>
              </a:rPr>
              <a:t> to you, brothers and sisters, by the name of our Lord Jesus Christ, that all of you be in </a:t>
            </a:r>
            <a:r>
              <a:rPr lang="en-US" sz="1800" b="1" dirty="0">
                <a:effectLst/>
                <a:latin typeface="Arial Black" panose="020B0A04020102020204" pitchFamily="34" charset="0"/>
              </a:rPr>
              <a:t>agreement</a:t>
            </a:r>
            <a:r>
              <a:rPr lang="en-US" sz="1800" dirty="0">
                <a:effectLst/>
              </a:rPr>
              <a:t> and that there be </a:t>
            </a:r>
            <a:r>
              <a:rPr lang="en-US" sz="1800" b="1" dirty="0">
                <a:effectLst/>
              </a:rPr>
              <a:t>no divisions </a:t>
            </a:r>
            <a:r>
              <a:rPr lang="en-US" sz="1800" dirty="0">
                <a:effectLst/>
              </a:rPr>
              <a:t>among you, but that you be united in the same </a:t>
            </a:r>
            <a:r>
              <a:rPr lang="en-US" sz="1800" b="1" dirty="0">
                <a:effectLst/>
                <a:latin typeface="Arial Black" panose="020B0A04020102020204" pitchFamily="34" charset="0"/>
              </a:rPr>
              <a:t>mind</a:t>
            </a:r>
            <a:r>
              <a:rPr lang="en-US" sz="1800" dirty="0">
                <a:effectLst/>
              </a:rPr>
              <a:t> and the same </a:t>
            </a:r>
            <a:r>
              <a:rPr lang="en-US" sz="1800" b="1" dirty="0">
                <a:effectLst/>
                <a:latin typeface="Arial Black" panose="020B0A04020102020204" pitchFamily="34" charset="0"/>
              </a:rPr>
              <a:t>purpose</a:t>
            </a:r>
            <a:r>
              <a:rPr lang="en-US" sz="1800" dirty="0">
                <a:effectLst/>
              </a:rPr>
              <a:t>. </a:t>
            </a:r>
            <a:endParaRPr lang="en-US" sz="1800" dirty="0" smtClean="0">
              <a:effectLst/>
            </a:endParaRPr>
          </a:p>
          <a:p>
            <a:pPr algn="just"/>
            <a:r>
              <a:rPr lang="en-US" sz="1800" b="1" baseline="30000" dirty="0" smtClean="0">
                <a:effectLst/>
              </a:rPr>
              <a:t>11</a:t>
            </a:r>
            <a:r>
              <a:rPr lang="en-US" sz="1800" b="1" baseline="30000" dirty="0">
                <a:effectLst/>
              </a:rPr>
              <a:t> </a:t>
            </a:r>
            <a:r>
              <a:rPr lang="en-US" sz="1800" dirty="0">
                <a:effectLst/>
              </a:rPr>
              <a:t>For it has been reported to me by Chloe’s people that there are </a:t>
            </a:r>
            <a:r>
              <a:rPr lang="en-US" sz="1800" b="1" dirty="0">
                <a:effectLst/>
                <a:latin typeface="Arial Black" panose="020B0A04020102020204" pitchFamily="34" charset="0"/>
              </a:rPr>
              <a:t>quarrels</a:t>
            </a:r>
            <a:r>
              <a:rPr lang="en-US" sz="1800" dirty="0">
                <a:effectLst/>
              </a:rPr>
              <a:t> among you, my brothers and sisters. </a:t>
            </a:r>
            <a:r>
              <a:rPr lang="en-US" sz="1800" b="1" baseline="30000" dirty="0">
                <a:effectLst/>
              </a:rPr>
              <a:t>12 </a:t>
            </a:r>
            <a:r>
              <a:rPr lang="en-US" sz="1800" dirty="0">
                <a:effectLst/>
              </a:rPr>
              <a:t>What I mean is that each of you says, “I belong to </a:t>
            </a:r>
            <a:r>
              <a:rPr lang="en-US" sz="1800" b="1" dirty="0">
                <a:effectLst/>
                <a:latin typeface="Arial Black" panose="020B0A04020102020204" pitchFamily="34" charset="0"/>
              </a:rPr>
              <a:t>Paul</a:t>
            </a:r>
            <a:r>
              <a:rPr lang="en-US" sz="1800" dirty="0">
                <a:effectLst/>
              </a:rPr>
              <a:t>,” or “I belong to </a:t>
            </a:r>
            <a:r>
              <a:rPr lang="en-US" sz="1800" b="1" dirty="0">
                <a:effectLst/>
                <a:latin typeface="Arial Black" panose="020B0A04020102020204" pitchFamily="34" charset="0"/>
              </a:rPr>
              <a:t>Apollos</a:t>
            </a:r>
            <a:r>
              <a:rPr lang="en-US" sz="1800" dirty="0">
                <a:effectLst/>
              </a:rPr>
              <a:t>,” or “I belong to </a:t>
            </a:r>
            <a:r>
              <a:rPr lang="en-US" sz="1800" b="1" dirty="0">
                <a:effectLst/>
                <a:latin typeface="Arial Black" panose="020B0A04020102020204" pitchFamily="34" charset="0"/>
              </a:rPr>
              <a:t>Cephas</a:t>
            </a:r>
            <a:r>
              <a:rPr lang="en-US" sz="1800" dirty="0">
                <a:effectLst/>
              </a:rPr>
              <a:t>,” or “I belong to </a:t>
            </a:r>
            <a:r>
              <a:rPr lang="en-US" sz="1800" b="1" dirty="0">
                <a:effectLst/>
                <a:latin typeface="Arial Black" panose="020B0A04020102020204" pitchFamily="34" charset="0"/>
              </a:rPr>
              <a:t>Christ</a:t>
            </a:r>
            <a:r>
              <a:rPr lang="en-US" sz="1800" dirty="0">
                <a:effectLst/>
              </a:rPr>
              <a:t>.” </a:t>
            </a:r>
            <a:endParaRPr lang="en-US" sz="1800" dirty="0" smtClean="0">
              <a:effectLst/>
            </a:endParaRPr>
          </a:p>
          <a:p>
            <a:pPr algn="just"/>
            <a:r>
              <a:rPr lang="en-US" sz="1800" b="1" baseline="30000" dirty="0" smtClean="0">
                <a:effectLst/>
              </a:rPr>
              <a:t>13</a:t>
            </a:r>
            <a:r>
              <a:rPr lang="en-US" sz="1800" b="1" baseline="30000" dirty="0">
                <a:effectLst/>
              </a:rPr>
              <a:t> </a:t>
            </a:r>
            <a:r>
              <a:rPr lang="en-US" sz="1800" dirty="0">
                <a:effectLst/>
              </a:rPr>
              <a:t>Has Christ been </a:t>
            </a:r>
            <a:r>
              <a:rPr lang="en-US" sz="1800" b="1" dirty="0">
                <a:effectLst/>
                <a:latin typeface="Arial Black" panose="020B0A04020102020204" pitchFamily="34" charset="0"/>
              </a:rPr>
              <a:t>divided</a:t>
            </a:r>
            <a:r>
              <a:rPr lang="en-US" sz="1800" b="1" dirty="0">
                <a:effectLst/>
              </a:rPr>
              <a:t>?</a:t>
            </a:r>
            <a:r>
              <a:rPr lang="en-US" sz="1800" dirty="0">
                <a:effectLst/>
              </a:rPr>
              <a:t> Was Paul crucified for you? Or were you baptized in the name of Paul? </a:t>
            </a:r>
            <a:r>
              <a:rPr lang="en-US" sz="1800" b="1" baseline="30000" dirty="0">
                <a:effectLst/>
              </a:rPr>
              <a:t>14 </a:t>
            </a:r>
            <a:r>
              <a:rPr lang="en-US" sz="1800" dirty="0">
                <a:effectLst/>
              </a:rPr>
              <a:t>I thank God that </a:t>
            </a:r>
            <a:r>
              <a:rPr lang="en-US" sz="1800" b="1" dirty="0">
                <a:effectLst/>
                <a:latin typeface="Arial Black" panose="020B0A04020102020204" pitchFamily="34" charset="0"/>
              </a:rPr>
              <a:t>I baptized none </a:t>
            </a:r>
            <a:r>
              <a:rPr lang="en-US" sz="1800" dirty="0">
                <a:effectLst/>
              </a:rPr>
              <a:t>of you except </a:t>
            </a:r>
            <a:r>
              <a:rPr lang="en-US" sz="1800" dirty="0" err="1">
                <a:effectLst/>
              </a:rPr>
              <a:t>Crispus</a:t>
            </a:r>
            <a:r>
              <a:rPr lang="en-US" sz="1800" dirty="0">
                <a:effectLst/>
              </a:rPr>
              <a:t> and Gaius, </a:t>
            </a:r>
            <a:r>
              <a:rPr lang="en-US" sz="1800" b="1" baseline="30000" dirty="0">
                <a:effectLst/>
              </a:rPr>
              <a:t>15 </a:t>
            </a:r>
            <a:r>
              <a:rPr lang="en-US" sz="1800" dirty="0">
                <a:effectLst/>
              </a:rPr>
              <a:t>so that no one can say that you were baptized in my name. </a:t>
            </a:r>
            <a:r>
              <a:rPr lang="en-US" sz="1800" b="1" baseline="30000" dirty="0">
                <a:effectLst/>
              </a:rPr>
              <a:t>16 </a:t>
            </a:r>
            <a:r>
              <a:rPr lang="en-US" sz="1800" dirty="0">
                <a:effectLst/>
              </a:rPr>
              <a:t>(I did baptize also the household of </a:t>
            </a:r>
            <a:r>
              <a:rPr lang="en-US" sz="1800" dirty="0" err="1">
                <a:effectLst/>
              </a:rPr>
              <a:t>Stephanas</a:t>
            </a:r>
            <a:r>
              <a:rPr lang="en-US" sz="1800" dirty="0">
                <a:effectLst/>
              </a:rPr>
              <a:t>; beyond that, I do not know whether I baptized anyone else.) </a:t>
            </a:r>
            <a:endParaRPr lang="en-US" sz="1800" dirty="0" smtClean="0">
              <a:effectLst/>
            </a:endParaRPr>
          </a:p>
          <a:p>
            <a:pPr algn="just"/>
            <a:r>
              <a:rPr lang="en-US" sz="1800" b="1" baseline="30000" dirty="0" smtClean="0">
                <a:effectLst/>
              </a:rPr>
              <a:t>17</a:t>
            </a:r>
            <a:r>
              <a:rPr lang="en-US" sz="1800" b="1" baseline="30000" dirty="0">
                <a:effectLst/>
              </a:rPr>
              <a:t> </a:t>
            </a:r>
            <a:r>
              <a:rPr lang="en-US" sz="1800" dirty="0">
                <a:effectLst/>
              </a:rPr>
              <a:t>For Christ did not send me to baptize but to </a:t>
            </a:r>
            <a:r>
              <a:rPr lang="en-US" sz="1800" b="1" dirty="0">
                <a:effectLst/>
                <a:latin typeface="Arial Black" panose="020B0A04020102020204" pitchFamily="34" charset="0"/>
              </a:rPr>
              <a:t>proclaim the gospel</a:t>
            </a:r>
            <a:r>
              <a:rPr lang="en-US" sz="1800" dirty="0">
                <a:effectLst/>
              </a:rPr>
              <a:t>, and not with eloquent wisdom, so that the </a:t>
            </a:r>
            <a:r>
              <a:rPr lang="en-US" sz="1800" b="1" dirty="0">
                <a:effectLst/>
                <a:latin typeface="Arial Black" panose="020B0A04020102020204" pitchFamily="34" charset="0"/>
              </a:rPr>
              <a:t>cross of Christ </a:t>
            </a:r>
            <a:r>
              <a:rPr lang="en-US" sz="1800" dirty="0">
                <a:effectLst/>
              </a:rPr>
              <a:t>might not be emptied of its power. </a:t>
            </a:r>
            <a:r>
              <a:rPr lang="en-US" sz="1800" b="1" baseline="30000" dirty="0">
                <a:effectLst/>
              </a:rPr>
              <a:t>18 </a:t>
            </a:r>
            <a:r>
              <a:rPr lang="en-US" sz="1800" dirty="0">
                <a:effectLst/>
              </a:rPr>
              <a:t>For the message about the cross is foolishness to those who are perishing, but to us who are being saved it is the </a:t>
            </a:r>
            <a:r>
              <a:rPr lang="en-US" sz="1800" b="1" dirty="0">
                <a:effectLst/>
                <a:latin typeface="Arial Black" panose="020B0A04020102020204" pitchFamily="34" charset="0"/>
              </a:rPr>
              <a:t>power</a:t>
            </a:r>
            <a:r>
              <a:rPr lang="en-US" sz="1800" dirty="0">
                <a:effectLst/>
              </a:rPr>
              <a:t> of God. </a:t>
            </a:r>
            <a:r>
              <a:rPr lang="en-US" sz="1800" i="1" dirty="0">
                <a:effectLst/>
              </a:rPr>
              <a:t>(NRSV)</a:t>
            </a:r>
            <a:endParaRPr lang="nl-BE" sz="1800" dirty="0">
              <a:effectLst/>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rgbClr val="FFFFFF"/>
                </a:solidFill>
                <a:effectLst>
                  <a:prstShdw prst="shdw14" dist="35921" dir="2700000">
                    <a:scrgbClr r="0" g="0" b="0">
                      <a:alpha val="43000"/>
                    </a:scrgbClr>
                  </a:prstShdw>
                </a:effectLst>
                <a:latin typeface="Arial"/>
              </a:rPr>
              <a:t>1 Cor. 1:10-18</a:t>
            </a:r>
            <a:endParaRPr kumimoji="0" lang="en-GB" sz="2200" b="1" i="0" u="none" strike="noStrike" cap="none" normalizeH="0" baseline="0" dirty="0">
              <a:ln>
                <a:noFill/>
              </a:ln>
              <a:solidFill>
                <a:srgbClr val="FFFFFF"/>
              </a:solidFill>
              <a:effectLst>
                <a:prstShdw prst="shdw14" dist="35921" dir="2700000">
                  <a:scrgbClr r="0" g="0" b="0">
                    <a:alpha val="43000"/>
                  </a:scrgbClr>
                </a:prstShdw>
              </a:effectLst>
              <a:latin typeface="Arial"/>
            </a:endParaRPr>
          </a:p>
        </p:txBody>
      </p:sp>
      <p:sp>
        <p:nvSpPr>
          <p:cNvPr id="7" name="Rectangle 6"/>
          <p:cNvSpPr/>
          <p:nvPr/>
        </p:nvSpPr>
        <p:spPr bwMode="auto">
          <a:xfrm>
            <a:off x="305991" y="2558104"/>
            <a:ext cx="8229600" cy="1080120"/>
          </a:xfrm>
          <a:prstGeom prst="rect">
            <a:avLst/>
          </a:prstGeom>
          <a:solidFill>
            <a:srgbClr val="000000">
              <a:alpha val="7098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305991" y="3659237"/>
            <a:ext cx="8229600" cy="1425947"/>
          </a:xfrm>
          <a:prstGeom prst="rect">
            <a:avLst/>
          </a:prstGeom>
          <a:solidFill>
            <a:srgbClr val="000000">
              <a:alpha val="7098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39155" y="5085184"/>
            <a:ext cx="8229600" cy="1440160"/>
          </a:xfrm>
          <a:prstGeom prst="rect">
            <a:avLst/>
          </a:prstGeom>
          <a:solidFill>
            <a:srgbClr val="000000">
              <a:alpha val="7098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381596" y="1294889"/>
            <a:ext cx="8229600" cy="1169372"/>
          </a:xfrm>
          <a:prstGeom prst="rect">
            <a:avLst/>
          </a:prstGeom>
          <a:solidFill>
            <a:srgbClr val="000000">
              <a:alpha val="7098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1" name="Title 1"/>
          <p:cNvSpPr txBox="1">
            <a:spLocks/>
          </p:cNvSpPr>
          <p:nvPr/>
        </p:nvSpPr>
        <p:spPr>
          <a:xfrm>
            <a:off x="457200" y="5445224"/>
            <a:ext cx="8229600" cy="695920"/>
          </a:xfrm>
          <a:prstGeom prst="rect">
            <a:avLst/>
          </a:prstGeom>
        </p:spPr>
        <p:txBody>
          <a:bodyPr/>
          <a:lstStyle>
            <a:lvl1pPr algn="ctr" rtl="0" eaLnBrk="1" fontAlgn="base" hangingPunct="1">
              <a:spcBef>
                <a:spcPct val="0"/>
              </a:spcBef>
              <a:spcAft>
                <a:spcPct val="0"/>
              </a:spcAft>
              <a:defRPr kumimoji="1" sz="2800" b="1">
                <a:solidFill>
                  <a:srgbClr val="FFFFFF"/>
                </a:solidFill>
                <a:effectLst>
                  <a:outerShdw blurRad="38100" dist="38100" dir="2700000" algn="tl">
                    <a:srgbClr val="578963"/>
                  </a:outerShdw>
                </a:effectLst>
                <a:latin typeface="Arial" pitchFamily="34" charset="0"/>
                <a:ea typeface="+mj-ea"/>
                <a:cs typeface="Arial" pitchFamily="34" charset="0"/>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a:lstStyle>
          <a:p>
            <a:r>
              <a:rPr lang="en-GB" sz="2400" i="1" kern="0" dirty="0" smtClean="0"/>
              <a:t>REFOCUS</a:t>
            </a:r>
            <a:endParaRPr lang="en-GB" sz="2400" i="1" kern="0" dirty="0"/>
          </a:p>
        </p:txBody>
      </p:sp>
      <p:sp>
        <p:nvSpPr>
          <p:cNvPr id="12" name="Title 1"/>
          <p:cNvSpPr txBox="1">
            <a:spLocks/>
          </p:cNvSpPr>
          <p:nvPr/>
        </p:nvSpPr>
        <p:spPr>
          <a:xfrm>
            <a:off x="457200" y="1628800"/>
            <a:ext cx="8229600" cy="695920"/>
          </a:xfrm>
          <a:prstGeom prst="rect">
            <a:avLst/>
          </a:prstGeom>
        </p:spPr>
        <p:txBody>
          <a:bodyPr/>
          <a:lstStyle>
            <a:lvl1pPr algn="ctr" rtl="0" eaLnBrk="1" fontAlgn="base" hangingPunct="1">
              <a:spcBef>
                <a:spcPct val="0"/>
              </a:spcBef>
              <a:spcAft>
                <a:spcPct val="0"/>
              </a:spcAft>
              <a:defRPr kumimoji="1" sz="2800" b="1">
                <a:solidFill>
                  <a:srgbClr val="FFFFFF"/>
                </a:solidFill>
                <a:effectLst>
                  <a:outerShdw blurRad="38100" dist="38100" dir="2700000" algn="tl">
                    <a:srgbClr val="578963"/>
                  </a:outerShdw>
                </a:effectLst>
                <a:latin typeface="Arial" pitchFamily="34" charset="0"/>
                <a:ea typeface="+mj-ea"/>
                <a:cs typeface="Arial" pitchFamily="34" charset="0"/>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a:lstStyle>
          <a:p>
            <a:r>
              <a:rPr lang="en-GB" sz="2400" i="1" kern="0" dirty="0" smtClean="0"/>
              <a:t>APPEAL</a:t>
            </a:r>
            <a:endParaRPr lang="en-GB" sz="2400" i="1" kern="0" dirty="0"/>
          </a:p>
        </p:txBody>
      </p:sp>
      <p:sp>
        <p:nvSpPr>
          <p:cNvPr id="13" name="Title 1"/>
          <p:cNvSpPr txBox="1">
            <a:spLocks/>
          </p:cNvSpPr>
          <p:nvPr/>
        </p:nvSpPr>
        <p:spPr>
          <a:xfrm>
            <a:off x="457200" y="2805088"/>
            <a:ext cx="8229600" cy="695920"/>
          </a:xfrm>
          <a:prstGeom prst="rect">
            <a:avLst/>
          </a:prstGeom>
        </p:spPr>
        <p:txBody>
          <a:bodyPr/>
          <a:lstStyle>
            <a:lvl1pPr algn="ctr" rtl="0" eaLnBrk="1" fontAlgn="base" hangingPunct="1">
              <a:spcBef>
                <a:spcPct val="0"/>
              </a:spcBef>
              <a:spcAft>
                <a:spcPct val="0"/>
              </a:spcAft>
              <a:defRPr kumimoji="1" sz="2800" b="1">
                <a:solidFill>
                  <a:srgbClr val="FFFFFF"/>
                </a:solidFill>
                <a:effectLst>
                  <a:outerShdw blurRad="38100" dist="38100" dir="2700000" algn="tl">
                    <a:srgbClr val="578963"/>
                  </a:outerShdw>
                </a:effectLst>
                <a:latin typeface="Arial" pitchFamily="34" charset="0"/>
                <a:ea typeface="+mj-ea"/>
                <a:cs typeface="Arial" pitchFamily="34" charset="0"/>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a:lstStyle>
          <a:p>
            <a:r>
              <a:rPr lang="en-GB" sz="2400" i="1" kern="0" dirty="0" smtClean="0"/>
              <a:t>OBSERVATION</a:t>
            </a:r>
            <a:endParaRPr lang="en-GB" sz="2400" i="1" kern="0" dirty="0"/>
          </a:p>
        </p:txBody>
      </p:sp>
      <p:sp>
        <p:nvSpPr>
          <p:cNvPr id="14" name="Title 1"/>
          <p:cNvSpPr txBox="1">
            <a:spLocks/>
          </p:cNvSpPr>
          <p:nvPr/>
        </p:nvSpPr>
        <p:spPr>
          <a:xfrm>
            <a:off x="457200" y="4029224"/>
            <a:ext cx="8229600" cy="695920"/>
          </a:xfrm>
          <a:prstGeom prst="rect">
            <a:avLst/>
          </a:prstGeom>
        </p:spPr>
        <p:txBody>
          <a:bodyPr/>
          <a:lstStyle>
            <a:lvl1pPr algn="ctr" rtl="0" eaLnBrk="1" fontAlgn="base" hangingPunct="1">
              <a:spcBef>
                <a:spcPct val="0"/>
              </a:spcBef>
              <a:spcAft>
                <a:spcPct val="0"/>
              </a:spcAft>
              <a:defRPr kumimoji="1" sz="2800" b="1">
                <a:solidFill>
                  <a:srgbClr val="FFFFFF"/>
                </a:solidFill>
                <a:effectLst>
                  <a:outerShdw blurRad="38100" dist="38100" dir="2700000" algn="tl">
                    <a:srgbClr val="578963"/>
                  </a:outerShdw>
                </a:effectLst>
                <a:latin typeface="Arial" pitchFamily="34" charset="0"/>
                <a:ea typeface="+mj-ea"/>
                <a:cs typeface="Arial" pitchFamily="34" charset="0"/>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a:lstStyle>
          <a:p>
            <a:r>
              <a:rPr lang="en-GB" sz="2400" i="1" kern="0" dirty="0" smtClean="0"/>
              <a:t>DEBATE</a:t>
            </a:r>
            <a:endParaRPr lang="en-GB" sz="2400" i="1" kern="0" dirty="0"/>
          </a:p>
        </p:txBody>
      </p:sp>
      <p:sp>
        <p:nvSpPr>
          <p:cNvPr id="15" name="Title 1"/>
          <p:cNvSpPr>
            <a:spLocks noGrp="1"/>
          </p:cNvSpPr>
          <p:nvPr>
            <p:ph type="title"/>
          </p:nvPr>
        </p:nvSpPr>
        <p:spPr>
          <a:xfrm>
            <a:off x="457200" y="274638"/>
            <a:ext cx="8229600" cy="1143000"/>
          </a:xfrm>
        </p:spPr>
        <p:txBody>
          <a:bodyPr/>
          <a:lstStyle/>
          <a:p>
            <a:r>
              <a:rPr lang="en-GB" sz="3200" dirty="0" smtClean="0"/>
              <a:t>About division</a:t>
            </a:r>
            <a:endParaRPr lang="en-GB" dirty="0"/>
          </a:p>
        </p:txBody>
      </p:sp>
    </p:spTree>
    <p:extLst>
      <p:ext uri="{BB962C8B-B14F-4D97-AF65-F5344CB8AC3E}">
        <p14:creationId xmlns:p14="http://schemas.microsoft.com/office/powerpoint/2010/main" val="33794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2"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ntr" presetSubtype="0" fill="hold" grpId="2"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ntr" presetSubtype="0" fill="hold" grpId="2"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10" grpId="0" animBg="1"/>
      <p:bldP spid="10" grpId="1" animBg="1"/>
      <p:bldP spid="10" grpId="2" animBg="1"/>
      <p:bldP spid="10" grpId="3" animBg="1"/>
      <p:bldP spid="11" grpId="0"/>
      <p:bldP spid="11" grpId="1"/>
      <p:bldP spid="12" grpId="0"/>
      <p:bldP spid="12" grpId="1"/>
      <p:bldP spid="12" grpId="2"/>
      <p:bldP spid="13" grpId="0"/>
      <p:bldP spid="13" grpId="1"/>
      <p:bldP spid="13" grpId="2"/>
      <p:bldP spid="14" grpId="0"/>
      <p:bldP spid="14" grpId="1"/>
      <p:bldP spid="14"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sp>
        <p:nvSpPr>
          <p:cNvPr id="3" name="Text Placeholder 2"/>
          <p:cNvSpPr>
            <a:spLocks noGrp="1"/>
          </p:cNvSpPr>
          <p:nvPr>
            <p:ph type="body" idx="1"/>
          </p:nvPr>
        </p:nvSpPr>
        <p:spPr>
          <a:xfrm>
            <a:off x="1403648" y="3341216"/>
            <a:ext cx="2664296" cy="432048"/>
          </a:xfrm>
        </p:spPr>
        <p:txBody>
          <a:bodyPr/>
          <a:lstStyle/>
          <a:p>
            <a:pPr algn="ctr">
              <a:spcBef>
                <a:spcPts val="0"/>
              </a:spcBef>
              <a:spcAft>
                <a:spcPts val="1200"/>
              </a:spcAft>
            </a:pPr>
            <a:r>
              <a:rPr lang="en-GB" sz="2400" b="1" i="1" dirty="0" smtClean="0"/>
              <a:t>False belonging</a:t>
            </a:r>
            <a:endParaRPr lang="en-GB" b="1" i="1" dirty="0"/>
          </a:p>
        </p:txBody>
      </p:sp>
      <p:sp>
        <p:nvSpPr>
          <p:cNvPr id="6" name="Rectangle 5"/>
          <p:cNvSpPr/>
          <p:nvPr/>
        </p:nvSpPr>
        <p:spPr bwMode="auto">
          <a:xfrm>
            <a:off x="1259632" y="3053184"/>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3" name="Text Placeholder 2"/>
          <p:cNvSpPr txBox="1">
            <a:spLocks/>
          </p:cNvSpPr>
          <p:nvPr/>
        </p:nvSpPr>
        <p:spPr>
          <a:xfrm>
            <a:off x="1259632" y="1628800"/>
            <a:ext cx="2952328"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kern="0" dirty="0" smtClean="0"/>
              <a:t>What it shouldn’t look like</a:t>
            </a:r>
            <a:endParaRPr lang="en-GB" kern="0" dirty="0"/>
          </a:p>
        </p:txBody>
      </p:sp>
      <p:sp>
        <p:nvSpPr>
          <p:cNvPr id="27" name="Rectangle 26"/>
          <p:cNvSpPr/>
          <p:nvPr/>
        </p:nvSpPr>
        <p:spPr>
          <a:xfrm>
            <a:off x="961716" y="4160558"/>
            <a:ext cx="3610284" cy="377539"/>
          </a:xfrm>
          <a:prstGeom prst="rect">
            <a:avLst/>
          </a:prstGeom>
        </p:spPr>
        <p:txBody>
          <a:bodyPr wrap="none">
            <a:spAutoFit/>
          </a:bodyPr>
          <a:lstStyle/>
          <a:p>
            <a:pPr>
              <a:lnSpc>
                <a:spcPct val="107000"/>
              </a:lnSpc>
              <a:spcAft>
                <a:spcPts val="800"/>
              </a:spcAft>
            </a:pPr>
            <a:r>
              <a:rPr lang="en-US" i="1" dirty="0">
                <a:solidFill>
                  <a:srgbClr val="FFFFFF"/>
                </a:solidFill>
                <a:latin typeface="Avenir LT Std 35 Light" panose="020B0402020203020204" pitchFamily="34" charset="0"/>
                <a:ea typeface="MS Mincho"/>
                <a:cs typeface="Times New Roman" panose="02020603050405020304" pitchFamily="18" charset="0"/>
              </a:rPr>
              <a:t>‘Has Christ been divided</a:t>
            </a:r>
            <a:r>
              <a:rPr lang="en-US" i="1" dirty="0" smtClean="0">
                <a:solidFill>
                  <a:srgbClr val="FFFFFF"/>
                </a:solidFill>
                <a:latin typeface="Avenir LT Std 35 Light" panose="020B0402020203020204" pitchFamily="34" charset="0"/>
                <a:ea typeface="MS Mincho"/>
                <a:cs typeface="Times New Roman" panose="02020603050405020304" pitchFamily="18" charset="0"/>
              </a:rPr>
              <a:t>?’ (vs. 13)</a:t>
            </a:r>
            <a:endParaRPr lang="nl-BE" i="1" dirty="0">
              <a:solidFill>
                <a:srgbClr val="FFFFFF"/>
              </a:solidFill>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4072514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916832"/>
            <a:ext cx="3600400" cy="3600400"/>
          </a:xfrm>
          <a:prstGeom prst="rect">
            <a:avLst/>
          </a:prstGeom>
        </p:spPr>
      </p:pic>
      <p:pic>
        <p:nvPicPr>
          <p:cNvPr id="7170" name="Picture 2" descr="https://www.factsfound.news/wp-content/uploads/2019/06/1-SCHULD-WAPEN-VAN-BELGIE-696x4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642" y="2192640"/>
            <a:ext cx="4064374" cy="282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7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sp>
        <p:nvSpPr>
          <p:cNvPr id="3" name="Text Placeholder 2"/>
          <p:cNvSpPr>
            <a:spLocks noGrp="1"/>
          </p:cNvSpPr>
          <p:nvPr>
            <p:ph type="body" idx="1"/>
          </p:nvPr>
        </p:nvSpPr>
        <p:spPr>
          <a:xfrm>
            <a:off x="1403648" y="3341216"/>
            <a:ext cx="2664296" cy="432048"/>
          </a:xfrm>
        </p:spPr>
        <p:txBody>
          <a:bodyPr/>
          <a:lstStyle/>
          <a:p>
            <a:pPr algn="ctr">
              <a:spcBef>
                <a:spcPts val="0"/>
              </a:spcBef>
              <a:spcAft>
                <a:spcPts val="1200"/>
              </a:spcAft>
            </a:pPr>
            <a:r>
              <a:rPr lang="en-GB" sz="2400" b="1" i="1" dirty="0" smtClean="0"/>
              <a:t>False belonging</a:t>
            </a:r>
            <a:endParaRPr lang="en-GB" b="1" i="1" dirty="0"/>
          </a:p>
        </p:txBody>
      </p:sp>
      <p:sp>
        <p:nvSpPr>
          <p:cNvPr id="6" name="Rectangle 5"/>
          <p:cNvSpPr/>
          <p:nvPr/>
        </p:nvSpPr>
        <p:spPr bwMode="auto">
          <a:xfrm>
            <a:off x="1259632" y="3053184"/>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7" name="Text Placeholder 2"/>
          <p:cNvSpPr txBox="1">
            <a:spLocks/>
          </p:cNvSpPr>
          <p:nvPr/>
        </p:nvSpPr>
        <p:spPr>
          <a:xfrm>
            <a:off x="1547664" y="4797152"/>
            <a:ext cx="2376264"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b="1" i="1" kern="0" dirty="0" smtClean="0"/>
              <a:t>Non-essentials</a:t>
            </a:r>
            <a:endParaRPr lang="en-GB" b="1" i="1" kern="0" dirty="0"/>
          </a:p>
        </p:txBody>
      </p:sp>
      <p:sp>
        <p:nvSpPr>
          <p:cNvPr id="8" name="Rectangle 7"/>
          <p:cNvSpPr/>
          <p:nvPr/>
        </p:nvSpPr>
        <p:spPr bwMode="auto">
          <a:xfrm>
            <a:off x="1259632" y="4509120"/>
            <a:ext cx="2952328" cy="1008112"/>
          </a:xfrm>
          <a:prstGeom prst="rect">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
        <p:nvSpPr>
          <p:cNvPr id="13" name="Text Placeholder 2"/>
          <p:cNvSpPr txBox="1">
            <a:spLocks/>
          </p:cNvSpPr>
          <p:nvPr/>
        </p:nvSpPr>
        <p:spPr>
          <a:xfrm>
            <a:off x="1259632" y="1628800"/>
            <a:ext cx="2952328" cy="432048"/>
          </a:xfrm>
          <a:prstGeom prst="rect">
            <a:avLst/>
          </a:prstGeom>
        </p:spPr>
        <p:txBody>
          <a:bodyPr/>
          <a:lstStyle>
            <a:lvl1pPr marL="342900" indent="-342900" algn="l" rtl="0" eaLnBrk="1" fontAlgn="base" hangingPunct="1">
              <a:spcBef>
                <a:spcPct val="20000"/>
              </a:spcBef>
              <a:spcAft>
                <a:spcPct val="0"/>
              </a:spcAft>
              <a:buClr>
                <a:srgbClr val="FFCC66"/>
              </a:buClr>
              <a:buFont typeface="Webdings" pitchFamily="18" charset="2"/>
              <a:defRPr kumimoji="1" sz="2800">
                <a:solidFill>
                  <a:srgbClr val="FFFFFF"/>
                </a:solidFill>
                <a:effectLst>
                  <a:outerShdw blurRad="38100" dist="38100" dir="2700000" algn="tl">
                    <a:srgbClr val="578963"/>
                  </a:outerShdw>
                </a:effectLst>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CC66"/>
              </a:buClr>
              <a:buFont typeface="Webdings" pitchFamily="18" charset="2"/>
              <a:defRPr kumimoji="1" sz="2400">
                <a:solidFill>
                  <a:srgbClr val="FFFFFF"/>
                </a:solidFill>
                <a:effectLst>
                  <a:outerShdw blurRad="38100" dist="38100" dir="2700000" algn="tl">
                    <a:srgbClr val="578963"/>
                  </a:outerShdw>
                </a:effectLst>
                <a:latin typeface="Arial" pitchFamily="34" charset="0"/>
                <a:cs typeface="Arial" pitchFamily="34" charset="0"/>
              </a:defRPr>
            </a:lvl2pPr>
            <a:lvl3pPr marL="1143000" indent="-228600" algn="l" rtl="0" eaLnBrk="1" fontAlgn="base" hangingPunct="1">
              <a:spcBef>
                <a:spcPct val="20000"/>
              </a:spcBef>
              <a:spcAft>
                <a:spcPct val="0"/>
              </a:spcAft>
              <a:buClr>
                <a:srgbClr val="FFCC66"/>
              </a:buClr>
              <a:buFont typeface="Webdings" pitchFamily="18" charset="2"/>
              <a:defRPr kumimoji="1" sz="2000">
                <a:solidFill>
                  <a:srgbClr val="FFFFFF"/>
                </a:solidFill>
                <a:effectLst>
                  <a:outerShdw blurRad="38100" dist="38100" dir="2700000" algn="tl">
                    <a:srgbClr val="578963"/>
                  </a:outerShdw>
                </a:effectLst>
                <a:latin typeface="Arial" pitchFamily="34" charset="0"/>
                <a:cs typeface="Arial" pitchFamily="34" charset="0"/>
              </a:defRPr>
            </a:lvl3pPr>
            <a:lvl4pPr marL="1600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4pPr>
            <a:lvl5pPr marL="20574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Arial" pitchFamily="34" charset="0"/>
                <a:cs typeface="Arial" pitchFamily="34" charset="0"/>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a:lstStyle>
          <a:p>
            <a:pPr algn="ctr">
              <a:spcBef>
                <a:spcPts val="0"/>
              </a:spcBef>
              <a:spcAft>
                <a:spcPts val="1200"/>
              </a:spcAft>
            </a:pPr>
            <a:r>
              <a:rPr lang="en-GB" sz="2400" kern="0" dirty="0" smtClean="0"/>
              <a:t>What it shouldn’t look like</a:t>
            </a:r>
            <a:endParaRPr lang="en-GB" kern="0" dirty="0"/>
          </a:p>
        </p:txBody>
      </p:sp>
      <p:sp>
        <p:nvSpPr>
          <p:cNvPr id="4" name="Rectangle 3"/>
          <p:cNvSpPr/>
          <p:nvPr/>
        </p:nvSpPr>
        <p:spPr>
          <a:xfrm>
            <a:off x="899592" y="5733256"/>
            <a:ext cx="3901852" cy="646331"/>
          </a:xfrm>
          <a:prstGeom prst="rect">
            <a:avLst/>
          </a:prstGeom>
        </p:spPr>
        <p:txBody>
          <a:bodyPr wrap="square">
            <a:spAutoFit/>
          </a:bodyPr>
          <a:lstStyle/>
          <a:p>
            <a:pPr algn="ctr"/>
            <a:r>
              <a:rPr lang="en-US" i="1" dirty="0" smtClean="0">
                <a:solidFill>
                  <a:srgbClr val="FFFFFF"/>
                </a:solidFill>
                <a:latin typeface="Avenir LT Std 35 Light" panose="020B0402020203020204" pitchFamily="34" charset="0"/>
                <a:ea typeface="MS Mincho"/>
                <a:cs typeface="Times New Roman" panose="02020603050405020304" pitchFamily="18" charset="0"/>
              </a:rPr>
              <a:t>‘Or </a:t>
            </a:r>
            <a:r>
              <a:rPr lang="en-US" i="1" dirty="0">
                <a:solidFill>
                  <a:srgbClr val="FFFFFF"/>
                </a:solidFill>
                <a:latin typeface="Avenir LT Std 35 Light" panose="020B0402020203020204" pitchFamily="34" charset="0"/>
                <a:ea typeface="MS Mincho"/>
                <a:cs typeface="Times New Roman" panose="02020603050405020304" pitchFamily="18" charset="0"/>
              </a:rPr>
              <a:t>were you baptized in the name of Paul</a:t>
            </a:r>
            <a:r>
              <a:rPr lang="en-US" i="1" dirty="0" smtClean="0">
                <a:solidFill>
                  <a:srgbClr val="FFFFFF"/>
                </a:solidFill>
                <a:latin typeface="Avenir LT Std 35 Light" panose="020B0402020203020204" pitchFamily="34" charset="0"/>
                <a:ea typeface="MS Mincho"/>
                <a:cs typeface="Times New Roman" panose="02020603050405020304" pitchFamily="18" charset="0"/>
              </a:rPr>
              <a:t>?’ (vs. 13)</a:t>
            </a:r>
            <a:r>
              <a:rPr lang="en-US" i="1" dirty="0">
                <a:solidFill>
                  <a:srgbClr val="FFFFFF"/>
                </a:solidFill>
                <a:latin typeface="Avenir LT Std 35 Light" panose="020B0402020203020204" pitchFamily="34" charset="0"/>
                <a:ea typeface="MS Mincho"/>
                <a:cs typeface="Times New Roman" panose="02020603050405020304" pitchFamily="18" charset="0"/>
              </a:rPr>
              <a:t> </a:t>
            </a:r>
            <a:endParaRPr lang="nl-BE" i="1" dirty="0">
              <a:solidFill>
                <a:srgbClr val="FFFFFF"/>
              </a:solidFill>
            </a:endParaRPr>
          </a:p>
        </p:txBody>
      </p:sp>
      <p:sp>
        <p:nvSpPr>
          <p:cNvPr id="18" name="Rectangle 17"/>
          <p:cNvSpPr/>
          <p:nvPr/>
        </p:nvSpPr>
        <p:spPr bwMode="auto">
          <a:xfrm>
            <a:off x="998998" y="2980442"/>
            <a:ext cx="3579712" cy="1169372"/>
          </a:xfrm>
          <a:prstGeom prst="rect">
            <a:avLst/>
          </a:prstGeom>
          <a:solidFill>
            <a:srgbClr val="000000">
              <a:alpha val="4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65546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r>
              <a:rPr lang="en-GB" sz="3200" dirty="0" smtClean="0"/>
              <a:t>Unity</a:t>
            </a:r>
            <a:endParaRPr lang="en-GB" sz="3200" dirty="0"/>
          </a:p>
        </p:txBody>
      </p:sp>
      <p:pic>
        <p:nvPicPr>
          <p:cNvPr id="1026" name="Picture 2" descr="Afbeeldingsresultaat voor in essentials unity in non-essentials liberty in all th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558" y="2492896"/>
            <a:ext cx="4302884" cy="266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62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ELSep2018.pot [Compatibility Mode]" id="{EFD735B0-1DA5-4E1A-AFC6-520CDBFDEB07}" vid="{1B0FAB54-D7C0-4338-AEBD-51BFA8472D6D}"/>
    </a:ext>
  </a:extLst>
</a:theme>
</file>

<file path=docProps/app.xml><?xml version="1.0" encoding="utf-8"?>
<Properties xmlns="http://schemas.openxmlformats.org/officeDocument/2006/extended-properties" xmlns:vt="http://schemas.openxmlformats.org/officeDocument/2006/docPropsVTypes">
  <Template>ICELBlack2018</Template>
  <TotalTime>1092</TotalTime>
  <Words>761</Words>
  <Application>Microsoft Office PowerPoint</Application>
  <PresentationFormat>On-screen Show (4:3)</PresentationFormat>
  <Paragraphs>53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Avenir LT Std 35 Light</vt:lpstr>
      <vt:lpstr>Calibri</vt:lpstr>
      <vt:lpstr>MS Mincho</vt:lpstr>
      <vt:lpstr>Tahoma</vt:lpstr>
      <vt:lpstr>Times New Roman</vt:lpstr>
      <vt:lpstr>Webdings</vt:lpstr>
      <vt:lpstr>ICELBlack</vt:lpstr>
      <vt:lpstr>PowerPoint Presentation</vt:lpstr>
      <vt:lpstr>1 Cor 1:10-18</vt:lpstr>
      <vt:lpstr>Epiphany season</vt:lpstr>
      <vt:lpstr>About division</vt:lpstr>
      <vt:lpstr>About division</vt:lpstr>
      <vt:lpstr>Unity</vt:lpstr>
      <vt:lpstr>Unity</vt:lpstr>
      <vt:lpstr>Unity</vt:lpstr>
      <vt:lpstr>Unity</vt:lpstr>
      <vt:lpstr>Unity</vt:lpstr>
      <vt:lpstr>Unity</vt:lpstr>
      <vt:lpstr>Unity</vt:lpstr>
      <vt:lpstr>Unity</vt:lpstr>
      <vt:lpstr>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Joachim Demaerel</cp:lastModifiedBy>
  <cp:revision>29</cp:revision>
  <dcterms:created xsi:type="dcterms:W3CDTF">2019-07-22T19:32:14Z</dcterms:created>
  <dcterms:modified xsi:type="dcterms:W3CDTF">2020-01-25T14:44:45Z</dcterms:modified>
</cp:coreProperties>
</file>