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9" r:id="rId2"/>
    <p:sldId id="260" r:id="rId3"/>
    <p:sldId id="262" r:id="rId4"/>
    <p:sldId id="263" r:id="rId5"/>
    <p:sldId id="264" r:id="rId6"/>
    <p:sldId id="265" r:id="rId7"/>
    <p:sldId id="266" r:id="rId8"/>
    <p:sldId id="267" r:id="rId9"/>
    <p:sldId id="268" r:id="rId10"/>
    <p:sldId id="269" r:id="rId11"/>
    <p:sldId id="270" r:id="rId12"/>
    <p:sldId id="272" r:id="rId1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9" autoAdjust="0"/>
    <p:restoredTop sz="82714" autoAdjust="0"/>
  </p:normalViewPr>
  <p:slideViewPr>
    <p:cSldViewPr>
      <p:cViewPr varScale="1">
        <p:scale>
          <a:sx n="72" d="100"/>
          <a:sy n="72" d="100"/>
        </p:scale>
        <p:origin x="121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25AF8F4-FA5F-4179-977A-58365D7A17EB}" type="datetimeFigureOut">
              <a:rPr lang="en-US" smtClean="0"/>
              <a:t>9/27/2019</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F79A1EA-C463-41FE-89DC-DC8FEE5E987B}" type="slidenum">
              <a:rPr lang="en-US" smtClean="0"/>
              <a:t>‹#›</a:t>
            </a:fld>
            <a:endParaRPr lang="en-US"/>
          </a:p>
        </p:txBody>
      </p:sp>
    </p:spTree>
    <p:extLst>
      <p:ext uri="{BB962C8B-B14F-4D97-AF65-F5344CB8AC3E}">
        <p14:creationId xmlns:p14="http://schemas.microsoft.com/office/powerpoint/2010/main" val="91181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762000" y="1143000"/>
            <a:ext cx="7772400" cy="11430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051" name="Rectangle 3"/>
          <p:cNvSpPr>
            <a:spLocks noGrp="1" noChangeArrowheads="1"/>
          </p:cNvSpPr>
          <p:nvPr>
            <p:ph type="subTitle" idx="1"/>
          </p:nvPr>
        </p:nvSpPr>
        <p:spPr bwMode="auto">
          <a:xfrm>
            <a:off x="1447800" y="3124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27727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74800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3047076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3131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sz="2800" b="1">
                <a:latin typeface="Arial" pitchFamily="34" charset="0"/>
                <a:cs typeface="Arial" pitchFamily="34" charset="0"/>
              </a:defRPr>
            </a:lvl1pPr>
          </a:lstStyle>
          <a:p>
            <a:r>
              <a:rPr lang="en-US"/>
              <a:t>Click to edit Master title style</a:t>
            </a:r>
            <a:endParaRPr lang="nl-NL" dirty="0"/>
          </a:p>
        </p:txBody>
      </p:sp>
      <p:sp>
        <p:nvSpPr>
          <p:cNvPr id="3" name="Tijdelijke aanduiding voor inhoud 2"/>
          <p:cNvSpPr>
            <a:spLocks noGrp="1"/>
          </p:cNvSpPr>
          <p:nvPr>
            <p:ph idx="1"/>
          </p:nvPr>
        </p:nvSpPr>
        <p:spPr>
          <a:xfrm>
            <a:off x="457200" y="1600200"/>
            <a:ext cx="8229600"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270077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137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241152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401344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en-US"/>
              <a:t>Click to edit Master title style</a:t>
            </a:r>
            <a:endParaRPr lang="nl-NL"/>
          </a:p>
        </p:txBody>
      </p:sp>
    </p:spTree>
    <p:extLst>
      <p:ext uri="{BB962C8B-B14F-4D97-AF65-F5344CB8AC3E}">
        <p14:creationId xmlns:p14="http://schemas.microsoft.com/office/powerpoint/2010/main" val="25327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784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0284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l-NL" noProof="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2681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1026" name="Picture 4"/>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948488" y="6105525"/>
            <a:ext cx="2195512"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mj-lt"/>
          <a:ea typeface="+mj-ea"/>
          <a:cs typeface="+mj-cs"/>
        </a:defRPr>
      </a:lvl1pPr>
      <a:lvl2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2pPr>
      <a:lvl3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3pPr>
      <a:lvl4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4pPr>
      <a:lvl5pPr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5pPr>
      <a:lvl6pPr marL="4572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6pPr>
      <a:lvl7pPr marL="9144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7pPr>
      <a:lvl8pPr marL="13716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8pPr>
      <a:lvl9pPr marL="1828800" algn="ctr" rtl="0" eaLnBrk="1" fontAlgn="base" hangingPunct="1">
        <a:spcBef>
          <a:spcPct val="0"/>
        </a:spcBef>
        <a:spcAft>
          <a:spcPct val="0"/>
        </a:spcAft>
        <a:defRPr kumimoji="1" sz="4800">
          <a:solidFill>
            <a:srgbClr val="FFFFFF"/>
          </a:solidFill>
          <a:effectLst>
            <a:outerShdw blurRad="38100" dist="38100" dir="2700000" algn="tl">
              <a:srgbClr val="578963"/>
            </a:outerShdw>
          </a:effectLst>
          <a:latin typeface="Tahoma" pitchFamily="34" charset="0"/>
        </a:defRPr>
      </a:lvl9pPr>
    </p:titleStyle>
    <p:bodyStyle>
      <a:lvl1pPr marL="342900" indent="-342900" algn="l" rtl="0" eaLnBrk="1" fontAlgn="base" hangingPunct="1">
        <a:spcBef>
          <a:spcPct val="20000"/>
        </a:spcBef>
        <a:spcAft>
          <a:spcPct val="0"/>
        </a:spcAft>
        <a:buClr>
          <a:srgbClr val="FFCC66"/>
        </a:buClr>
        <a:buFont typeface="Webdings" pitchFamily="18" charset="2"/>
        <a:defRPr kumimoji="1" sz="2800">
          <a:solidFill>
            <a:srgbClr val="FFFFFF"/>
          </a:solidFill>
          <a:effectLst>
            <a:outerShdw blurRad="38100" dist="38100" dir="2700000" algn="tl">
              <a:srgbClr val="578963"/>
            </a:outerShdw>
          </a:effectLst>
          <a:latin typeface="+mn-lt"/>
          <a:ea typeface="+mn-ea"/>
          <a:cs typeface="+mn-cs"/>
        </a:defRPr>
      </a:lvl1pPr>
      <a:lvl2pPr marL="742950" indent="-285750" algn="l" rtl="0" eaLnBrk="1" fontAlgn="base" hangingPunct="1">
        <a:spcBef>
          <a:spcPct val="20000"/>
        </a:spcBef>
        <a:spcAft>
          <a:spcPct val="0"/>
        </a:spcAft>
        <a:buClr>
          <a:srgbClr val="FFCC66"/>
        </a:buClr>
        <a:buFont typeface="Webdings" pitchFamily="18" charset="2"/>
        <a:defRPr kumimoji="1" sz="2400">
          <a:solidFill>
            <a:srgbClr val="FFFFFF"/>
          </a:solidFill>
          <a:effectLst>
            <a:outerShdw blurRad="38100" dist="38100" dir="2700000" algn="tl">
              <a:srgbClr val="578963"/>
            </a:outerShdw>
          </a:effectLst>
          <a:latin typeface="+mn-lt"/>
        </a:defRPr>
      </a:lvl2pPr>
      <a:lvl3pPr marL="1143000" indent="-228600" algn="l" rtl="0" eaLnBrk="1" fontAlgn="base" hangingPunct="1">
        <a:spcBef>
          <a:spcPct val="20000"/>
        </a:spcBef>
        <a:spcAft>
          <a:spcPct val="0"/>
        </a:spcAft>
        <a:buClr>
          <a:srgbClr val="FFCC66"/>
        </a:buClr>
        <a:buFont typeface="Webdings" pitchFamily="18" charset="2"/>
        <a:defRPr kumimoji="1" sz="2000">
          <a:solidFill>
            <a:srgbClr val="FFFFFF"/>
          </a:solidFill>
          <a:effectLst>
            <a:outerShdw blurRad="38100" dist="38100" dir="2700000" algn="tl">
              <a:srgbClr val="578963"/>
            </a:outerShdw>
          </a:effectLst>
          <a:latin typeface="+mn-lt"/>
        </a:defRPr>
      </a:lvl3pPr>
      <a:lvl4pPr marL="1600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4pPr>
      <a:lvl5pPr marL="20574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5pPr>
      <a:lvl6pPr marL="25146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6pPr>
      <a:lvl7pPr marL="29718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7pPr>
      <a:lvl8pPr marL="34290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8pPr>
      <a:lvl9pPr marL="3886200" indent="-228600" algn="l" rtl="0" eaLnBrk="1" fontAlgn="base" hangingPunct="1">
        <a:spcBef>
          <a:spcPct val="20000"/>
        </a:spcBef>
        <a:spcAft>
          <a:spcPct val="0"/>
        </a:spcAft>
        <a:buClr>
          <a:srgbClr val="FFCC66"/>
        </a:buClr>
        <a:buFont typeface="Webdings" pitchFamily="18" charset="2"/>
        <a:defRPr kumimoji="1">
          <a:solidFill>
            <a:srgbClr val="FFFFFF"/>
          </a:solidFill>
          <a:effectLst>
            <a:outerShdw blurRad="38100" dist="38100" dir="2700000" algn="tl">
              <a:srgbClr val="578963"/>
            </a:outerShdw>
          </a:effectLst>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E20453-203C-6641-A668-1F013EB44D3C}"/>
              </a:ext>
            </a:extLst>
          </p:cNvPr>
          <p:cNvSpPr>
            <a:spLocks noGrp="1"/>
          </p:cNvSpPr>
          <p:nvPr>
            <p:ph type="title"/>
          </p:nvPr>
        </p:nvSpPr>
        <p:spPr/>
        <p:txBody>
          <a:bodyPr/>
          <a:lstStyle/>
          <a:p>
            <a:r>
              <a:rPr lang="en-US" sz="2800" dirty="0">
                <a:effectLst/>
                <a:latin typeface="+mn-lt"/>
                <a:ea typeface="Tahoma" panose="020B0604030504040204" pitchFamily="34" charset="0"/>
                <a:cs typeface="Tahoma" panose="020B0604030504040204" pitchFamily="34" charset="0"/>
              </a:rPr>
              <a:t>What are you pursuing?</a:t>
            </a:r>
            <a:br>
              <a:rPr lang="en-US" sz="2800" dirty="0">
                <a:effectLst/>
                <a:latin typeface="+mn-lt"/>
                <a:ea typeface="Tahoma" panose="020B0604030504040204" pitchFamily="34" charset="0"/>
                <a:cs typeface="Tahoma" panose="020B0604030504040204" pitchFamily="34" charset="0"/>
              </a:rPr>
            </a:br>
            <a:r>
              <a:rPr lang="en-US" sz="1800" dirty="0">
                <a:effectLst/>
                <a:latin typeface="+mn-lt"/>
                <a:ea typeface="Tahoma" panose="020B0604030504040204" pitchFamily="34" charset="0"/>
                <a:cs typeface="Tahoma" panose="020B0604030504040204" pitchFamily="34" charset="0"/>
              </a:rPr>
              <a:t>Finding security and contentment </a:t>
            </a:r>
            <a:br>
              <a:rPr lang="en-US" sz="1800" dirty="0">
                <a:effectLst/>
                <a:latin typeface="+mn-lt"/>
                <a:ea typeface="Tahoma" panose="020B0604030504040204" pitchFamily="34" charset="0"/>
                <a:cs typeface="Tahoma" panose="020B0604030504040204" pitchFamily="34" charset="0"/>
              </a:rPr>
            </a:br>
            <a:br>
              <a:rPr lang="en-US" sz="3200" dirty="0">
                <a:effectLst/>
                <a:latin typeface="+mn-lt"/>
                <a:ea typeface="Tahoma" panose="020B0604030504040204" pitchFamily="34" charset="0"/>
                <a:cs typeface="Tahoma" panose="020B0604030504040204" pitchFamily="34" charset="0"/>
              </a:rPr>
            </a:br>
            <a:endParaRPr lang="en-US" sz="3200" dirty="0">
              <a:effectLst/>
              <a:latin typeface="+mn-lt"/>
              <a:ea typeface="Tahoma" panose="020B0604030504040204" pitchFamily="34" charset="0"/>
              <a:cs typeface="Tahoma" panose="020B0604030504040204" pitchFamily="34" charset="0"/>
            </a:endParaRPr>
          </a:p>
        </p:txBody>
      </p:sp>
      <p:sp>
        <p:nvSpPr>
          <p:cNvPr id="6" name="Text Placeholder 5">
            <a:extLst>
              <a:ext uri="{FF2B5EF4-FFF2-40B4-BE49-F238E27FC236}">
                <a16:creationId xmlns:a16="http://schemas.microsoft.com/office/drawing/2014/main" id="{45BB4C63-F247-F24E-AE18-D1794A8CD200}"/>
              </a:ext>
            </a:extLst>
          </p:cNvPr>
          <p:cNvSpPr>
            <a:spLocks noGrp="1"/>
          </p:cNvSpPr>
          <p:nvPr>
            <p:ph type="body" idx="1"/>
          </p:nvPr>
        </p:nvSpPr>
        <p:spPr/>
        <p:txBody>
          <a:bodyPr/>
          <a:lstStyle/>
          <a:p>
            <a:r>
              <a:rPr lang="en-US" dirty="0"/>
              <a:t>I Timothy 6:6-19</a:t>
            </a:r>
          </a:p>
        </p:txBody>
      </p:sp>
    </p:spTree>
    <p:extLst>
      <p:ext uri="{BB962C8B-B14F-4D97-AF65-F5344CB8AC3E}">
        <p14:creationId xmlns:p14="http://schemas.microsoft.com/office/powerpoint/2010/main" val="278470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6AE2-FD6B-4B53-8C2B-1D05FC61A12F}"/>
              </a:ext>
            </a:extLst>
          </p:cNvPr>
          <p:cNvSpPr>
            <a:spLocks noGrp="1"/>
          </p:cNvSpPr>
          <p:nvPr>
            <p:ph type="title"/>
          </p:nvPr>
        </p:nvSpPr>
        <p:spPr/>
        <p:txBody>
          <a:bodyPr/>
          <a:lstStyle/>
          <a:p>
            <a:r>
              <a:rPr lang="en-US" sz="4000" b="0" dirty="0">
                <a:latin typeface="+mj-lt"/>
              </a:rPr>
              <a:t>Consideration for Us Today</a:t>
            </a:r>
          </a:p>
        </p:txBody>
      </p:sp>
      <p:sp>
        <p:nvSpPr>
          <p:cNvPr id="3" name="Content Placeholder 2">
            <a:extLst>
              <a:ext uri="{FF2B5EF4-FFF2-40B4-BE49-F238E27FC236}">
                <a16:creationId xmlns:a16="http://schemas.microsoft.com/office/drawing/2014/main" id="{57FDF2AA-5666-466C-A873-9F956963F945}"/>
              </a:ext>
            </a:extLst>
          </p:cNvPr>
          <p:cNvSpPr>
            <a:spLocks noGrp="1"/>
          </p:cNvSpPr>
          <p:nvPr>
            <p:ph idx="1"/>
          </p:nvPr>
        </p:nvSpPr>
        <p:spPr/>
        <p:txBody>
          <a:bodyPr/>
          <a:lstStyle/>
          <a:p>
            <a:r>
              <a:rPr lang="en-US" dirty="0"/>
              <a:t>1.  The road to contentment starts with taking refuge in the Father.  Psalm 91</a:t>
            </a:r>
          </a:p>
          <a:p>
            <a:pPr marL="514350" indent="-514350">
              <a:buAutoNum type="arabicPeriod" startAt="2"/>
            </a:pPr>
            <a:r>
              <a:rPr lang="en-US" dirty="0"/>
              <a:t>Pursue righteousness, godliness, faith, love, endurance and gentleness. </a:t>
            </a:r>
          </a:p>
        </p:txBody>
      </p:sp>
    </p:spTree>
    <p:extLst>
      <p:ext uri="{BB962C8B-B14F-4D97-AF65-F5344CB8AC3E}">
        <p14:creationId xmlns:p14="http://schemas.microsoft.com/office/powerpoint/2010/main" val="3185871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6AE2-FD6B-4B53-8C2B-1D05FC61A12F}"/>
              </a:ext>
            </a:extLst>
          </p:cNvPr>
          <p:cNvSpPr>
            <a:spLocks noGrp="1"/>
          </p:cNvSpPr>
          <p:nvPr>
            <p:ph type="title"/>
          </p:nvPr>
        </p:nvSpPr>
        <p:spPr/>
        <p:txBody>
          <a:bodyPr/>
          <a:lstStyle/>
          <a:p>
            <a:r>
              <a:rPr lang="en-US" sz="4000" b="0" dirty="0">
                <a:latin typeface="+mj-lt"/>
              </a:rPr>
              <a:t>Consideration for Us Today</a:t>
            </a:r>
          </a:p>
        </p:txBody>
      </p:sp>
      <p:sp>
        <p:nvSpPr>
          <p:cNvPr id="3" name="Content Placeholder 2">
            <a:extLst>
              <a:ext uri="{FF2B5EF4-FFF2-40B4-BE49-F238E27FC236}">
                <a16:creationId xmlns:a16="http://schemas.microsoft.com/office/drawing/2014/main" id="{57FDF2AA-5666-466C-A873-9F956963F945}"/>
              </a:ext>
            </a:extLst>
          </p:cNvPr>
          <p:cNvSpPr>
            <a:spLocks noGrp="1"/>
          </p:cNvSpPr>
          <p:nvPr>
            <p:ph idx="1"/>
          </p:nvPr>
        </p:nvSpPr>
        <p:spPr/>
        <p:txBody>
          <a:bodyPr/>
          <a:lstStyle/>
          <a:p>
            <a:r>
              <a:rPr lang="en-US" dirty="0"/>
              <a:t>1.  The road to contentment starts with taking refuge in the Father.  Psalm 91</a:t>
            </a:r>
          </a:p>
          <a:p>
            <a:pPr marL="514350" indent="-514350">
              <a:buAutoNum type="arabicPeriod" startAt="2"/>
            </a:pPr>
            <a:r>
              <a:rPr lang="en-US" dirty="0"/>
              <a:t>Pursue righteousness, godliness, faith, love, endurance and gentleness. </a:t>
            </a:r>
          </a:p>
          <a:p>
            <a:pPr marL="514350" indent="-514350">
              <a:buAutoNum type="arabicPeriod" startAt="2"/>
            </a:pPr>
            <a:r>
              <a:rPr lang="en-US" dirty="0"/>
              <a:t>Don’t fall into the trap.</a:t>
            </a:r>
          </a:p>
        </p:txBody>
      </p:sp>
    </p:spTree>
    <p:extLst>
      <p:ext uri="{BB962C8B-B14F-4D97-AF65-F5344CB8AC3E}">
        <p14:creationId xmlns:p14="http://schemas.microsoft.com/office/powerpoint/2010/main" val="2594553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6AE2-FD6B-4B53-8C2B-1D05FC61A12F}"/>
              </a:ext>
            </a:extLst>
          </p:cNvPr>
          <p:cNvSpPr>
            <a:spLocks noGrp="1"/>
          </p:cNvSpPr>
          <p:nvPr>
            <p:ph type="title"/>
          </p:nvPr>
        </p:nvSpPr>
        <p:spPr/>
        <p:txBody>
          <a:bodyPr/>
          <a:lstStyle/>
          <a:p>
            <a:r>
              <a:rPr lang="en-US" sz="4000" b="0" dirty="0">
                <a:latin typeface="+mj-lt"/>
              </a:rPr>
              <a:t>Consideration for Us Today</a:t>
            </a:r>
          </a:p>
        </p:txBody>
      </p:sp>
      <p:sp>
        <p:nvSpPr>
          <p:cNvPr id="3" name="Content Placeholder 2">
            <a:extLst>
              <a:ext uri="{FF2B5EF4-FFF2-40B4-BE49-F238E27FC236}">
                <a16:creationId xmlns:a16="http://schemas.microsoft.com/office/drawing/2014/main" id="{57FDF2AA-5666-466C-A873-9F956963F945}"/>
              </a:ext>
            </a:extLst>
          </p:cNvPr>
          <p:cNvSpPr>
            <a:spLocks noGrp="1"/>
          </p:cNvSpPr>
          <p:nvPr>
            <p:ph idx="1"/>
          </p:nvPr>
        </p:nvSpPr>
        <p:spPr/>
        <p:txBody>
          <a:bodyPr/>
          <a:lstStyle/>
          <a:p>
            <a:r>
              <a:rPr lang="en-US" dirty="0"/>
              <a:t>1.  The road to contentment starts with taking refuge in the Father.  Psalm 91</a:t>
            </a:r>
          </a:p>
          <a:p>
            <a:pPr marL="514350" indent="-514350">
              <a:buAutoNum type="arabicPeriod" startAt="2"/>
            </a:pPr>
            <a:r>
              <a:rPr lang="en-US" dirty="0"/>
              <a:t>Pursue righteousness, godliness, faith, love, endurance and gentleness. </a:t>
            </a:r>
          </a:p>
          <a:p>
            <a:pPr marL="514350" indent="-514350">
              <a:buAutoNum type="arabicPeriod" startAt="2"/>
            </a:pPr>
            <a:r>
              <a:rPr lang="en-US" dirty="0"/>
              <a:t>Don’t fall into the trap</a:t>
            </a:r>
          </a:p>
          <a:p>
            <a:pPr marL="514350" indent="-514350">
              <a:buAutoNum type="arabicPeriod" startAt="2"/>
            </a:pPr>
            <a:r>
              <a:rPr lang="en-US" dirty="0"/>
              <a:t>Do good, be good, give generously.</a:t>
            </a:r>
          </a:p>
          <a:p>
            <a:pPr marL="514350" indent="-514350">
              <a:buAutoNum type="arabicPeriod" startAt="2"/>
            </a:pPr>
            <a:endParaRPr lang="en-US" dirty="0"/>
          </a:p>
          <a:p>
            <a:pPr marL="0" indent="0" algn="ctr"/>
            <a:r>
              <a:rPr lang="en-US" dirty="0"/>
              <a:t>Take hold of the life that is truly life!</a:t>
            </a:r>
          </a:p>
        </p:txBody>
      </p:sp>
    </p:spTree>
    <p:extLst>
      <p:ext uri="{BB962C8B-B14F-4D97-AF65-F5344CB8AC3E}">
        <p14:creationId xmlns:p14="http://schemas.microsoft.com/office/powerpoint/2010/main" val="382214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F9FA-9FBE-46E2-9224-F2DE40E32941}"/>
              </a:ext>
            </a:extLst>
          </p:cNvPr>
          <p:cNvSpPr>
            <a:spLocks noGrp="1"/>
          </p:cNvSpPr>
          <p:nvPr>
            <p:ph type="title"/>
          </p:nvPr>
        </p:nvSpPr>
        <p:spPr/>
        <p:txBody>
          <a:bodyPr/>
          <a:lstStyle/>
          <a:p>
            <a:r>
              <a:rPr lang="en-US" dirty="0"/>
              <a:t>What is Contentment</a:t>
            </a:r>
          </a:p>
        </p:txBody>
      </p:sp>
      <p:pic>
        <p:nvPicPr>
          <p:cNvPr id="6" name="Content Placeholder 5" descr="A close up of text on a black background&#10;&#10;Description automatically generated">
            <a:extLst>
              <a:ext uri="{FF2B5EF4-FFF2-40B4-BE49-F238E27FC236}">
                <a16:creationId xmlns:a16="http://schemas.microsoft.com/office/drawing/2014/main" id="{322530A5-BBB1-49AC-9A29-93AC9AE3DB1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66581" y="1988840"/>
            <a:ext cx="4381619" cy="3672408"/>
          </a:xfrm>
        </p:spPr>
      </p:pic>
      <p:sp>
        <p:nvSpPr>
          <p:cNvPr id="4" name="Content Placeholder 3">
            <a:extLst>
              <a:ext uri="{FF2B5EF4-FFF2-40B4-BE49-F238E27FC236}">
                <a16:creationId xmlns:a16="http://schemas.microsoft.com/office/drawing/2014/main" id="{D7AC9951-6794-41BF-AC21-86855E6BF707}"/>
              </a:ext>
            </a:extLst>
          </p:cNvPr>
          <p:cNvSpPr>
            <a:spLocks noGrp="1"/>
          </p:cNvSpPr>
          <p:nvPr>
            <p:ph sz="half" idx="2"/>
          </p:nvPr>
        </p:nvSpPr>
        <p:spPr/>
        <p:txBody>
          <a:bodyPr/>
          <a:lstStyle/>
          <a:p>
            <a:r>
              <a:rPr lang="en-US" dirty="0"/>
              <a:t>Contentment – a reference to happiness or satisfaction, to be contented</a:t>
            </a:r>
          </a:p>
          <a:p>
            <a:endParaRPr lang="en-US" dirty="0"/>
          </a:p>
          <a:p>
            <a:r>
              <a:rPr lang="en-US" dirty="0"/>
              <a:t>Contented – a feeling or showing satisfaction for one’s position, status, or situation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7903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7533-074F-42AE-ADE7-10AD4771473B}"/>
              </a:ext>
            </a:extLst>
          </p:cNvPr>
          <p:cNvSpPr>
            <a:spLocks noGrp="1"/>
          </p:cNvSpPr>
          <p:nvPr>
            <p:ph type="title"/>
          </p:nvPr>
        </p:nvSpPr>
        <p:spPr/>
        <p:txBody>
          <a:bodyPr/>
          <a:lstStyle/>
          <a:p>
            <a:r>
              <a:rPr lang="en-US" sz="4800" b="0" dirty="0">
                <a:effectLst>
                  <a:outerShdw blurRad="38100" dist="38100" dir="2700000" algn="tl">
                    <a:srgbClr val="000000">
                      <a:alpha val="43137"/>
                    </a:srgbClr>
                  </a:outerShdw>
                </a:effectLst>
                <a:latin typeface="+mj-lt"/>
              </a:rPr>
              <a:t>Paul’s Letter to Timothy</a:t>
            </a:r>
          </a:p>
        </p:txBody>
      </p:sp>
      <p:sp>
        <p:nvSpPr>
          <p:cNvPr id="3" name="Content Placeholder 2">
            <a:extLst>
              <a:ext uri="{FF2B5EF4-FFF2-40B4-BE49-F238E27FC236}">
                <a16:creationId xmlns:a16="http://schemas.microsoft.com/office/drawing/2014/main" id="{DE8B284B-2FFC-4999-A984-CA36970C902A}"/>
              </a:ext>
            </a:extLst>
          </p:cNvPr>
          <p:cNvSpPr>
            <a:spLocks noGrp="1"/>
          </p:cNvSpPr>
          <p:nvPr>
            <p:ph idx="1"/>
          </p:nvPr>
        </p:nvSpPr>
        <p:spPr/>
        <p:txBody>
          <a:bodyPr/>
          <a:lstStyle/>
          <a:p>
            <a:pPr marL="457200" indent="-457200">
              <a:buFont typeface="Arial" panose="020B0604020202020204" pitchFamily="34" charset="0"/>
              <a:buChar char="•"/>
            </a:pPr>
            <a:r>
              <a:rPr lang="en-US" dirty="0"/>
              <a:t>Likely written from prison</a:t>
            </a:r>
          </a:p>
          <a:p>
            <a:pPr marL="457200" indent="-457200">
              <a:buFont typeface="Arial" panose="020B0604020202020204" pitchFamily="34" charset="0"/>
              <a:buChar char="•"/>
            </a:pPr>
            <a:r>
              <a:rPr lang="en-US" dirty="0"/>
              <a:t>One of 3 pastoral letters written by Paul</a:t>
            </a:r>
          </a:p>
          <a:p>
            <a:pPr marL="457200" indent="-457200">
              <a:buFont typeface="Arial" panose="020B0604020202020204" pitchFamily="34" charset="0"/>
              <a:buChar char="•"/>
            </a:pPr>
            <a:r>
              <a:rPr lang="en-US" dirty="0"/>
              <a:t>Gives Timothy practical guidance to issues of concern at the Church in Ephesus</a:t>
            </a:r>
          </a:p>
          <a:p>
            <a:pPr marL="457200" indent="-457200">
              <a:buFont typeface="Arial" panose="020B0604020202020204" pitchFamily="34" charset="0"/>
              <a:buChar char="•"/>
            </a:pPr>
            <a:r>
              <a:rPr lang="en-US" dirty="0"/>
              <a:t>The letter is personal in nature</a:t>
            </a:r>
          </a:p>
          <a:p>
            <a:pPr marL="457200" indent="-457200">
              <a:buFont typeface="Arial" panose="020B0604020202020204" pitchFamily="34" charset="0"/>
              <a:buChar char="•"/>
            </a:pPr>
            <a:r>
              <a:rPr lang="en-US" dirty="0"/>
              <a:t>When written Paul likely assumed it would be his last words of advice to Timothy</a:t>
            </a:r>
          </a:p>
        </p:txBody>
      </p:sp>
    </p:spTree>
    <p:extLst>
      <p:ext uri="{BB962C8B-B14F-4D97-AF65-F5344CB8AC3E}">
        <p14:creationId xmlns:p14="http://schemas.microsoft.com/office/powerpoint/2010/main" val="298436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21CAB-8EE5-4DF8-AB2E-E104DE9943E0}"/>
              </a:ext>
            </a:extLst>
          </p:cNvPr>
          <p:cNvSpPr>
            <a:spLocks noGrp="1"/>
          </p:cNvSpPr>
          <p:nvPr>
            <p:ph type="title"/>
          </p:nvPr>
        </p:nvSpPr>
        <p:spPr/>
        <p:txBody>
          <a:bodyPr/>
          <a:lstStyle/>
          <a:p>
            <a:r>
              <a:rPr lang="en-US" sz="4800" b="0" dirty="0">
                <a:latin typeface="+mj-lt"/>
              </a:rPr>
              <a:t>I Timothy Outline</a:t>
            </a:r>
          </a:p>
        </p:txBody>
      </p:sp>
      <p:sp>
        <p:nvSpPr>
          <p:cNvPr id="3" name="Content Placeholder 2">
            <a:extLst>
              <a:ext uri="{FF2B5EF4-FFF2-40B4-BE49-F238E27FC236}">
                <a16:creationId xmlns:a16="http://schemas.microsoft.com/office/drawing/2014/main" id="{0BDB4676-357E-4402-9F39-4DDE508CF903}"/>
              </a:ext>
            </a:extLst>
          </p:cNvPr>
          <p:cNvSpPr>
            <a:spLocks noGrp="1"/>
          </p:cNvSpPr>
          <p:nvPr>
            <p:ph idx="1"/>
          </p:nvPr>
        </p:nvSpPr>
        <p:spPr/>
        <p:txBody>
          <a:bodyPr/>
          <a:lstStyle/>
          <a:p>
            <a:pPr marL="514350" indent="-514350">
              <a:buFont typeface="+mj-lt"/>
              <a:buAutoNum type="arabicPeriod"/>
            </a:pPr>
            <a:r>
              <a:rPr lang="en-US" dirty="0"/>
              <a:t>Greeting</a:t>
            </a:r>
          </a:p>
          <a:p>
            <a:pPr marL="514350" indent="-514350">
              <a:buFont typeface="+mj-lt"/>
              <a:buAutoNum type="arabicPeriod"/>
            </a:pPr>
            <a:r>
              <a:rPr lang="en-US" dirty="0"/>
              <a:t>Warning against false teaching</a:t>
            </a:r>
          </a:p>
          <a:p>
            <a:pPr marL="514350" indent="-514350">
              <a:buFont typeface="+mj-lt"/>
              <a:buAutoNum type="arabicPeriod"/>
            </a:pPr>
            <a:r>
              <a:rPr lang="en-US" dirty="0"/>
              <a:t>How to repair the church</a:t>
            </a:r>
          </a:p>
          <a:p>
            <a:pPr marL="514350" indent="-514350">
              <a:buFont typeface="+mj-lt"/>
              <a:buAutoNum type="arabicPeriod"/>
            </a:pPr>
            <a:r>
              <a:rPr lang="en-US" dirty="0"/>
              <a:t>Personal instructions for Timothy</a:t>
            </a:r>
          </a:p>
          <a:p>
            <a:pPr marL="514350" indent="-514350">
              <a:buFont typeface="+mj-lt"/>
              <a:buAutoNum type="arabicPeriod"/>
            </a:pPr>
            <a:r>
              <a:rPr lang="en-US" dirty="0"/>
              <a:t>Charge and closing</a:t>
            </a:r>
          </a:p>
        </p:txBody>
      </p:sp>
    </p:spTree>
    <p:extLst>
      <p:ext uri="{BB962C8B-B14F-4D97-AF65-F5344CB8AC3E}">
        <p14:creationId xmlns:p14="http://schemas.microsoft.com/office/powerpoint/2010/main" val="3682621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9641-CE3D-4DCE-AB21-7481278FA9E0}"/>
              </a:ext>
            </a:extLst>
          </p:cNvPr>
          <p:cNvSpPr>
            <a:spLocks noGrp="1"/>
          </p:cNvSpPr>
          <p:nvPr>
            <p:ph type="title"/>
          </p:nvPr>
        </p:nvSpPr>
        <p:spPr/>
        <p:txBody>
          <a:bodyPr/>
          <a:lstStyle/>
          <a:p>
            <a:r>
              <a:rPr lang="en-US" sz="4800" b="0" dirty="0">
                <a:latin typeface="+mj-lt"/>
              </a:rPr>
              <a:t>I Timothy 6:6-19</a:t>
            </a:r>
          </a:p>
        </p:txBody>
      </p:sp>
      <p:sp>
        <p:nvSpPr>
          <p:cNvPr id="3" name="Content Placeholder 2">
            <a:extLst>
              <a:ext uri="{FF2B5EF4-FFF2-40B4-BE49-F238E27FC236}">
                <a16:creationId xmlns:a16="http://schemas.microsoft.com/office/drawing/2014/main" id="{B6A79A80-05B1-4BC6-9790-F63F6F45AF1B}"/>
              </a:ext>
            </a:extLst>
          </p:cNvPr>
          <p:cNvSpPr>
            <a:spLocks noGrp="1"/>
          </p:cNvSpPr>
          <p:nvPr>
            <p:ph idx="1"/>
          </p:nvPr>
        </p:nvSpPr>
        <p:spPr/>
        <p:txBody>
          <a:bodyPr/>
          <a:lstStyle/>
          <a:p>
            <a:r>
              <a:rPr lang="en-US" sz="4000" baseline="30000" dirty="0"/>
              <a:t>6 But godliness with contentment is great gain. 7 For we brought nothing into the world, and we can take nothing out of it. 8 But if we have food and clothing, we will be content with that. 9 Those who want to get rich fall into temptation and a trap and into many foolish and harmful desires that plunge people into ruin and destruction. 10 For the love of money is a root of all kinds of evil. Some people, eager for money, have wandered from the faith and pierced themselves with many griefs. (NIV)</a:t>
            </a:r>
          </a:p>
        </p:txBody>
      </p:sp>
    </p:spTree>
    <p:extLst>
      <p:ext uri="{BB962C8B-B14F-4D97-AF65-F5344CB8AC3E}">
        <p14:creationId xmlns:p14="http://schemas.microsoft.com/office/powerpoint/2010/main" val="197420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9641-CE3D-4DCE-AB21-7481278FA9E0}"/>
              </a:ext>
            </a:extLst>
          </p:cNvPr>
          <p:cNvSpPr>
            <a:spLocks noGrp="1"/>
          </p:cNvSpPr>
          <p:nvPr>
            <p:ph type="title"/>
          </p:nvPr>
        </p:nvSpPr>
        <p:spPr/>
        <p:txBody>
          <a:bodyPr/>
          <a:lstStyle/>
          <a:p>
            <a:r>
              <a:rPr lang="en-US" sz="4800" b="0" dirty="0">
                <a:latin typeface="+mj-lt"/>
              </a:rPr>
              <a:t>I Timothy 6:6-19</a:t>
            </a:r>
          </a:p>
        </p:txBody>
      </p:sp>
      <p:sp>
        <p:nvSpPr>
          <p:cNvPr id="3" name="Content Placeholder 2">
            <a:extLst>
              <a:ext uri="{FF2B5EF4-FFF2-40B4-BE49-F238E27FC236}">
                <a16:creationId xmlns:a16="http://schemas.microsoft.com/office/drawing/2014/main" id="{B6A79A80-05B1-4BC6-9790-F63F6F45AF1B}"/>
              </a:ext>
            </a:extLst>
          </p:cNvPr>
          <p:cNvSpPr>
            <a:spLocks noGrp="1"/>
          </p:cNvSpPr>
          <p:nvPr>
            <p:ph idx="1"/>
          </p:nvPr>
        </p:nvSpPr>
        <p:spPr/>
        <p:txBody>
          <a:bodyPr/>
          <a:lstStyle/>
          <a:p>
            <a:r>
              <a:rPr lang="en-US" sz="3600" baseline="30000" dirty="0"/>
              <a:t>11</a:t>
            </a:r>
            <a:r>
              <a:rPr lang="en-US" sz="4000" baseline="30000" dirty="0"/>
              <a:t> But you, man of God, flee from all this, and pursue righteousness, godliness, faith, love, endurance and gentleness. 12 Fight the good fight of the faith. Take hold of the eternal life to which you were called when you made your good confession in the presence of many witnesses. (NIV)</a:t>
            </a:r>
          </a:p>
        </p:txBody>
      </p:sp>
    </p:spTree>
    <p:extLst>
      <p:ext uri="{BB962C8B-B14F-4D97-AF65-F5344CB8AC3E}">
        <p14:creationId xmlns:p14="http://schemas.microsoft.com/office/powerpoint/2010/main" val="174696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9641-CE3D-4DCE-AB21-7481278FA9E0}"/>
              </a:ext>
            </a:extLst>
          </p:cNvPr>
          <p:cNvSpPr>
            <a:spLocks noGrp="1"/>
          </p:cNvSpPr>
          <p:nvPr>
            <p:ph type="title"/>
          </p:nvPr>
        </p:nvSpPr>
        <p:spPr/>
        <p:txBody>
          <a:bodyPr/>
          <a:lstStyle/>
          <a:p>
            <a:r>
              <a:rPr lang="en-US" sz="4800" b="0" dirty="0">
                <a:latin typeface="+mj-lt"/>
              </a:rPr>
              <a:t>I Timothy 6:6-19</a:t>
            </a:r>
          </a:p>
        </p:txBody>
      </p:sp>
      <p:sp>
        <p:nvSpPr>
          <p:cNvPr id="3" name="Content Placeholder 2">
            <a:extLst>
              <a:ext uri="{FF2B5EF4-FFF2-40B4-BE49-F238E27FC236}">
                <a16:creationId xmlns:a16="http://schemas.microsoft.com/office/drawing/2014/main" id="{B6A79A80-05B1-4BC6-9790-F63F6F45AF1B}"/>
              </a:ext>
            </a:extLst>
          </p:cNvPr>
          <p:cNvSpPr>
            <a:spLocks noGrp="1"/>
          </p:cNvSpPr>
          <p:nvPr>
            <p:ph idx="1"/>
          </p:nvPr>
        </p:nvSpPr>
        <p:spPr/>
        <p:txBody>
          <a:bodyPr/>
          <a:lstStyle/>
          <a:p>
            <a:r>
              <a:rPr lang="en-US" sz="4000" baseline="30000" dirty="0"/>
              <a:t>13 In the sight of God, who gives life to everything, and of Christ Jesus, who while testifying before Pontius Pilate made the good confession, I charge you 14 to keep this command without spot or blame until the appearing of our Lord Jesus Christ, 15 which God will bring about in his own time—God, the blessed and only Ruler, the King of kings and Lord of lords, 16 who alone is immortal and who lives in unapproachable light, whom no one has seen or can see. To him be honor and might forever. Amen. (NIV)</a:t>
            </a:r>
          </a:p>
        </p:txBody>
      </p:sp>
    </p:spTree>
    <p:extLst>
      <p:ext uri="{BB962C8B-B14F-4D97-AF65-F5344CB8AC3E}">
        <p14:creationId xmlns:p14="http://schemas.microsoft.com/office/powerpoint/2010/main" val="48876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9641-CE3D-4DCE-AB21-7481278FA9E0}"/>
              </a:ext>
            </a:extLst>
          </p:cNvPr>
          <p:cNvSpPr>
            <a:spLocks noGrp="1"/>
          </p:cNvSpPr>
          <p:nvPr>
            <p:ph type="title"/>
          </p:nvPr>
        </p:nvSpPr>
        <p:spPr/>
        <p:txBody>
          <a:bodyPr/>
          <a:lstStyle/>
          <a:p>
            <a:r>
              <a:rPr lang="en-US" sz="4800" b="0" dirty="0">
                <a:latin typeface="+mj-lt"/>
              </a:rPr>
              <a:t>I Timothy 6:6-19</a:t>
            </a:r>
          </a:p>
        </p:txBody>
      </p:sp>
      <p:sp>
        <p:nvSpPr>
          <p:cNvPr id="3" name="Content Placeholder 2">
            <a:extLst>
              <a:ext uri="{FF2B5EF4-FFF2-40B4-BE49-F238E27FC236}">
                <a16:creationId xmlns:a16="http://schemas.microsoft.com/office/drawing/2014/main" id="{B6A79A80-05B1-4BC6-9790-F63F6F45AF1B}"/>
              </a:ext>
            </a:extLst>
          </p:cNvPr>
          <p:cNvSpPr>
            <a:spLocks noGrp="1"/>
          </p:cNvSpPr>
          <p:nvPr>
            <p:ph idx="1"/>
          </p:nvPr>
        </p:nvSpPr>
        <p:spPr/>
        <p:txBody>
          <a:bodyPr/>
          <a:lstStyle/>
          <a:p>
            <a:r>
              <a:rPr lang="en-US" sz="4000" baseline="30000" dirty="0"/>
              <a:t>17 Command those who are rich in this present world not to be arrogant nor to put their hope in wealth, which is so uncertain, but to put their hope in God, who richly provides us with everything for our enjoyment. 18 Command them to do good, to be rich in good deeds, and to be generous and willing to share. 19 In this way they will lay up treasure for themselves as a firm foundation for the coming age, so that they may take hold of the life that is truly life. (NIV) </a:t>
            </a:r>
          </a:p>
          <a:p>
            <a:pPr lvl="1"/>
            <a:r>
              <a:rPr lang="it-IT" dirty="0"/>
              <a:t> </a:t>
            </a:r>
            <a:endParaRPr lang="en-US" sz="4000" baseline="30000" dirty="0"/>
          </a:p>
        </p:txBody>
      </p:sp>
    </p:spTree>
    <p:extLst>
      <p:ext uri="{BB962C8B-B14F-4D97-AF65-F5344CB8AC3E}">
        <p14:creationId xmlns:p14="http://schemas.microsoft.com/office/powerpoint/2010/main" val="3648785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E6AE2-FD6B-4B53-8C2B-1D05FC61A12F}"/>
              </a:ext>
            </a:extLst>
          </p:cNvPr>
          <p:cNvSpPr>
            <a:spLocks noGrp="1"/>
          </p:cNvSpPr>
          <p:nvPr>
            <p:ph type="title"/>
          </p:nvPr>
        </p:nvSpPr>
        <p:spPr/>
        <p:txBody>
          <a:bodyPr/>
          <a:lstStyle/>
          <a:p>
            <a:r>
              <a:rPr lang="en-US" sz="4000" b="0" dirty="0">
                <a:latin typeface="+mj-lt"/>
              </a:rPr>
              <a:t>Consideration for Us Today</a:t>
            </a:r>
          </a:p>
        </p:txBody>
      </p:sp>
      <p:sp>
        <p:nvSpPr>
          <p:cNvPr id="3" name="Content Placeholder 2">
            <a:extLst>
              <a:ext uri="{FF2B5EF4-FFF2-40B4-BE49-F238E27FC236}">
                <a16:creationId xmlns:a16="http://schemas.microsoft.com/office/drawing/2014/main" id="{57FDF2AA-5666-466C-A873-9F956963F945}"/>
              </a:ext>
            </a:extLst>
          </p:cNvPr>
          <p:cNvSpPr>
            <a:spLocks noGrp="1"/>
          </p:cNvSpPr>
          <p:nvPr>
            <p:ph idx="1"/>
          </p:nvPr>
        </p:nvSpPr>
        <p:spPr/>
        <p:txBody>
          <a:bodyPr/>
          <a:lstStyle/>
          <a:p>
            <a:r>
              <a:rPr lang="en-US" dirty="0"/>
              <a:t>1.  The road to contentment starts with taking refuge in the Father.  Psalm 91</a:t>
            </a:r>
          </a:p>
        </p:txBody>
      </p:sp>
    </p:spTree>
    <p:extLst>
      <p:ext uri="{BB962C8B-B14F-4D97-AF65-F5344CB8AC3E}">
        <p14:creationId xmlns:p14="http://schemas.microsoft.com/office/powerpoint/2010/main" val="472070998"/>
      </p:ext>
    </p:extLst>
  </p:cSld>
  <p:clrMapOvr>
    <a:masterClrMapping/>
  </p:clrMapOvr>
</p:sld>
</file>

<file path=ppt/theme/theme1.xml><?xml version="1.0" encoding="utf-8"?>
<a:theme xmlns:a="http://schemas.openxmlformats.org/drawingml/2006/main" name="ICELBlack">
  <a:themeElements>
    <a:clrScheme name="">
      <a:dk1>
        <a:srgbClr val="333333"/>
      </a:dk1>
      <a:lt1>
        <a:srgbClr val="A9BDA9"/>
      </a:lt1>
      <a:dk2>
        <a:srgbClr val="004C2B"/>
      </a:dk2>
      <a:lt2>
        <a:srgbClr val="578963"/>
      </a:lt2>
      <a:accent1>
        <a:srgbClr val="FFCCCC"/>
      </a:accent1>
      <a:accent2>
        <a:srgbClr val="B3E1B3"/>
      </a:accent2>
      <a:accent3>
        <a:srgbClr val="D1DBD1"/>
      </a:accent3>
      <a:accent4>
        <a:srgbClr val="2A2A2A"/>
      </a:accent4>
      <a:accent5>
        <a:srgbClr val="FFE2E2"/>
      </a:accent5>
      <a:accent6>
        <a:srgbClr val="A2CCA2"/>
      </a:accent6>
      <a:hlink>
        <a:srgbClr val="BDD7E5"/>
      </a:hlink>
      <a:folHlink>
        <a:srgbClr val="D2AAD2"/>
      </a:folHlink>
    </a:clrScheme>
    <a:fontScheme name="StormyBlue">
      <a:majorFont>
        <a:latin typeface="Tahoma"/>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ormyBlu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tormyBlu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CELSep2018.pot [Compatibility Mode]" id="{EFD735B0-1DA5-4E1A-AFC6-520CDBFDEB07}" vid="{1B0FAB54-D7C0-4338-AEBD-51BFA8472D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ICELBlack2018</Template>
  <TotalTime>6946</TotalTime>
  <Words>273</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Times New Roman</vt:lpstr>
      <vt:lpstr>Webdings</vt:lpstr>
      <vt:lpstr>ICELBlack</vt:lpstr>
      <vt:lpstr>What are you pursuing? Finding security and contentment   </vt:lpstr>
      <vt:lpstr>What is Contentment</vt:lpstr>
      <vt:lpstr>Paul’s Letter to Timothy</vt:lpstr>
      <vt:lpstr>I Timothy Outline</vt:lpstr>
      <vt:lpstr>I Timothy 6:6-19</vt:lpstr>
      <vt:lpstr>I Timothy 6:6-19</vt:lpstr>
      <vt:lpstr>I Timothy 6:6-19</vt:lpstr>
      <vt:lpstr>I Timothy 6:6-19</vt:lpstr>
      <vt:lpstr>Consideration for Us Today</vt:lpstr>
      <vt:lpstr>Consideration for Us Today</vt:lpstr>
      <vt:lpstr>Consideration for Us Today</vt:lpstr>
      <vt:lpstr>Consideration for Us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Eric Casteel</cp:lastModifiedBy>
  <cp:revision>104</cp:revision>
  <cp:lastPrinted>2019-04-04T13:18:23Z</cp:lastPrinted>
  <dcterms:created xsi:type="dcterms:W3CDTF">2018-12-15T13:00:50Z</dcterms:created>
  <dcterms:modified xsi:type="dcterms:W3CDTF">2019-09-27T12:45:44Z</dcterms:modified>
</cp:coreProperties>
</file>