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28" r:id="rId2"/>
    <p:sldId id="329" r:id="rId3"/>
    <p:sldId id="312" r:id="rId4"/>
    <p:sldId id="262" r:id="rId5"/>
    <p:sldId id="325" r:id="rId6"/>
    <p:sldId id="326" r:id="rId7"/>
    <p:sldId id="327" r:id="rId8"/>
    <p:sldId id="323" r:id="rId9"/>
    <p:sldId id="324" r:id="rId10"/>
    <p:sldId id="31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9"/>
    <p:restoredTop sz="94662"/>
  </p:normalViewPr>
  <p:slideViewPr>
    <p:cSldViewPr>
      <p:cViewPr>
        <p:scale>
          <a:sx n="138" d="100"/>
          <a:sy n="138" d="100"/>
        </p:scale>
        <p:origin x="2640" y="18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6896F-A3FD-48E1-9F9D-AB48379F756D}" type="datetimeFigureOut">
              <a:rPr lang="en-GB" smtClean="0"/>
              <a:t>28/07/2018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ACB4A-7308-4CA7-BF3A-A19A2617D7BC}" type="slidenum">
              <a:rPr lang="en-GB" smtClean="0"/>
              <a:t>‹#›</a:t>
            </a:fld>
            <a:endParaRPr lang="en-GB"/>
          </a:p>
        </p:txBody>
      </p:sp>
    </p:spTree>
    <p:extLst>
      <p:ext uri="{BB962C8B-B14F-4D97-AF65-F5344CB8AC3E}">
        <p14:creationId xmlns:p14="http://schemas.microsoft.com/office/powerpoint/2010/main" val="116719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a:t>Click to edit Master title style</a:t>
            </a:r>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a:t>Click to edit Master subtitle style</a:t>
            </a:r>
          </a:p>
        </p:txBody>
      </p:sp>
    </p:spTree>
    <p:extLst>
      <p:ext uri="{BB962C8B-B14F-4D97-AF65-F5344CB8AC3E}">
        <p14:creationId xmlns:p14="http://schemas.microsoft.com/office/powerpoint/2010/main" val="331344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08978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90921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779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51702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0482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19803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77334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Tree>
    <p:extLst>
      <p:ext uri="{BB962C8B-B14F-4D97-AF65-F5344CB8AC3E}">
        <p14:creationId xmlns:p14="http://schemas.microsoft.com/office/powerpoint/2010/main" val="23283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27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9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883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voge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650" y="6381750"/>
            <a:ext cx="581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8278813" y="6375400"/>
            <a:ext cx="757237" cy="366713"/>
          </a:xfrm>
          <a:prstGeom prst="rect">
            <a:avLst/>
          </a:prstGeom>
          <a:noFill/>
          <a:ln>
            <a:noFill/>
          </a:ln>
          <a:effectLs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fontAlgn="auto">
              <a:spcBef>
                <a:spcPct val="50000"/>
              </a:spcBef>
              <a:spcAft>
                <a:spcPts val="0"/>
              </a:spcAft>
              <a:defRPr/>
            </a:pPr>
            <a:r>
              <a:rPr lang="en-GB" sz="1800" b="1">
                <a:solidFill>
                  <a:srgbClr val="FFFFFF"/>
                </a:solidFill>
                <a:latin typeface="Arial" charset="0"/>
                <a:cs typeface="+mn-cs"/>
              </a:rPr>
              <a:t>ICEL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DB4316-1EE5-BF4A-9FDA-2BC6F56CFE2E}"/>
              </a:ext>
            </a:extLst>
          </p:cNvPr>
          <p:cNvSpPr>
            <a:spLocks noGrp="1"/>
          </p:cNvSpPr>
          <p:nvPr>
            <p:ph idx="1"/>
          </p:nvPr>
        </p:nvSpPr>
        <p:spPr/>
        <p:txBody>
          <a:bodyPr/>
          <a:lstStyle/>
          <a:p>
            <a:endParaRPr lang="en-US"/>
          </a:p>
        </p:txBody>
      </p:sp>
      <p:sp>
        <p:nvSpPr>
          <p:cNvPr id="6" name="Title 5">
            <a:extLst>
              <a:ext uri="{FF2B5EF4-FFF2-40B4-BE49-F238E27FC236}">
                <a16:creationId xmlns:a16="http://schemas.microsoft.com/office/drawing/2014/main" xmlns="" id="{C7E13AED-F0ED-A345-A8C6-C51DE24E8BB6}"/>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xmlns="" id="{68B9BBBF-6673-F142-A0F7-750D095A6DE9}"/>
              </a:ext>
            </a:extLst>
          </p:cNvPr>
          <p:cNvPicPr>
            <a:picLocks noChangeAspect="1"/>
          </p:cNvPicPr>
          <p:nvPr/>
        </p:nvPicPr>
        <p:blipFill>
          <a:blip r:embed="rId2"/>
          <a:stretch>
            <a:fillRect/>
          </a:stretch>
        </p:blipFill>
        <p:spPr>
          <a:xfrm>
            <a:off x="27495" y="0"/>
            <a:ext cx="9116505" cy="6165304"/>
          </a:xfrm>
          <a:prstGeom prst="rect">
            <a:avLst/>
          </a:prstGeom>
        </p:spPr>
      </p:pic>
      <p:sp>
        <p:nvSpPr>
          <p:cNvPr id="7" name="TextBox 6">
            <a:extLst>
              <a:ext uri="{FF2B5EF4-FFF2-40B4-BE49-F238E27FC236}">
                <a16:creationId xmlns:a16="http://schemas.microsoft.com/office/drawing/2014/main" xmlns="" id="{C48C95BA-F6F6-8E40-83E6-EBC6A76E65A1}"/>
              </a:ext>
            </a:extLst>
          </p:cNvPr>
          <p:cNvSpPr txBox="1"/>
          <p:nvPr/>
        </p:nvSpPr>
        <p:spPr>
          <a:xfrm>
            <a:off x="1547664" y="2492896"/>
            <a:ext cx="6727932" cy="1077218"/>
          </a:xfrm>
          <a:prstGeom prst="rect">
            <a:avLst/>
          </a:prstGeom>
          <a:noFill/>
        </p:spPr>
        <p:txBody>
          <a:bodyPr wrap="none" rtlCol="0">
            <a:spAutoFit/>
          </a:bodyPr>
          <a:lstStyle/>
          <a:p>
            <a:r>
              <a:rPr lang="en-US" sz="3200" dirty="0">
                <a:solidFill>
                  <a:schemeClr val="bg1">
                    <a:lumMod val="20000"/>
                    <a:lumOff val="80000"/>
                  </a:schemeClr>
                </a:solidFill>
              </a:rPr>
              <a:t>Paul’s Prayer for the Church at Ephesus</a:t>
            </a:r>
          </a:p>
          <a:p>
            <a:pPr algn="ctr"/>
            <a:r>
              <a:rPr lang="en-US" sz="3200" dirty="0">
                <a:solidFill>
                  <a:schemeClr val="bg1">
                    <a:lumMod val="20000"/>
                    <a:lumOff val="80000"/>
                  </a:schemeClr>
                </a:solidFill>
              </a:rPr>
              <a:t>Ephesians 3:14-21</a:t>
            </a:r>
          </a:p>
        </p:txBody>
      </p:sp>
    </p:spTree>
    <p:extLst>
      <p:ext uri="{BB962C8B-B14F-4D97-AF65-F5344CB8AC3E}">
        <p14:creationId xmlns:p14="http://schemas.microsoft.com/office/powerpoint/2010/main" val="327751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133FEDA-2ED7-6C48-A113-0372A4DB5AE1}"/>
              </a:ext>
            </a:extLst>
          </p:cNvPr>
          <p:cNvPicPr>
            <a:picLocks noChangeAspect="1"/>
          </p:cNvPicPr>
          <p:nvPr/>
        </p:nvPicPr>
        <p:blipFill>
          <a:blip r:embed="rId2"/>
          <a:stretch>
            <a:fillRect/>
          </a:stretch>
        </p:blipFill>
        <p:spPr>
          <a:xfrm>
            <a:off x="0" y="0"/>
            <a:ext cx="9144000" cy="6093296"/>
          </a:xfrm>
          <a:prstGeom prst="rect">
            <a:avLst/>
          </a:prstGeom>
        </p:spPr>
      </p:pic>
      <p:sp>
        <p:nvSpPr>
          <p:cNvPr id="10" name="TextBox 9">
            <a:extLst>
              <a:ext uri="{FF2B5EF4-FFF2-40B4-BE49-F238E27FC236}">
                <a16:creationId xmlns:a16="http://schemas.microsoft.com/office/drawing/2014/main" xmlns="" id="{CE8D67B4-A1AD-B149-AB65-0E5BC727625A}"/>
              </a:ext>
            </a:extLst>
          </p:cNvPr>
          <p:cNvSpPr txBox="1"/>
          <p:nvPr/>
        </p:nvSpPr>
        <p:spPr>
          <a:xfrm>
            <a:off x="899592" y="1556792"/>
            <a:ext cx="7776864" cy="584775"/>
          </a:xfrm>
          <a:prstGeom prst="rect">
            <a:avLst/>
          </a:prstGeom>
          <a:noFill/>
        </p:spPr>
        <p:txBody>
          <a:bodyPr wrap="square" rtlCol="0">
            <a:spAutoFit/>
          </a:bodyPr>
          <a:lstStyle/>
          <a:p>
            <a:r>
              <a:rPr lang="en-US" sz="3200" b="1" dirty="0">
                <a:solidFill>
                  <a:schemeClr val="bg1">
                    <a:lumMod val="20000"/>
                    <a:lumOff val="80000"/>
                  </a:schemeClr>
                </a:solidFill>
              </a:rPr>
              <a:t>Four Areas of Prayer for the Church</a:t>
            </a:r>
          </a:p>
        </p:txBody>
      </p:sp>
      <p:sp>
        <p:nvSpPr>
          <p:cNvPr id="11" name="TextBox 10">
            <a:extLst>
              <a:ext uri="{FF2B5EF4-FFF2-40B4-BE49-F238E27FC236}">
                <a16:creationId xmlns:a16="http://schemas.microsoft.com/office/drawing/2014/main" xmlns="" id="{90A944DB-8A67-B44F-9570-9DE829E1704D}"/>
              </a:ext>
            </a:extLst>
          </p:cNvPr>
          <p:cNvSpPr txBox="1"/>
          <p:nvPr/>
        </p:nvSpPr>
        <p:spPr>
          <a:xfrm>
            <a:off x="899592" y="2348880"/>
            <a:ext cx="7488832" cy="1846659"/>
          </a:xfrm>
          <a:prstGeom prst="rect">
            <a:avLst/>
          </a:prstGeom>
          <a:noFill/>
        </p:spPr>
        <p:txBody>
          <a:bodyPr wrap="square" rtlCol="0">
            <a:spAutoFit/>
          </a:bodyPr>
          <a:lstStyle/>
          <a:p>
            <a:pPr marL="342900" indent="-342900">
              <a:buFont typeface="+mj-lt"/>
              <a:buAutoNum type="arabicPeriod"/>
            </a:pPr>
            <a:endParaRPr lang="en-US" dirty="0">
              <a:solidFill>
                <a:schemeClr val="bg1">
                  <a:lumMod val="20000"/>
                  <a:lumOff val="80000"/>
                </a:schemeClr>
              </a:solidFill>
            </a:endParaRPr>
          </a:p>
          <a:p>
            <a:pPr marL="457200" indent="-457200">
              <a:buFont typeface="+mj-lt"/>
              <a:buAutoNum type="arabicPeriod"/>
            </a:pPr>
            <a:r>
              <a:rPr lang="en-US" sz="2400" dirty="0">
                <a:solidFill>
                  <a:schemeClr val="bg1">
                    <a:lumMod val="20000"/>
                    <a:lumOff val="80000"/>
                  </a:schemeClr>
                </a:solidFill>
              </a:rPr>
              <a:t>Strength</a:t>
            </a:r>
          </a:p>
          <a:p>
            <a:pPr marL="457200" indent="-457200">
              <a:buFont typeface="+mj-lt"/>
              <a:buAutoNum type="arabicPeriod"/>
            </a:pPr>
            <a:r>
              <a:rPr lang="en-US" sz="2400" dirty="0">
                <a:solidFill>
                  <a:schemeClr val="bg1">
                    <a:lumMod val="20000"/>
                    <a:lumOff val="80000"/>
                  </a:schemeClr>
                </a:solidFill>
              </a:rPr>
              <a:t>Grounded and Rooted in Love</a:t>
            </a:r>
          </a:p>
          <a:p>
            <a:pPr marL="457200" indent="-457200">
              <a:buFont typeface="+mj-lt"/>
              <a:buAutoNum type="arabicPeriod"/>
            </a:pPr>
            <a:r>
              <a:rPr lang="en-US" sz="2400" dirty="0">
                <a:solidFill>
                  <a:schemeClr val="bg1">
                    <a:lumMod val="20000"/>
                    <a:lumOff val="80000"/>
                  </a:schemeClr>
                </a:solidFill>
              </a:rPr>
              <a:t>Knowing Christ’s Love</a:t>
            </a:r>
          </a:p>
          <a:p>
            <a:pPr marL="457200" indent="-457200">
              <a:buFont typeface="+mj-lt"/>
              <a:buAutoNum type="arabicPeriod"/>
            </a:pPr>
            <a:r>
              <a:rPr lang="en-US" sz="2400" dirty="0">
                <a:solidFill>
                  <a:schemeClr val="bg1">
                    <a:lumMod val="20000"/>
                    <a:lumOff val="80000"/>
                  </a:schemeClr>
                </a:solidFill>
              </a:rPr>
              <a:t>Filled with God’s Fullness</a:t>
            </a:r>
          </a:p>
        </p:txBody>
      </p:sp>
    </p:spTree>
    <p:extLst>
      <p:ext uri="{BB962C8B-B14F-4D97-AF65-F5344CB8AC3E}">
        <p14:creationId xmlns:p14="http://schemas.microsoft.com/office/powerpoint/2010/main" val="132082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DB4316-1EE5-BF4A-9FDA-2BC6F56CFE2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1306458A-4C5B-9E43-901C-14799DA9C073}"/>
              </a:ext>
            </a:extLst>
          </p:cNvPr>
          <p:cNvPicPr>
            <a:picLocks noChangeAspect="1"/>
          </p:cNvPicPr>
          <p:nvPr/>
        </p:nvPicPr>
        <p:blipFill>
          <a:blip r:embed="rId2"/>
          <a:stretch>
            <a:fillRect/>
          </a:stretch>
        </p:blipFill>
        <p:spPr>
          <a:xfrm>
            <a:off x="0" y="0"/>
            <a:ext cx="9144000" cy="6126163"/>
          </a:xfrm>
          <a:prstGeom prst="rect">
            <a:avLst/>
          </a:prstGeom>
        </p:spPr>
      </p:pic>
    </p:spTree>
    <p:extLst>
      <p:ext uri="{BB962C8B-B14F-4D97-AF65-F5344CB8AC3E}">
        <p14:creationId xmlns:p14="http://schemas.microsoft.com/office/powerpoint/2010/main" val="260955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C58C0-9C70-5940-AB94-E994ED869C2C}"/>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xmlns="" id="{85CF87A6-BB42-804E-9507-410A30441A3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xmlns="" id="{BDC0F628-E677-2246-B016-51C23A3601F9}"/>
              </a:ext>
            </a:extLst>
          </p:cNvPr>
          <p:cNvPicPr>
            <a:picLocks noChangeAspect="1"/>
          </p:cNvPicPr>
          <p:nvPr/>
        </p:nvPicPr>
        <p:blipFill>
          <a:blip r:embed="rId2"/>
          <a:stretch>
            <a:fillRect/>
          </a:stretch>
        </p:blipFill>
        <p:spPr>
          <a:xfrm>
            <a:off x="0" y="1"/>
            <a:ext cx="9144000" cy="6126162"/>
          </a:xfrm>
          <a:prstGeom prst="rect">
            <a:avLst/>
          </a:prstGeom>
        </p:spPr>
      </p:pic>
    </p:spTree>
    <p:extLst>
      <p:ext uri="{BB962C8B-B14F-4D97-AF65-F5344CB8AC3E}">
        <p14:creationId xmlns:p14="http://schemas.microsoft.com/office/powerpoint/2010/main" val="221806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15068C-CD5C-5449-A1AC-743A15BE5360}"/>
              </a:ext>
            </a:extLst>
          </p:cNvPr>
          <p:cNvPicPr>
            <a:picLocks noChangeAspect="1"/>
          </p:cNvPicPr>
          <p:nvPr/>
        </p:nvPicPr>
        <p:blipFill>
          <a:blip r:embed="rId2"/>
          <a:stretch>
            <a:fillRect/>
          </a:stretch>
        </p:blipFill>
        <p:spPr>
          <a:xfrm>
            <a:off x="-1592" y="0"/>
            <a:ext cx="9145592" cy="6021288"/>
          </a:xfrm>
          <a:prstGeom prst="rect">
            <a:avLst/>
          </a:prstGeom>
        </p:spPr>
      </p:pic>
      <p:sp>
        <p:nvSpPr>
          <p:cNvPr id="3" name="Rectangle 2">
            <a:extLst>
              <a:ext uri="{FF2B5EF4-FFF2-40B4-BE49-F238E27FC236}">
                <a16:creationId xmlns:a16="http://schemas.microsoft.com/office/drawing/2014/main" xmlns="" id="{8A0334ED-CDD9-6740-957B-331410A15222}"/>
              </a:ext>
            </a:extLst>
          </p:cNvPr>
          <p:cNvSpPr/>
          <p:nvPr/>
        </p:nvSpPr>
        <p:spPr>
          <a:xfrm>
            <a:off x="1294840" y="1671816"/>
            <a:ext cx="7021576" cy="3108543"/>
          </a:xfrm>
          <a:prstGeom prst="rect">
            <a:avLst/>
          </a:prstGeom>
        </p:spPr>
        <p:txBody>
          <a:bodyPr wrap="square">
            <a:spAutoFit/>
          </a:bodyPr>
          <a:lstStyle/>
          <a:p>
            <a:r>
              <a:rPr lang="en-US" sz="2800" dirty="0">
                <a:solidFill>
                  <a:schemeClr val="bg1">
                    <a:lumMod val="20000"/>
                    <a:lumOff val="80000"/>
                  </a:schemeClr>
                </a:solidFill>
                <a:latin typeface="Helvetica" pitchFamily="2" charset="0"/>
              </a:rPr>
              <a:t>14 For this reason I kneel before the Father, 15 from whom every family in heaven and on earth derives its name. 16 I pray that out of his glorious riches he may strengthen you with power through his Spirit in your inner being.  17 so that Christ may dwell in your hearts through faith.</a:t>
            </a:r>
            <a:endParaRPr lang="en-US" sz="2800" dirty="0">
              <a:solidFill>
                <a:schemeClr val="bg1">
                  <a:lumMod val="20000"/>
                  <a:lumOff val="80000"/>
                </a:schemeClr>
              </a:solidFill>
              <a:effectLst/>
              <a:latin typeface="Helvetica" pitchFamily="2" charset="0"/>
            </a:endParaRPr>
          </a:p>
        </p:txBody>
      </p:sp>
      <p:sp>
        <p:nvSpPr>
          <p:cNvPr id="4" name="TextBox 3">
            <a:extLst>
              <a:ext uri="{FF2B5EF4-FFF2-40B4-BE49-F238E27FC236}">
                <a16:creationId xmlns:a16="http://schemas.microsoft.com/office/drawing/2014/main" xmlns="" id="{F9FCE62D-5B21-6E40-A818-A0E539E6DBF2}"/>
              </a:ext>
            </a:extLst>
          </p:cNvPr>
          <p:cNvSpPr txBox="1"/>
          <p:nvPr/>
        </p:nvSpPr>
        <p:spPr>
          <a:xfrm>
            <a:off x="395536" y="521586"/>
            <a:ext cx="2016224" cy="461665"/>
          </a:xfrm>
          <a:prstGeom prst="rect">
            <a:avLst/>
          </a:prstGeom>
          <a:noFill/>
        </p:spPr>
        <p:txBody>
          <a:bodyPr wrap="square" rtlCol="0">
            <a:spAutoFit/>
          </a:bodyPr>
          <a:lstStyle/>
          <a:p>
            <a:r>
              <a:rPr lang="en-US" sz="2400" dirty="0">
                <a:solidFill>
                  <a:schemeClr val="bg1">
                    <a:lumMod val="20000"/>
                    <a:lumOff val="80000"/>
                  </a:schemeClr>
                </a:solidFill>
              </a:rPr>
              <a:t>Strength</a:t>
            </a:r>
          </a:p>
        </p:txBody>
      </p:sp>
    </p:spTree>
    <p:extLst>
      <p:ext uri="{BB962C8B-B14F-4D97-AF65-F5344CB8AC3E}">
        <p14:creationId xmlns:p14="http://schemas.microsoft.com/office/powerpoint/2010/main" val="122764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15068C-CD5C-5449-A1AC-743A15BE5360}"/>
              </a:ext>
            </a:extLst>
          </p:cNvPr>
          <p:cNvPicPr>
            <a:picLocks noChangeAspect="1"/>
          </p:cNvPicPr>
          <p:nvPr/>
        </p:nvPicPr>
        <p:blipFill>
          <a:blip r:embed="rId2"/>
          <a:stretch>
            <a:fillRect/>
          </a:stretch>
        </p:blipFill>
        <p:spPr>
          <a:xfrm>
            <a:off x="0" y="34568"/>
            <a:ext cx="9144000" cy="6058728"/>
          </a:xfrm>
          <a:prstGeom prst="rect">
            <a:avLst/>
          </a:prstGeom>
        </p:spPr>
      </p:pic>
      <p:sp>
        <p:nvSpPr>
          <p:cNvPr id="3" name="TextBox 2">
            <a:extLst>
              <a:ext uri="{FF2B5EF4-FFF2-40B4-BE49-F238E27FC236}">
                <a16:creationId xmlns:a16="http://schemas.microsoft.com/office/drawing/2014/main" xmlns="" id="{7FD17274-0683-9543-AA4B-39C9DEC13EC9}"/>
              </a:ext>
            </a:extLst>
          </p:cNvPr>
          <p:cNvSpPr txBox="1"/>
          <p:nvPr/>
        </p:nvSpPr>
        <p:spPr>
          <a:xfrm>
            <a:off x="899592" y="1340768"/>
            <a:ext cx="7344816" cy="4216539"/>
          </a:xfrm>
          <a:prstGeom prst="rect">
            <a:avLst/>
          </a:prstGeom>
          <a:noFill/>
        </p:spPr>
        <p:txBody>
          <a:bodyPr wrap="square" rtlCol="0">
            <a:spAutoFit/>
          </a:bodyPr>
          <a:lstStyle/>
          <a:p>
            <a:pPr algn="ctr"/>
            <a:r>
              <a:rPr lang="en-US" sz="4400" i="1" dirty="0">
                <a:solidFill>
                  <a:schemeClr val="bg1">
                    <a:lumMod val="20000"/>
                    <a:lumOff val="80000"/>
                  </a:schemeClr>
                </a:solidFill>
              </a:rPr>
              <a:t>“Dwell in your Hearts</a:t>
            </a:r>
          </a:p>
          <a:p>
            <a:pPr algn="ctr"/>
            <a:endParaRPr lang="en-US" sz="4400" i="1" dirty="0">
              <a:solidFill>
                <a:schemeClr val="bg1">
                  <a:lumMod val="20000"/>
                  <a:lumOff val="80000"/>
                </a:schemeClr>
              </a:solidFill>
            </a:endParaRPr>
          </a:p>
          <a:p>
            <a:pPr algn="ctr"/>
            <a:r>
              <a:rPr lang="en-US" sz="4400" i="1" dirty="0" err="1">
                <a:solidFill>
                  <a:schemeClr val="bg1">
                    <a:lumMod val="20000"/>
                    <a:lumOff val="80000"/>
                  </a:schemeClr>
                </a:solidFill>
              </a:rPr>
              <a:t>paroikō</a:t>
            </a:r>
            <a:r>
              <a:rPr lang="en-US" sz="4400" dirty="0">
                <a:solidFill>
                  <a:schemeClr val="bg1">
                    <a:lumMod val="20000"/>
                    <a:lumOff val="80000"/>
                  </a:schemeClr>
                </a:solidFill>
              </a:rPr>
              <a:t> and </a:t>
            </a:r>
            <a:r>
              <a:rPr lang="en-US" sz="4400" i="1" dirty="0" err="1">
                <a:solidFill>
                  <a:schemeClr val="bg1">
                    <a:lumMod val="20000"/>
                    <a:lumOff val="80000"/>
                  </a:schemeClr>
                </a:solidFill>
              </a:rPr>
              <a:t>katoikeō</a:t>
            </a:r>
            <a:endParaRPr lang="en-US" sz="4400" i="1" dirty="0">
              <a:solidFill>
                <a:schemeClr val="bg1">
                  <a:lumMod val="20000"/>
                  <a:lumOff val="80000"/>
                </a:schemeClr>
              </a:solidFill>
            </a:endParaRPr>
          </a:p>
          <a:p>
            <a:pPr algn="ctr"/>
            <a:endParaRPr lang="en-US" sz="3200" i="1" dirty="0">
              <a:solidFill>
                <a:schemeClr val="bg1">
                  <a:lumMod val="20000"/>
                  <a:lumOff val="80000"/>
                </a:schemeClr>
              </a:solidFill>
            </a:endParaRPr>
          </a:p>
          <a:p>
            <a:pPr algn="ctr"/>
            <a:endParaRPr lang="en-US" sz="3200" i="1" dirty="0">
              <a:solidFill>
                <a:schemeClr val="bg1">
                  <a:lumMod val="20000"/>
                  <a:lumOff val="80000"/>
                </a:schemeClr>
              </a:solidFill>
            </a:endParaRPr>
          </a:p>
          <a:p>
            <a:pPr algn="ctr"/>
            <a:r>
              <a:rPr lang="en-US" sz="3600" dirty="0">
                <a:solidFill>
                  <a:schemeClr val="bg1">
                    <a:lumMod val="20000"/>
                    <a:lumOff val="80000"/>
                  </a:schemeClr>
                </a:solidFill>
              </a:rPr>
              <a:t>Inhabit as visitor vs </a:t>
            </a:r>
          </a:p>
          <a:p>
            <a:pPr algn="ctr"/>
            <a:r>
              <a:rPr lang="en-US" sz="3600" dirty="0">
                <a:solidFill>
                  <a:schemeClr val="bg1">
                    <a:lumMod val="20000"/>
                    <a:lumOff val="80000"/>
                  </a:schemeClr>
                </a:solidFill>
              </a:rPr>
              <a:t>live as settled or permanent</a:t>
            </a:r>
          </a:p>
        </p:txBody>
      </p:sp>
      <p:sp>
        <p:nvSpPr>
          <p:cNvPr id="4" name="TextBox 3">
            <a:extLst>
              <a:ext uri="{FF2B5EF4-FFF2-40B4-BE49-F238E27FC236}">
                <a16:creationId xmlns:a16="http://schemas.microsoft.com/office/drawing/2014/main" xmlns="" id="{81440F2F-750A-1344-B165-D3E99C6BCA4B}"/>
              </a:ext>
            </a:extLst>
          </p:cNvPr>
          <p:cNvSpPr txBox="1"/>
          <p:nvPr/>
        </p:nvSpPr>
        <p:spPr>
          <a:xfrm>
            <a:off x="395536" y="521586"/>
            <a:ext cx="2016224" cy="461665"/>
          </a:xfrm>
          <a:prstGeom prst="rect">
            <a:avLst/>
          </a:prstGeom>
          <a:noFill/>
        </p:spPr>
        <p:txBody>
          <a:bodyPr wrap="square" rtlCol="0">
            <a:spAutoFit/>
          </a:bodyPr>
          <a:lstStyle/>
          <a:p>
            <a:r>
              <a:rPr lang="en-US" sz="2400" dirty="0">
                <a:solidFill>
                  <a:schemeClr val="bg1">
                    <a:lumMod val="20000"/>
                    <a:lumOff val="80000"/>
                  </a:schemeClr>
                </a:solidFill>
              </a:rPr>
              <a:t>Strength</a:t>
            </a:r>
          </a:p>
        </p:txBody>
      </p:sp>
    </p:spTree>
    <p:extLst>
      <p:ext uri="{BB962C8B-B14F-4D97-AF65-F5344CB8AC3E}">
        <p14:creationId xmlns:p14="http://schemas.microsoft.com/office/powerpoint/2010/main" val="324483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15068C-CD5C-5449-A1AC-743A15BE5360}"/>
              </a:ext>
            </a:extLst>
          </p:cNvPr>
          <p:cNvPicPr>
            <a:picLocks noChangeAspect="1"/>
          </p:cNvPicPr>
          <p:nvPr/>
        </p:nvPicPr>
        <p:blipFill>
          <a:blip r:embed="rId2"/>
          <a:stretch>
            <a:fillRect/>
          </a:stretch>
        </p:blipFill>
        <p:spPr>
          <a:xfrm>
            <a:off x="0" y="0"/>
            <a:ext cx="9144000" cy="6093296"/>
          </a:xfrm>
          <a:prstGeom prst="rect">
            <a:avLst/>
          </a:prstGeom>
        </p:spPr>
      </p:pic>
      <p:sp>
        <p:nvSpPr>
          <p:cNvPr id="3" name="Rectangle 2">
            <a:extLst>
              <a:ext uri="{FF2B5EF4-FFF2-40B4-BE49-F238E27FC236}">
                <a16:creationId xmlns:a16="http://schemas.microsoft.com/office/drawing/2014/main" xmlns="" id="{8C340652-B455-AC4C-B0BC-2961133687D9}"/>
              </a:ext>
            </a:extLst>
          </p:cNvPr>
          <p:cNvSpPr/>
          <p:nvPr/>
        </p:nvSpPr>
        <p:spPr>
          <a:xfrm>
            <a:off x="251520" y="476672"/>
            <a:ext cx="3926075" cy="461665"/>
          </a:xfrm>
          <a:prstGeom prst="rect">
            <a:avLst/>
          </a:prstGeom>
        </p:spPr>
        <p:txBody>
          <a:bodyPr wrap="none">
            <a:spAutoFit/>
          </a:bodyPr>
          <a:lstStyle/>
          <a:p>
            <a:r>
              <a:rPr lang="en-US" sz="2400" dirty="0">
                <a:solidFill>
                  <a:schemeClr val="bg1">
                    <a:lumMod val="20000"/>
                    <a:lumOff val="80000"/>
                  </a:schemeClr>
                </a:solidFill>
              </a:rPr>
              <a:t>Grounded and Rooted in Love</a:t>
            </a:r>
          </a:p>
        </p:txBody>
      </p:sp>
      <p:pic>
        <p:nvPicPr>
          <p:cNvPr id="4" name="Picture 3">
            <a:extLst>
              <a:ext uri="{FF2B5EF4-FFF2-40B4-BE49-F238E27FC236}">
                <a16:creationId xmlns:a16="http://schemas.microsoft.com/office/drawing/2014/main" xmlns="" id="{87EC6004-20FA-C947-9275-311A2EB28E83}"/>
              </a:ext>
            </a:extLst>
          </p:cNvPr>
          <p:cNvPicPr>
            <a:picLocks noChangeAspect="1"/>
          </p:cNvPicPr>
          <p:nvPr/>
        </p:nvPicPr>
        <p:blipFill>
          <a:blip r:embed="rId3"/>
          <a:stretch>
            <a:fillRect/>
          </a:stretch>
        </p:blipFill>
        <p:spPr>
          <a:xfrm>
            <a:off x="0" y="1124744"/>
            <a:ext cx="9144000" cy="4968552"/>
          </a:xfrm>
          <a:prstGeom prst="rect">
            <a:avLst/>
          </a:prstGeom>
        </p:spPr>
      </p:pic>
    </p:spTree>
    <p:extLst>
      <p:ext uri="{BB962C8B-B14F-4D97-AF65-F5344CB8AC3E}">
        <p14:creationId xmlns:p14="http://schemas.microsoft.com/office/powerpoint/2010/main" val="239768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15068C-CD5C-5449-A1AC-743A15BE5360}"/>
              </a:ext>
            </a:extLst>
          </p:cNvPr>
          <p:cNvPicPr>
            <a:picLocks noChangeAspect="1"/>
          </p:cNvPicPr>
          <p:nvPr/>
        </p:nvPicPr>
        <p:blipFill>
          <a:blip r:embed="rId2"/>
          <a:stretch>
            <a:fillRect/>
          </a:stretch>
        </p:blipFill>
        <p:spPr>
          <a:xfrm>
            <a:off x="0" y="0"/>
            <a:ext cx="9144000" cy="6093296"/>
          </a:xfrm>
          <a:prstGeom prst="rect">
            <a:avLst/>
          </a:prstGeom>
        </p:spPr>
      </p:pic>
      <p:sp>
        <p:nvSpPr>
          <p:cNvPr id="3" name="Rectangle 2">
            <a:extLst>
              <a:ext uri="{FF2B5EF4-FFF2-40B4-BE49-F238E27FC236}">
                <a16:creationId xmlns:a16="http://schemas.microsoft.com/office/drawing/2014/main" xmlns="" id="{3F78BC9C-835D-A346-B742-4A6889B2671A}"/>
              </a:ext>
            </a:extLst>
          </p:cNvPr>
          <p:cNvSpPr/>
          <p:nvPr/>
        </p:nvSpPr>
        <p:spPr>
          <a:xfrm>
            <a:off x="251520" y="476672"/>
            <a:ext cx="3073918" cy="461665"/>
          </a:xfrm>
          <a:prstGeom prst="rect">
            <a:avLst/>
          </a:prstGeom>
        </p:spPr>
        <p:txBody>
          <a:bodyPr wrap="none">
            <a:spAutoFit/>
          </a:bodyPr>
          <a:lstStyle/>
          <a:p>
            <a:r>
              <a:rPr lang="en-US" sz="2400" dirty="0">
                <a:solidFill>
                  <a:schemeClr val="bg1">
                    <a:lumMod val="20000"/>
                    <a:lumOff val="80000"/>
                  </a:schemeClr>
                </a:solidFill>
              </a:rPr>
              <a:t>Knowing Christ’s Love</a:t>
            </a:r>
          </a:p>
        </p:txBody>
      </p:sp>
      <p:pic>
        <p:nvPicPr>
          <p:cNvPr id="4" name="Picture 3">
            <a:extLst>
              <a:ext uri="{FF2B5EF4-FFF2-40B4-BE49-F238E27FC236}">
                <a16:creationId xmlns:a16="http://schemas.microsoft.com/office/drawing/2014/main" xmlns="" id="{44348ACC-DC89-D540-8E18-2193D9C36EDB}"/>
              </a:ext>
            </a:extLst>
          </p:cNvPr>
          <p:cNvPicPr>
            <a:picLocks noChangeAspect="1"/>
          </p:cNvPicPr>
          <p:nvPr/>
        </p:nvPicPr>
        <p:blipFill>
          <a:blip r:embed="rId3"/>
          <a:stretch>
            <a:fillRect/>
          </a:stretch>
        </p:blipFill>
        <p:spPr>
          <a:xfrm>
            <a:off x="0" y="1124744"/>
            <a:ext cx="9144000" cy="5067944"/>
          </a:xfrm>
          <a:prstGeom prst="rect">
            <a:avLst/>
          </a:prstGeom>
        </p:spPr>
      </p:pic>
    </p:spTree>
    <p:extLst>
      <p:ext uri="{BB962C8B-B14F-4D97-AF65-F5344CB8AC3E}">
        <p14:creationId xmlns:p14="http://schemas.microsoft.com/office/powerpoint/2010/main" val="3212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15068C-CD5C-5449-A1AC-743A15BE5360}"/>
              </a:ext>
            </a:extLst>
          </p:cNvPr>
          <p:cNvPicPr>
            <a:picLocks noChangeAspect="1"/>
          </p:cNvPicPr>
          <p:nvPr/>
        </p:nvPicPr>
        <p:blipFill>
          <a:blip r:embed="rId2"/>
          <a:stretch>
            <a:fillRect/>
          </a:stretch>
        </p:blipFill>
        <p:spPr>
          <a:xfrm>
            <a:off x="-1592" y="0"/>
            <a:ext cx="9145592" cy="6021288"/>
          </a:xfrm>
          <a:prstGeom prst="rect">
            <a:avLst/>
          </a:prstGeom>
        </p:spPr>
      </p:pic>
      <p:sp>
        <p:nvSpPr>
          <p:cNvPr id="4" name="Rectangle 3">
            <a:extLst>
              <a:ext uri="{FF2B5EF4-FFF2-40B4-BE49-F238E27FC236}">
                <a16:creationId xmlns:a16="http://schemas.microsoft.com/office/drawing/2014/main" xmlns="" id="{2DE3EF07-FE23-2E4D-8CCF-3288B45425E8}"/>
              </a:ext>
            </a:extLst>
          </p:cNvPr>
          <p:cNvSpPr/>
          <p:nvPr/>
        </p:nvSpPr>
        <p:spPr>
          <a:xfrm>
            <a:off x="251520" y="476672"/>
            <a:ext cx="3825727" cy="461665"/>
          </a:xfrm>
          <a:prstGeom prst="rect">
            <a:avLst/>
          </a:prstGeom>
        </p:spPr>
        <p:txBody>
          <a:bodyPr wrap="none">
            <a:spAutoFit/>
          </a:bodyPr>
          <a:lstStyle/>
          <a:p>
            <a:r>
              <a:rPr lang="en-US" sz="2400" dirty="0">
                <a:solidFill>
                  <a:schemeClr val="bg1">
                    <a:lumMod val="20000"/>
                    <a:lumOff val="80000"/>
                  </a:schemeClr>
                </a:solidFill>
              </a:rPr>
              <a:t>Filled up with God’s Fullness</a:t>
            </a:r>
          </a:p>
        </p:txBody>
      </p:sp>
      <p:pic>
        <p:nvPicPr>
          <p:cNvPr id="5" name="Picture 4">
            <a:extLst>
              <a:ext uri="{FF2B5EF4-FFF2-40B4-BE49-F238E27FC236}">
                <a16:creationId xmlns:a16="http://schemas.microsoft.com/office/drawing/2014/main" xmlns="" id="{8DE0C379-4D5D-E847-9A39-FD9191DB23A6}"/>
              </a:ext>
            </a:extLst>
          </p:cNvPr>
          <p:cNvPicPr>
            <a:picLocks noChangeAspect="1"/>
          </p:cNvPicPr>
          <p:nvPr/>
        </p:nvPicPr>
        <p:blipFill>
          <a:blip r:embed="rId3"/>
          <a:stretch>
            <a:fillRect/>
          </a:stretch>
        </p:blipFill>
        <p:spPr>
          <a:xfrm>
            <a:off x="0" y="1025023"/>
            <a:ext cx="9144000" cy="4996265"/>
          </a:xfrm>
          <a:prstGeom prst="rect">
            <a:avLst/>
          </a:prstGeom>
        </p:spPr>
      </p:pic>
    </p:spTree>
    <p:extLst>
      <p:ext uri="{BB962C8B-B14F-4D97-AF65-F5344CB8AC3E}">
        <p14:creationId xmlns:p14="http://schemas.microsoft.com/office/powerpoint/2010/main" val="374110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15068C-CD5C-5449-A1AC-743A15BE5360}"/>
              </a:ext>
            </a:extLst>
          </p:cNvPr>
          <p:cNvPicPr>
            <a:picLocks noChangeAspect="1"/>
          </p:cNvPicPr>
          <p:nvPr/>
        </p:nvPicPr>
        <p:blipFill>
          <a:blip r:embed="rId2"/>
          <a:stretch>
            <a:fillRect/>
          </a:stretch>
        </p:blipFill>
        <p:spPr>
          <a:xfrm>
            <a:off x="-1592" y="0"/>
            <a:ext cx="9145592" cy="6021288"/>
          </a:xfrm>
          <a:prstGeom prst="rect">
            <a:avLst/>
          </a:prstGeom>
        </p:spPr>
      </p:pic>
      <p:pic>
        <p:nvPicPr>
          <p:cNvPr id="4" name="Picture 3">
            <a:extLst>
              <a:ext uri="{FF2B5EF4-FFF2-40B4-BE49-F238E27FC236}">
                <a16:creationId xmlns:a16="http://schemas.microsoft.com/office/drawing/2014/main" xmlns="" id="{56A1DC63-5865-4C40-9ED6-C7C56629F55F}"/>
              </a:ext>
            </a:extLst>
          </p:cNvPr>
          <p:cNvPicPr>
            <a:picLocks noChangeAspect="1"/>
          </p:cNvPicPr>
          <p:nvPr/>
        </p:nvPicPr>
        <p:blipFill>
          <a:blip r:embed="rId3"/>
          <a:stretch>
            <a:fillRect/>
          </a:stretch>
        </p:blipFill>
        <p:spPr>
          <a:xfrm>
            <a:off x="8636" y="1052736"/>
            <a:ext cx="9135364" cy="4968552"/>
          </a:xfrm>
          <a:prstGeom prst="rect">
            <a:avLst/>
          </a:prstGeom>
        </p:spPr>
      </p:pic>
      <p:sp>
        <p:nvSpPr>
          <p:cNvPr id="5" name="Rectangle 4">
            <a:extLst>
              <a:ext uri="{FF2B5EF4-FFF2-40B4-BE49-F238E27FC236}">
                <a16:creationId xmlns:a16="http://schemas.microsoft.com/office/drawing/2014/main" xmlns="" id="{5D9EBD81-B724-2649-8123-97762D885FD3}"/>
              </a:ext>
            </a:extLst>
          </p:cNvPr>
          <p:cNvSpPr/>
          <p:nvPr/>
        </p:nvSpPr>
        <p:spPr>
          <a:xfrm>
            <a:off x="251520" y="476672"/>
            <a:ext cx="2355132" cy="461665"/>
          </a:xfrm>
          <a:prstGeom prst="rect">
            <a:avLst/>
          </a:prstGeom>
        </p:spPr>
        <p:txBody>
          <a:bodyPr wrap="none">
            <a:spAutoFit/>
          </a:bodyPr>
          <a:lstStyle/>
          <a:p>
            <a:r>
              <a:rPr lang="en-US" sz="2400" dirty="0">
                <a:solidFill>
                  <a:schemeClr val="bg1">
                    <a:lumMod val="20000"/>
                    <a:lumOff val="80000"/>
                  </a:schemeClr>
                </a:solidFill>
              </a:rPr>
              <a:t>Closing of Prayer</a:t>
            </a:r>
          </a:p>
        </p:txBody>
      </p:sp>
    </p:spTree>
    <p:extLst>
      <p:ext uri="{BB962C8B-B14F-4D97-AF65-F5344CB8AC3E}">
        <p14:creationId xmlns:p14="http://schemas.microsoft.com/office/powerpoint/2010/main" val="3758639279"/>
      </p:ext>
    </p:extLst>
  </p:cSld>
  <p:clrMapOvr>
    <a:masterClrMapping/>
  </p:clrMapOvr>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Template>
  <TotalTime>1258</TotalTime>
  <Words>65</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ICELBlack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34</cp:revision>
  <dcterms:created xsi:type="dcterms:W3CDTF">2017-11-28T21:33:34Z</dcterms:created>
  <dcterms:modified xsi:type="dcterms:W3CDTF">2018-07-28T12:50:50Z</dcterms:modified>
</cp:coreProperties>
</file>