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7"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p:restoredTop sz="94725"/>
  </p:normalViewPr>
  <p:slideViewPr>
    <p:cSldViewPr>
      <p:cViewPr>
        <p:scale>
          <a:sx n="55" d="100"/>
          <a:sy n="55" d="100"/>
        </p:scale>
        <p:origin x="-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a:t>Click to edit Master title style</a:t>
            </a:r>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a:t>Click to edit Master subtitle style</a:t>
            </a:r>
          </a:p>
        </p:txBody>
      </p:sp>
    </p:spTree>
    <p:extLst>
      <p:ext uri="{BB962C8B-B14F-4D97-AF65-F5344CB8AC3E}">
        <p14:creationId xmlns:p14="http://schemas.microsoft.com/office/powerpoint/2010/main" val="27727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74800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04707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3131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70077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8137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41152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01344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Tree>
    <p:extLst>
      <p:ext uri="{BB962C8B-B14F-4D97-AF65-F5344CB8AC3E}">
        <p14:creationId xmlns:p14="http://schemas.microsoft.com/office/powerpoint/2010/main" val="25327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84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028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68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948488" y="6105525"/>
            <a:ext cx="2195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Micah+5:2-5&amp;version=NIV#fen-NIV-22636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6E20453-203C-6641-A668-1F013EB44D3C}"/>
              </a:ext>
            </a:extLst>
          </p:cNvPr>
          <p:cNvSpPr>
            <a:spLocks noGrp="1"/>
          </p:cNvSpPr>
          <p:nvPr>
            <p:ph type="title"/>
          </p:nvPr>
        </p:nvSpPr>
        <p:spPr/>
        <p:txBody>
          <a:bodyPr/>
          <a:lstStyle/>
          <a:p>
            <a:r>
              <a:rPr lang="en-US" dirty="0"/>
              <a:t>Collateral Beauty</a:t>
            </a:r>
          </a:p>
        </p:txBody>
      </p:sp>
      <p:sp>
        <p:nvSpPr>
          <p:cNvPr id="6" name="Text Placeholder 5">
            <a:extLst>
              <a:ext uri="{FF2B5EF4-FFF2-40B4-BE49-F238E27FC236}">
                <a16:creationId xmlns:a16="http://schemas.microsoft.com/office/drawing/2014/main" xmlns="" id="{45BB4C63-F247-F24E-AE18-D1794A8CD200}"/>
              </a:ext>
            </a:extLst>
          </p:cNvPr>
          <p:cNvSpPr>
            <a:spLocks noGrp="1"/>
          </p:cNvSpPr>
          <p:nvPr>
            <p:ph type="body" idx="1"/>
          </p:nvPr>
        </p:nvSpPr>
        <p:spPr/>
        <p:txBody>
          <a:bodyPr/>
          <a:lstStyle/>
          <a:p>
            <a:r>
              <a:rPr lang="en-US" dirty="0"/>
              <a:t>Micah 5:2-5 </a:t>
            </a:r>
          </a:p>
        </p:txBody>
      </p:sp>
    </p:spTree>
    <p:extLst>
      <p:ext uri="{BB962C8B-B14F-4D97-AF65-F5344CB8AC3E}">
        <p14:creationId xmlns:p14="http://schemas.microsoft.com/office/powerpoint/2010/main" val="278470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F859BE-46DF-704E-8254-3794EE2DD95D}"/>
              </a:ext>
            </a:extLst>
          </p:cNvPr>
          <p:cNvSpPr>
            <a:spLocks noGrp="1"/>
          </p:cNvSpPr>
          <p:nvPr>
            <p:ph type="title"/>
          </p:nvPr>
        </p:nvSpPr>
        <p:spPr/>
        <p:txBody>
          <a:bodyPr/>
          <a:lstStyle/>
          <a:p>
            <a:r>
              <a:rPr lang="en-US" sz="4400" dirty="0"/>
              <a:t>Micah 5:2-5</a:t>
            </a:r>
          </a:p>
        </p:txBody>
      </p:sp>
      <p:sp>
        <p:nvSpPr>
          <p:cNvPr id="5" name="Content Placeholder 4">
            <a:extLst>
              <a:ext uri="{FF2B5EF4-FFF2-40B4-BE49-F238E27FC236}">
                <a16:creationId xmlns:a16="http://schemas.microsoft.com/office/drawing/2014/main" xmlns="" id="{39F48C77-3404-DE43-BA14-A95448C4CF73}"/>
              </a:ext>
            </a:extLst>
          </p:cNvPr>
          <p:cNvSpPr>
            <a:spLocks noGrp="1"/>
          </p:cNvSpPr>
          <p:nvPr>
            <p:ph idx="1"/>
          </p:nvPr>
        </p:nvSpPr>
        <p:spPr/>
        <p:txBody>
          <a:bodyPr/>
          <a:lstStyle/>
          <a:p>
            <a:r>
              <a:rPr lang="en-US" sz="3200" dirty="0">
                <a:effectLst/>
              </a:rPr>
              <a:t>“But you, Bethlehem Ephrathah,</a:t>
            </a:r>
            <a:br>
              <a:rPr lang="en-US" sz="3200" dirty="0">
                <a:effectLst/>
              </a:rPr>
            </a:br>
            <a:r>
              <a:rPr lang="en-US" sz="3200" dirty="0">
                <a:effectLst/>
              </a:rPr>
              <a:t>    though you are small among the clans</a:t>
            </a:r>
            <a:r>
              <a:rPr lang="en-US" sz="3200" baseline="30000" dirty="0">
                <a:effectLst/>
              </a:rPr>
              <a:t>[</a:t>
            </a:r>
            <a:r>
              <a:rPr lang="en-US" sz="3200" baseline="30000" dirty="0">
                <a:effectLst/>
                <a:hlinkClick r:id="rId2" tooltip="See footnote a"/>
              </a:rPr>
              <a:t>a</a:t>
            </a:r>
            <a:r>
              <a:rPr lang="en-US" sz="3200" baseline="30000" dirty="0">
                <a:effectLst/>
              </a:rPr>
              <a:t>]</a:t>
            </a:r>
            <a:r>
              <a:rPr lang="en-US" sz="3200" dirty="0">
                <a:effectLst/>
              </a:rPr>
              <a:t> of Judah,</a:t>
            </a:r>
            <a:br>
              <a:rPr lang="en-US" sz="3200" dirty="0">
                <a:effectLst/>
              </a:rPr>
            </a:br>
            <a:r>
              <a:rPr lang="en-US" sz="3200" dirty="0">
                <a:effectLst/>
              </a:rPr>
              <a:t>out of you will come for me</a:t>
            </a:r>
            <a:br>
              <a:rPr lang="en-US" sz="3200" dirty="0">
                <a:effectLst/>
              </a:rPr>
            </a:br>
            <a:r>
              <a:rPr lang="en-US" sz="3200" dirty="0">
                <a:effectLst/>
              </a:rPr>
              <a:t>    one who will be ruler over Israel,</a:t>
            </a:r>
            <a:br>
              <a:rPr lang="en-US" sz="3200" dirty="0">
                <a:effectLst/>
              </a:rPr>
            </a:br>
            <a:r>
              <a:rPr lang="en-US" sz="3200" dirty="0">
                <a:effectLst/>
              </a:rPr>
              <a:t>whose origins are from of old,</a:t>
            </a:r>
            <a:br>
              <a:rPr lang="en-US" sz="3200" dirty="0">
                <a:effectLst/>
              </a:rPr>
            </a:br>
            <a:r>
              <a:rPr lang="en-US" sz="3200" dirty="0">
                <a:effectLst/>
              </a:rPr>
              <a:t>    from ancient times.”</a:t>
            </a:r>
          </a:p>
          <a:p>
            <a:endParaRPr lang="en-US" dirty="0"/>
          </a:p>
        </p:txBody>
      </p:sp>
    </p:spTree>
    <p:extLst>
      <p:ext uri="{BB962C8B-B14F-4D97-AF65-F5344CB8AC3E}">
        <p14:creationId xmlns:p14="http://schemas.microsoft.com/office/powerpoint/2010/main" val="425821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F859BE-46DF-704E-8254-3794EE2DD95D}"/>
              </a:ext>
            </a:extLst>
          </p:cNvPr>
          <p:cNvSpPr>
            <a:spLocks noGrp="1"/>
          </p:cNvSpPr>
          <p:nvPr>
            <p:ph type="title"/>
          </p:nvPr>
        </p:nvSpPr>
        <p:spPr/>
        <p:txBody>
          <a:bodyPr/>
          <a:lstStyle/>
          <a:p>
            <a:r>
              <a:rPr lang="en-US" sz="3600" dirty="0"/>
              <a:t>Micah 5:2-5</a:t>
            </a:r>
          </a:p>
        </p:txBody>
      </p:sp>
      <p:sp>
        <p:nvSpPr>
          <p:cNvPr id="5" name="Content Placeholder 4">
            <a:extLst>
              <a:ext uri="{FF2B5EF4-FFF2-40B4-BE49-F238E27FC236}">
                <a16:creationId xmlns:a16="http://schemas.microsoft.com/office/drawing/2014/main" xmlns="" id="{39F48C77-3404-DE43-BA14-A95448C4CF73}"/>
              </a:ext>
            </a:extLst>
          </p:cNvPr>
          <p:cNvSpPr>
            <a:spLocks noGrp="1"/>
          </p:cNvSpPr>
          <p:nvPr>
            <p:ph idx="1"/>
          </p:nvPr>
        </p:nvSpPr>
        <p:spPr>
          <a:xfrm>
            <a:off x="457200" y="1166018"/>
            <a:ext cx="8229600" cy="4525963"/>
          </a:xfrm>
        </p:spPr>
        <p:txBody>
          <a:bodyPr/>
          <a:lstStyle/>
          <a:p>
            <a:r>
              <a:rPr lang="en-US" b="1" baseline="30000" dirty="0">
                <a:effectLst/>
              </a:rPr>
              <a:t>3 </a:t>
            </a:r>
            <a:r>
              <a:rPr lang="en-US" dirty="0">
                <a:effectLst/>
              </a:rPr>
              <a:t>Therefore Israel will be abandoned</a:t>
            </a:r>
            <a:br>
              <a:rPr lang="en-US" dirty="0">
                <a:effectLst/>
              </a:rPr>
            </a:br>
            <a:r>
              <a:rPr lang="en-US" dirty="0">
                <a:effectLst/>
              </a:rPr>
              <a:t>    until the time when she who is in labor bears a son,</a:t>
            </a:r>
            <a:br>
              <a:rPr lang="en-US" dirty="0">
                <a:effectLst/>
              </a:rPr>
            </a:br>
            <a:r>
              <a:rPr lang="en-US" dirty="0">
                <a:effectLst/>
              </a:rPr>
              <a:t>and the rest of his brothers return</a:t>
            </a:r>
            <a:br>
              <a:rPr lang="en-US" dirty="0">
                <a:effectLst/>
              </a:rPr>
            </a:br>
            <a:r>
              <a:rPr lang="en-US" dirty="0">
                <a:effectLst/>
              </a:rPr>
              <a:t>    to join the Israelites.</a:t>
            </a:r>
          </a:p>
          <a:p>
            <a:endParaRPr lang="en-US" dirty="0"/>
          </a:p>
        </p:txBody>
      </p:sp>
    </p:spTree>
    <p:extLst>
      <p:ext uri="{BB962C8B-B14F-4D97-AF65-F5344CB8AC3E}">
        <p14:creationId xmlns:p14="http://schemas.microsoft.com/office/powerpoint/2010/main" val="198903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F859BE-46DF-704E-8254-3794EE2DD95D}"/>
              </a:ext>
            </a:extLst>
          </p:cNvPr>
          <p:cNvSpPr>
            <a:spLocks noGrp="1"/>
          </p:cNvSpPr>
          <p:nvPr>
            <p:ph type="title"/>
          </p:nvPr>
        </p:nvSpPr>
        <p:spPr/>
        <p:txBody>
          <a:bodyPr/>
          <a:lstStyle/>
          <a:p>
            <a:r>
              <a:rPr lang="en-US" sz="3600" dirty="0"/>
              <a:t>Micah 5:2-5</a:t>
            </a:r>
          </a:p>
        </p:txBody>
      </p:sp>
      <p:sp>
        <p:nvSpPr>
          <p:cNvPr id="5" name="Content Placeholder 4">
            <a:extLst>
              <a:ext uri="{FF2B5EF4-FFF2-40B4-BE49-F238E27FC236}">
                <a16:creationId xmlns:a16="http://schemas.microsoft.com/office/drawing/2014/main" xmlns="" id="{39F48C77-3404-DE43-BA14-A95448C4CF73}"/>
              </a:ext>
            </a:extLst>
          </p:cNvPr>
          <p:cNvSpPr>
            <a:spLocks noGrp="1"/>
          </p:cNvSpPr>
          <p:nvPr>
            <p:ph idx="1"/>
          </p:nvPr>
        </p:nvSpPr>
        <p:spPr>
          <a:xfrm>
            <a:off x="457200" y="1166018"/>
            <a:ext cx="8229600" cy="4525963"/>
          </a:xfrm>
        </p:spPr>
        <p:txBody>
          <a:bodyPr/>
          <a:lstStyle/>
          <a:p>
            <a:r>
              <a:rPr lang="en-US" b="1" baseline="30000" dirty="0">
                <a:effectLst/>
              </a:rPr>
              <a:t>4 </a:t>
            </a:r>
            <a:r>
              <a:rPr lang="en-US" dirty="0">
                <a:effectLst/>
              </a:rPr>
              <a:t>He will stand and shepherd his flock</a:t>
            </a:r>
            <a:br>
              <a:rPr lang="en-US" dirty="0">
                <a:effectLst/>
              </a:rPr>
            </a:br>
            <a:r>
              <a:rPr lang="en-US" dirty="0">
                <a:effectLst/>
              </a:rPr>
              <a:t>    in the strength of the </a:t>
            </a:r>
            <a:r>
              <a:rPr lang="en-US" cap="small" dirty="0">
                <a:effectLst/>
              </a:rPr>
              <a:t>Lord</a:t>
            </a:r>
            <a:r>
              <a:rPr lang="en-US" dirty="0">
                <a:effectLst/>
              </a:rPr>
              <a:t>,</a:t>
            </a:r>
            <a:br>
              <a:rPr lang="en-US" dirty="0">
                <a:effectLst/>
              </a:rPr>
            </a:br>
            <a:r>
              <a:rPr lang="en-US" dirty="0">
                <a:effectLst/>
              </a:rPr>
              <a:t>    in the majesty of the name of the </a:t>
            </a:r>
            <a:r>
              <a:rPr lang="en-US" cap="small" dirty="0">
                <a:effectLst/>
              </a:rPr>
              <a:t>Lord</a:t>
            </a:r>
            <a:r>
              <a:rPr lang="en-US" dirty="0">
                <a:effectLst/>
              </a:rPr>
              <a:t> his God.</a:t>
            </a:r>
            <a:br>
              <a:rPr lang="en-US" dirty="0">
                <a:effectLst/>
              </a:rPr>
            </a:br>
            <a:r>
              <a:rPr lang="en-US" dirty="0">
                <a:effectLst/>
              </a:rPr>
              <a:t>And they will live securely, for then his greatness</a:t>
            </a:r>
            <a:br>
              <a:rPr lang="en-US" dirty="0">
                <a:effectLst/>
              </a:rPr>
            </a:br>
            <a:r>
              <a:rPr lang="en-US" dirty="0">
                <a:effectLst/>
              </a:rPr>
              <a:t>    will reach to the ends of the earth.</a:t>
            </a:r>
          </a:p>
          <a:p>
            <a:r>
              <a:rPr lang="en-US" b="1" baseline="30000" dirty="0">
                <a:effectLst/>
              </a:rPr>
              <a:t>5 </a:t>
            </a:r>
            <a:r>
              <a:rPr lang="en-US" dirty="0">
                <a:effectLst/>
              </a:rPr>
              <a:t>And he will be our peace</a:t>
            </a:r>
          </a:p>
          <a:p>
            <a:endParaRPr lang="en-US" dirty="0"/>
          </a:p>
        </p:txBody>
      </p:sp>
    </p:spTree>
    <p:extLst>
      <p:ext uri="{BB962C8B-B14F-4D97-AF65-F5344CB8AC3E}">
        <p14:creationId xmlns:p14="http://schemas.microsoft.com/office/powerpoint/2010/main" val="374787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F859BE-46DF-704E-8254-3794EE2DD95D}"/>
              </a:ext>
            </a:extLst>
          </p:cNvPr>
          <p:cNvSpPr>
            <a:spLocks noGrp="1"/>
          </p:cNvSpPr>
          <p:nvPr>
            <p:ph type="title"/>
          </p:nvPr>
        </p:nvSpPr>
        <p:spPr/>
        <p:txBody>
          <a:bodyPr/>
          <a:lstStyle/>
          <a:p>
            <a:r>
              <a:rPr lang="en-US" sz="3600" dirty="0"/>
              <a:t>Tim Keller</a:t>
            </a:r>
          </a:p>
        </p:txBody>
      </p:sp>
      <p:sp>
        <p:nvSpPr>
          <p:cNvPr id="5" name="Content Placeholder 4">
            <a:extLst>
              <a:ext uri="{FF2B5EF4-FFF2-40B4-BE49-F238E27FC236}">
                <a16:creationId xmlns:a16="http://schemas.microsoft.com/office/drawing/2014/main" xmlns="" id="{39F48C77-3404-DE43-BA14-A95448C4CF73}"/>
              </a:ext>
            </a:extLst>
          </p:cNvPr>
          <p:cNvSpPr>
            <a:spLocks noGrp="1"/>
          </p:cNvSpPr>
          <p:nvPr>
            <p:ph idx="1"/>
          </p:nvPr>
        </p:nvSpPr>
        <p:spPr>
          <a:xfrm>
            <a:off x="457200" y="1268760"/>
            <a:ext cx="8229600" cy="4708525"/>
          </a:xfrm>
        </p:spPr>
        <p:txBody>
          <a:bodyPr/>
          <a:lstStyle/>
          <a:p>
            <a:r>
              <a:rPr lang="en-US" sz="2400" dirty="0">
                <a:effectLst/>
              </a:rPr>
              <a:t>“The problem is that contemporary people think life is all about finding happiness. We decide what conditions will make us happy and then we work to bring those conditions about. To live for happiness means that you are trying to get something out of life. But when suffering comes along, it takes the conditions for happiness away, and so suffering destroys all your reason to keep living. But to “live for meaning” means not that you try to get something out of life but rather that life expects something from us. In other words, you have meaning only when there is something in life more important than your own personal freedom and happiness, something for which you are glad to sacrifice your happiness.” </a:t>
            </a:r>
          </a:p>
          <a:p>
            <a:r>
              <a:rPr lang="en-US" sz="3200" dirty="0"/>
              <a:t/>
            </a:r>
            <a:br>
              <a:rPr lang="en-US" sz="3200" dirty="0"/>
            </a:br>
            <a:r>
              <a:rPr lang="en-US" sz="3200" dirty="0">
                <a:effectLst/>
              </a:rPr>
              <a:t/>
            </a:r>
            <a:br>
              <a:rPr lang="en-US" sz="3200" dirty="0">
                <a:effectLst/>
              </a:rPr>
            </a:br>
            <a:r>
              <a:rPr lang="en-US" sz="3200" dirty="0">
                <a:effectLst/>
              </a:rPr>
              <a:t>    </a:t>
            </a:r>
            <a:endParaRPr lang="en-US" sz="3200" dirty="0"/>
          </a:p>
        </p:txBody>
      </p:sp>
    </p:spTree>
    <p:extLst>
      <p:ext uri="{BB962C8B-B14F-4D97-AF65-F5344CB8AC3E}">
        <p14:creationId xmlns:p14="http://schemas.microsoft.com/office/powerpoint/2010/main" val="163521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1199FD3-0924-6E4B-B636-E8B87DA24B39}"/>
              </a:ext>
            </a:extLst>
          </p:cNvPr>
          <p:cNvPicPr>
            <a:picLocks noChangeAspect="1"/>
          </p:cNvPicPr>
          <p:nvPr/>
        </p:nvPicPr>
        <p:blipFill>
          <a:blip r:embed="rId2"/>
          <a:stretch>
            <a:fillRect/>
          </a:stretch>
        </p:blipFill>
        <p:spPr>
          <a:xfrm>
            <a:off x="2483767" y="321906"/>
            <a:ext cx="4386201" cy="6536094"/>
          </a:xfrm>
          <a:prstGeom prst="rect">
            <a:avLst/>
          </a:prstGeom>
        </p:spPr>
      </p:pic>
    </p:spTree>
    <p:extLst>
      <p:ext uri="{BB962C8B-B14F-4D97-AF65-F5344CB8AC3E}">
        <p14:creationId xmlns:p14="http://schemas.microsoft.com/office/powerpoint/2010/main" val="179820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855FBDC-F9CE-A747-818E-94B080AEB523}"/>
              </a:ext>
            </a:extLst>
          </p:cNvPr>
          <p:cNvPicPr>
            <a:picLocks noChangeAspect="1"/>
          </p:cNvPicPr>
          <p:nvPr/>
        </p:nvPicPr>
        <p:blipFill>
          <a:blip r:embed="rId2"/>
          <a:stretch>
            <a:fillRect/>
          </a:stretch>
        </p:blipFill>
        <p:spPr>
          <a:xfrm>
            <a:off x="1907704" y="836712"/>
            <a:ext cx="4716524" cy="4716524"/>
          </a:xfrm>
          <a:prstGeom prst="rect">
            <a:avLst/>
          </a:prstGeom>
        </p:spPr>
      </p:pic>
    </p:spTree>
    <p:extLst>
      <p:ext uri="{BB962C8B-B14F-4D97-AF65-F5344CB8AC3E}">
        <p14:creationId xmlns:p14="http://schemas.microsoft.com/office/powerpoint/2010/main" val="309637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7726-9A36-F742-9FDE-8B9603BE6143}"/>
              </a:ext>
            </a:extLst>
          </p:cNvPr>
          <p:cNvSpPr>
            <a:spLocks noGrp="1"/>
          </p:cNvSpPr>
          <p:nvPr>
            <p:ph type="title"/>
          </p:nvPr>
        </p:nvSpPr>
        <p:spPr>
          <a:xfrm>
            <a:off x="457200" y="273050"/>
            <a:ext cx="4690864" cy="1162050"/>
          </a:xfrm>
        </p:spPr>
        <p:txBody>
          <a:bodyPr/>
          <a:lstStyle/>
          <a:p>
            <a:r>
              <a:rPr lang="en-US" sz="2400" dirty="0"/>
              <a:t>This Christmas consider…</a:t>
            </a:r>
          </a:p>
        </p:txBody>
      </p:sp>
      <p:sp>
        <p:nvSpPr>
          <p:cNvPr id="5" name="Text Placeholder 4">
            <a:extLst>
              <a:ext uri="{FF2B5EF4-FFF2-40B4-BE49-F238E27FC236}">
                <a16:creationId xmlns:a16="http://schemas.microsoft.com/office/drawing/2014/main" xmlns="" id="{98407A69-5BE4-CB49-87F2-A96E755382A0}"/>
              </a:ext>
            </a:extLst>
          </p:cNvPr>
          <p:cNvSpPr>
            <a:spLocks noGrp="1"/>
          </p:cNvSpPr>
          <p:nvPr>
            <p:ph type="body" sz="half" idx="2"/>
          </p:nvPr>
        </p:nvSpPr>
        <p:spPr>
          <a:xfrm>
            <a:off x="457200" y="1916832"/>
            <a:ext cx="3754761" cy="4209331"/>
          </a:xfrm>
        </p:spPr>
        <p:txBody>
          <a:bodyPr/>
          <a:lstStyle/>
          <a:p>
            <a:pPr marL="342900" indent="-342900">
              <a:buFont typeface="Arial" panose="020B0604020202020204" pitchFamily="34" charset="0"/>
              <a:buChar char="•"/>
            </a:pPr>
            <a:r>
              <a:rPr lang="en-US" sz="2000" dirty="0"/>
              <a:t>Where are you looking for hope?</a:t>
            </a:r>
          </a:p>
          <a:p>
            <a:pPr marL="342900" indent="-342900">
              <a:buFont typeface="Arial" panose="020B0604020202020204" pitchFamily="34" charset="0"/>
              <a:buChar char="•"/>
            </a:pPr>
            <a:r>
              <a:rPr lang="en-US" sz="2000" dirty="0"/>
              <a:t>Where are you struggling?</a:t>
            </a:r>
          </a:p>
          <a:p>
            <a:pPr marL="342900" indent="-342900">
              <a:buFont typeface="Arial" panose="020B0604020202020204" pitchFamily="34" charset="0"/>
              <a:buChar char="•"/>
            </a:pPr>
            <a:r>
              <a:rPr lang="en-US" sz="2000" dirty="0"/>
              <a:t>Have you considered the collateral beauty in your life?</a:t>
            </a:r>
          </a:p>
          <a:p>
            <a:pPr marL="342900" indent="-342900">
              <a:buFont typeface="Arial" panose="020B0604020202020204" pitchFamily="34" charset="0"/>
              <a:buChar char="•"/>
            </a:pPr>
            <a:endParaRPr lang="en-US" sz="2000" dirty="0"/>
          </a:p>
          <a:p>
            <a:endParaRPr lang="en-US" sz="2000" dirty="0"/>
          </a:p>
        </p:txBody>
      </p:sp>
      <p:pic>
        <p:nvPicPr>
          <p:cNvPr id="8" name="Picture 7">
            <a:extLst>
              <a:ext uri="{FF2B5EF4-FFF2-40B4-BE49-F238E27FC236}">
                <a16:creationId xmlns:a16="http://schemas.microsoft.com/office/drawing/2014/main" xmlns="" id="{74826FBC-0150-0C48-9070-CFED6F8C9C33}"/>
              </a:ext>
            </a:extLst>
          </p:cNvPr>
          <p:cNvPicPr>
            <a:picLocks noChangeAspect="1"/>
          </p:cNvPicPr>
          <p:nvPr/>
        </p:nvPicPr>
        <p:blipFill>
          <a:blip r:embed="rId2"/>
          <a:stretch>
            <a:fillRect/>
          </a:stretch>
        </p:blipFill>
        <p:spPr>
          <a:xfrm>
            <a:off x="4932040" y="273050"/>
            <a:ext cx="3302000" cy="2463800"/>
          </a:xfrm>
          <a:prstGeom prst="rect">
            <a:avLst/>
          </a:prstGeom>
        </p:spPr>
      </p:pic>
      <p:pic>
        <p:nvPicPr>
          <p:cNvPr id="9" name="Picture 8">
            <a:extLst>
              <a:ext uri="{FF2B5EF4-FFF2-40B4-BE49-F238E27FC236}">
                <a16:creationId xmlns:a16="http://schemas.microsoft.com/office/drawing/2014/main" xmlns="" id="{9F273148-6F04-AF45-8921-297DB18AE8DD}"/>
              </a:ext>
            </a:extLst>
          </p:cNvPr>
          <p:cNvPicPr>
            <a:picLocks noChangeAspect="1"/>
          </p:cNvPicPr>
          <p:nvPr/>
        </p:nvPicPr>
        <p:blipFill>
          <a:blip r:embed="rId3"/>
          <a:stretch>
            <a:fillRect/>
          </a:stretch>
        </p:blipFill>
        <p:spPr>
          <a:xfrm>
            <a:off x="4932040" y="2996952"/>
            <a:ext cx="3289300" cy="2463800"/>
          </a:xfrm>
          <a:prstGeom prst="rect">
            <a:avLst/>
          </a:prstGeom>
        </p:spPr>
      </p:pic>
    </p:spTree>
    <p:extLst>
      <p:ext uri="{BB962C8B-B14F-4D97-AF65-F5344CB8AC3E}">
        <p14:creationId xmlns:p14="http://schemas.microsoft.com/office/powerpoint/2010/main" val="106152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7726-9A36-F742-9FDE-8B9603BE6143}"/>
              </a:ext>
            </a:extLst>
          </p:cNvPr>
          <p:cNvSpPr>
            <a:spLocks noGrp="1"/>
          </p:cNvSpPr>
          <p:nvPr>
            <p:ph type="title"/>
          </p:nvPr>
        </p:nvSpPr>
        <p:spPr>
          <a:xfrm>
            <a:off x="457200" y="273050"/>
            <a:ext cx="4690864" cy="1162050"/>
          </a:xfrm>
        </p:spPr>
        <p:txBody>
          <a:bodyPr/>
          <a:lstStyle/>
          <a:p>
            <a:r>
              <a:rPr lang="en-US" sz="2400" dirty="0"/>
              <a:t>This Christmas consider…</a:t>
            </a:r>
          </a:p>
        </p:txBody>
      </p:sp>
      <p:sp>
        <p:nvSpPr>
          <p:cNvPr id="5" name="Text Placeholder 4">
            <a:extLst>
              <a:ext uri="{FF2B5EF4-FFF2-40B4-BE49-F238E27FC236}">
                <a16:creationId xmlns:a16="http://schemas.microsoft.com/office/drawing/2014/main" xmlns="" id="{98407A69-5BE4-CB49-87F2-A96E755382A0}"/>
              </a:ext>
            </a:extLst>
          </p:cNvPr>
          <p:cNvSpPr>
            <a:spLocks noGrp="1"/>
          </p:cNvSpPr>
          <p:nvPr>
            <p:ph type="body" sz="half" idx="2"/>
          </p:nvPr>
        </p:nvSpPr>
        <p:spPr>
          <a:xfrm>
            <a:off x="457200" y="1916832"/>
            <a:ext cx="3754761" cy="4209331"/>
          </a:xfrm>
        </p:spPr>
        <p:txBody>
          <a:bodyPr/>
          <a:lstStyle/>
          <a:p>
            <a:pPr marL="342900" indent="-342900">
              <a:buFont typeface="Arial" panose="020B0604020202020204" pitchFamily="34" charset="0"/>
              <a:buChar char="•"/>
            </a:pPr>
            <a:r>
              <a:rPr lang="en-US" sz="2000" dirty="0"/>
              <a:t>Where are you looking for hope?</a:t>
            </a:r>
          </a:p>
          <a:p>
            <a:pPr marL="342900" indent="-342900">
              <a:buFont typeface="Arial" panose="020B0604020202020204" pitchFamily="34" charset="0"/>
              <a:buChar char="•"/>
            </a:pPr>
            <a:r>
              <a:rPr lang="en-US" sz="2000" dirty="0"/>
              <a:t>Where are you struggling?</a:t>
            </a:r>
          </a:p>
          <a:p>
            <a:pPr marL="342900" indent="-342900">
              <a:buFont typeface="Arial" panose="020B0604020202020204" pitchFamily="34" charset="0"/>
              <a:buChar char="•"/>
            </a:pPr>
            <a:r>
              <a:rPr lang="en-US" sz="2000" dirty="0"/>
              <a:t>Have you considered the collateral beauty in your life?</a:t>
            </a:r>
          </a:p>
          <a:p>
            <a:pPr marL="342900" indent="-342900">
              <a:buFont typeface="Arial" panose="020B0604020202020204" pitchFamily="34" charset="0"/>
              <a:buChar char="•"/>
            </a:pPr>
            <a:endParaRPr lang="en-US" sz="2000" dirty="0"/>
          </a:p>
          <a:p>
            <a:pPr algn="ctr"/>
            <a:r>
              <a:rPr lang="en-US" sz="2800" dirty="0"/>
              <a:t>JESUS</a:t>
            </a:r>
          </a:p>
          <a:p>
            <a:pPr marL="342900" indent="-342900">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xmlns="" id="{74826FBC-0150-0C48-9070-CFED6F8C9C33}"/>
              </a:ext>
            </a:extLst>
          </p:cNvPr>
          <p:cNvPicPr>
            <a:picLocks noChangeAspect="1"/>
          </p:cNvPicPr>
          <p:nvPr/>
        </p:nvPicPr>
        <p:blipFill>
          <a:blip r:embed="rId2"/>
          <a:stretch>
            <a:fillRect/>
          </a:stretch>
        </p:blipFill>
        <p:spPr>
          <a:xfrm>
            <a:off x="4932040" y="273050"/>
            <a:ext cx="3302000" cy="2463800"/>
          </a:xfrm>
          <a:prstGeom prst="rect">
            <a:avLst/>
          </a:prstGeom>
        </p:spPr>
      </p:pic>
      <p:pic>
        <p:nvPicPr>
          <p:cNvPr id="9" name="Picture 8">
            <a:extLst>
              <a:ext uri="{FF2B5EF4-FFF2-40B4-BE49-F238E27FC236}">
                <a16:creationId xmlns:a16="http://schemas.microsoft.com/office/drawing/2014/main" xmlns="" id="{9F273148-6F04-AF45-8921-297DB18AE8DD}"/>
              </a:ext>
            </a:extLst>
          </p:cNvPr>
          <p:cNvPicPr>
            <a:picLocks noChangeAspect="1"/>
          </p:cNvPicPr>
          <p:nvPr/>
        </p:nvPicPr>
        <p:blipFill>
          <a:blip r:embed="rId3"/>
          <a:stretch>
            <a:fillRect/>
          </a:stretch>
        </p:blipFill>
        <p:spPr>
          <a:xfrm>
            <a:off x="4932040" y="2996952"/>
            <a:ext cx="3289300" cy="2463800"/>
          </a:xfrm>
          <a:prstGeom prst="rect">
            <a:avLst/>
          </a:prstGeom>
        </p:spPr>
      </p:pic>
    </p:spTree>
    <p:extLst>
      <p:ext uri="{BB962C8B-B14F-4D97-AF65-F5344CB8AC3E}">
        <p14:creationId xmlns:p14="http://schemas.microsoft.com/office/powerpoint/2010/main" val="1061992990"/>
      </p:ext>
    </p:extLst>
  </p:cSld>
  <p:clrMapOvr>
    <a:masterClrMapping/>
  </p:clrMapOvr>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CELSep2018.pot [Compatibility Mode]" id="{EFD735B0-1DA5-4E1A-AFC6-520CDBFDEB07}" vid="{1B0FAB54-D7C0-4338-AEBD-51BFA8472D6D}"/>
    </a:ext>
  </a:extLst>
</a:theme>
</file>

<file path=docProps/app.xml><?xml version="1.0" encoding="utf-8"?>
<Properties xmlns="http://schemas.openxmlformats.org/officeDocument/2006/extended-properties" xmlns:vt="http://schemas.openxmlformats.org/officeDocument/2006/docPropsVTypes">
  <Template>ICELBlack2018</Template>
  <TotalTime>2044</TotalTime>
  <Words>208</Words>
  <Application>Microsoft Office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ICELBlack</vt:lpstr>
      <vt:lpstr>Collateral Beauty</vt:lpstr>
      <vt:lpstr>Micah 5:2-5</vt:lpstr>
      <vt:lpstr>Micah 5:2-5</vt:lpstr>
      <vt:lpstr>Micah 5:2-5</vt:lpstr>
      <vt:lpstr>Tim Keller</vt:lpstr>
      <vt:lpstr>PowerPoint Presentation</vt:lpstr>
      <vt:lpstr>PowerPoint Presentation</vt:lpstr>
      <vt:lpstr>This Christmas consider…</vt:lpstr>
      <vt:lpstr>This Christmas consider…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12</cp:revision>
  <dcterms:created xsi:type="dcterms:W3CDTF">2018-12-15T13:00:50Z</dcterms:created>
  <dcterms:modified xsi:type="dcterms:W3CDTF">2018-12-23T12:31:33Z</dcterms:modified>
</cp:coreProperties>
</file>