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9" r:id="rId2"/>
    <p:sldId id="260" r:id="rId3"/>
    <p:sldId id="262" r:id="rId4"/>
    <p:sldId id="263" r:id="rId5"/>
    <p:sldId id="265" r:id="rId6"/>
    <p:sldId id="264" r:id="rId7"/>
    <p:sldId id="267" r:id="rId8"/>
    <p:sldId id="266" r:id="rId9"/>
    <p:sldId id="268" r:id="rId10"/>
    <p:sldId id="261" r:id="rId11"/>
    <p:sldId id="270" r:id="rId1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04AC06-7432-495F-AAEB-07880B7652DB}" v="26" dt="2019-04-20T07:03:02.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82714" autoAdjust="0"/>
  </p:normalViewPr>
  <p:slideViewPr>
    <p:cSldViewPr>
      <p:cViewPr>
        <p:scale>
          <a:sx n="54" d="100"/>
          <a:sy n="54" d="100"/>
        </p:scale>
        <p:origin x="-102"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25AF8F4-FA5F-4179-977A-58365D7A17EB}" type="datetimeFigureOut">
              <a:rPr lang="en-US" smtClean="0"/>
              <a:t>4/20/2019</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F79A1EA-C463-41FE-89DC-DC8FEE5E987B}" type="slidenum">
              <a:rPr lang="en-US" smtClean="0"/>
              <a:t>‹#›</a:t>
            </a:fld>
            <a:endParaRPr lang="en-US"/>
          </a:p>
        </p:txBody>
      </p:sp>
    </p:spTree>
    <p:extLst>
      <p:ext uri="{BB962C8B-B14F-4D97-AF65-F5344CB8AC3E}">
        <p14:creationId xmlns:p14="http://schemas.microsoft.com/office/powerpoint/2010/main" val="91181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a:t>Click to edit Master subtitle style</a:t>
            </a:r>
          </a:p>
        </p:txBody>
      </p:sp>
    </p:spTree>
    <p:extLst>
      <p:ext uri="{BB962C8B-B14F-4D97-AF65-F5344CB8AC3E}">
        <p14:creationId xmlns:p14="http://schemas.microsoft.com/office/powerpoint/2010/main" val="27727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74800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04707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3131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270077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137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41152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401344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Tree>
    <p:extLst>
      <p:ext uri="{BB962C8B-B14F-4D97-AF65-F5344CB8AC3E}">
        <p14:creationId xmlns:p14="http://schemas.microsoft.com/office/powerpoint/2010/main" val="25327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784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028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l-NL" noProof="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2681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948488" y="6105525"/>
            <a:ext cx="2195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pitchFamily="18"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pitchFamily="18"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pitchFamily="18"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6E20453-203C-6641-A668-1F013EB44D3C}"/>
              </a:ext>
            </a:extLst>
          </p:cNvPr>
          <p:cNvSpPr>
            <a:spLocks noGrp="1"/>
          </p:cNvSpPr>
          <p:nvPr>
            <p:ph type="title"/>
          </p:nvPr>
        </p:nvSpPr>
        <p:spPr/>
        <p:txBody>
          <a:bodyPr/>
          <a:lstStyle/>
          <a:p>
            <a:r>
              <a:rPr lang="en-US" sz="2800" dirty="0">
                <a:effectLst/>
                <a:latin typeface="+mn-lt"/>
                <a:ea typeface="Tahoma" panose="020B0604030504040204" pitchFamily="34" charset="0"/>
                <a:cs typeface="Tahoma" panose="020B0604030504040204" pitchFamily="34" charset="0"/>
              </a:rPr>
              <a:t>Finding Peace in the Empty Tomb</a:t>
            </a:r>
            <a:r>
              <a:rPr lang="en-US" sz="3200" dirty="0">
                <a:effectLst/>
                <a:latin typeface="+mn-lt"/>
                <a:ea typeface="Tahoma" panose="020B0604030504040204" pitchFamily="34" charset="0"/>
                <a:cs typeface="Tahoma" panose="020B0604030504040204" pitchFamily="34" charset="0"/>
              </a:rPr>
              <a:t/>
            </a:r>
            <a:br>
              <a:rPr lang="en-US" sz="3200" dirty="0">
                <a:effectLst/>
                <a:latin typeface="+mn-lt"/>
                <a:ea typeface="Tahoma" panose="020B0604030504040204" pitchFamily="34" charset="0"/>
                <a:cs typeface="Tahoma" panose="020B0604030504040204" pitchFamily="34" charset="0"/>
              </a:rPr>
            </a:br>
            <a:r>
              <a:rPr lang="en-US" sz="1800" dirty="0">
                <a:effectLst/>
                <a:latin typeface="+mn-lt"/>
                <a:ea typeface="Tahoma" panose="020B0604030504040204" pitchFamily="34" charset="0"/>
                <a:cs typeface="Tahoma" panose="020B0604030504040204" pitchFamily="34" charset="0"/>
              </a:rPr>
              <a:t>Responses to the Resurrection…</a:t>
            </a:r>
            <a:r>
              <a:rPr lang="en-US" sz="3200" dirty="0">
                <a:effectLst/>
                <a:latin typeface="+mn-lt"/>
                <a:ea typeface="Tahoma" panose="020B0604030504040204" pitchFamily="34" charset="0"/>
                <a:cs typeface="Tahoma" panose="020B0604030504040204" pitchFamily="34" charset="0"/>
              </a:rPr>
              <a:t/>
            </a:r>
            <a:br>
              <a:rPr lang="en-US" sz="3200" dirty="0">
                <a:effectLst/>
                <a:latin typeface="+mn-lt"/>
                <a:ea typeface="Tahoma" panose="020B0604030504040204" pitchFamily="34" charset="0"/>
                <a:cs typeface="Tahoma" panose="020B0604030504040204" pitchFamily="34" charset="0"/>
              </a:rPr>
            </a:br>
            <a:endParaRPr lang="en-US" sz="3200" dirty="0">
              <a:effectLst/>
              <a:latin typeface="+mn-lt"/>
              <a:ea typeface="Tahoma" panose="020B0604030504040204" pitchFamily="34" charset="0"/>
              <a:cs typeface="Tahoma" panose="020B0604030504040204" pitchFamily="34" charset="0"/>
            </a:endParaRPr>
          </a:p>
        </p:txBody>
      </p:sp>
      <p:sp>
        <p:nvSpPr>
          <p:cNvPr id="6" name="Text Placeholder 5">
            <a:extLst>
              <a:ext uri="{FF2B5EF4-FFF2-40B4-BE49-F238E27FC236}">
                <a16:creationId xmlns:a16="http://schemas.microsoft.com/office/drawing/2014/main" xmlns="" id="{45BB4C63-F247-F24E-AE18-D1794A8CD200}"/>
              </a:ext>
            </a:extLst>
          </p:cNvPr>
          <p:cNvSpPr>
            <a:spLocks noGrp="1"/>
          </p:cNvSpPr>
          <p:nvPr>
            <p:ph type="body" idx="1"/>
          </p:nvPr>
        </p:nvSpPr>
        <p:spPr/>
        <p:txBody>
          <a:bodyPr/>
          <a:lstStyle/>
          <a:p>
            <a:r>
              <a:rPr lang="en-US" dirty="0"/>
              <a:t>John 20:1-23</a:t>
            </a:r>
          </a:p>
        </p:txBody>
      </p:sp>
    </p:spTree>
    <p:extLst>
      <p:ext uri="{BB962C8B-B14F-4D97-AF65-F5344CB8AC3E}">
        <p14:creationId xmlns:p14="http://schemas.microsoft.com/office/powerpoint/2010/main" val="2784708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6922D3-FE78-45E1-8AC8-806E0FFC59D1}"/>
              </a:ext>
            </a:extLst>
          </p:cNvPr>
          <p:cNvSpPr/>
          <p:nvPr/>
        </p:nvSpPr>
        <p:spPr>
          <a:xfrm>
            <a:off x="755576" y="548680"/>
            <a:ext cx="8064896" cy="4832092"/>
          </a:xfrm>
          <a:prstGeom prst="rect">
            <a:avLst/>
          </a:prstGeom>
        </p:spPr>
        <p:txBody>
          <a:bodyPr wrap="square">
            <a:spAutoFit/>
          </a:bodyPr>
          <a:lstStyle/>
          <a:p>
            <a:r>
              <a:rPr lang="en-US" sz="2800" dirty="0">
                <a:solidFill>
                  <a:schemeClr val="bg1">
                    <a:lumMod val="20000"/>
                    <a:lumOff val="80000"/>
                  </a:schemeClr>
                </a:solidFill>
              </a:rPr>
              <a:t>"Believing in Jesus' resurrection is hard not merely because it's difficult to get our minds around the idea of a person going through death and out into a new sort of bodily existence the other side... It's hard because we are asked to grasp or be grasped by the fact that a new reality, a new mode of existence, has been introduced to the world. This is at the heart of the ongoing revolution: that a new way of being human has been launched, a way that starts with forgiveness, “</a:t>
            </a:r>
          </a:p>
          <a:p>
            <a:endParaRPr lang="en-US" sz="2800" dirty="0">
              <a:solidFill>
                <a:schemeClr val="bg1">
                  <a:lumMod val="20000"/>
                  <a:lumOff val="80000"/>
                </a:schemeClr>
              </a:solidFill>
            </a:endParaRPr>
          </a:p>
          <a:p>
            <a:r>
              <a:rPr lang="en-US" sz="2800" dirty="0">
                <a:solidFill>
                  <a:schemeClr val="bg1">
                    <a:lumMod val="20000"/>
                    <a:lumOff val="80000"/>
                  </a:schemeClr>
                </a:solidFill>
              </a:rPr>
              <a:t> N.T Wright, The Day The Revolution Began, PG. 385.</a:t>
            </a:r>
          </a:p>
        </p:txBody>
      </p:sp>
    </p:spTree>
    <p:extLst>
      <p:ext uri="{BB962C8B-B14F-4D97-AF65-F5344CB8AC3E}">
        <p14:creationId xmlns:p14="http://schemas.microsoft.com/office/powerpoint/2010/main" val="415988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385B0B-89A4-4026-A35A-D137F7C12337}"/>
              </a:ext>
            </a:extLst>
          </p:cNvPr>
          <p:cNvSpPr>
            <a:spLocks noGrp="1"/>
          </p:cNvSpPr>
          <p:nvPr>
            <p:ph type="title"/>
          </p:nvPr>
        </p:nvSpPr>
        <p:spPr/>
        <p:txBody>
          <a:bodyPr/>
          <a:lstStyle/>
          <a:p>
            <a:r>
              <a:rPr lang="en-US" dirty="0"/>
              <a:t>Peace be with you…..</a:t>
            </a:r>
          </a:p>
        </p:txBody>
      </p:sp>
      <p:pic>
        <p:nvPicPr>
          <p:cNvPr id="6" name="Picture Placeholder 5">
            <a:extLst>
              <a:ext uri="{FF2B5EF4-FFF2-40B4-BE49-F238E27FC236}">
                <a16:creationId xmlns:a16="http://schemas.microsoft.com/office/drawing/2014/main" xmlns="" id="{BF773ED5-48A2-4865-9B6E-95A55D07D9AB}"/>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4946" r="14946"/>
          <a:stretch>
            <a:fillRect/>
          </a:stretch>
        </p:blipFill>
        <p:spPr/>
      </p:pic>
      <p:sp>
        <p:nvSpPr>
          <p:cNvPr id="4" name="Text Placeholder 3">
            <a:extLst>
              <a:ext uri="{FF2B5EF4-FFF2-40B4-BE49-F238E27FC236}">
                <a16:creationId xmlns:a16="http://schemas.microsoft.com/office/drawing/2014/main" xmlns="" id="{061C69E2-05C7-4EF1-B862-018BF6FBD8C1}"/>
              </a:ext>
            </a:extLst>
          </p:cNvPr>
          <p:cNvSpPr>
            <a:spLocks noGrp="1"/>
          </p:cNvSpPr>
          <p:nvPr>
            <p:ph type="body" sz="half" idx="2"/>
          </p:nvPr>
        </p:nvSpPr>
        <p:spPr>
          <a:xfrm>
            <a:off x="1792288" y="5367338"/>
            <a:ext cx="6020072" cy="804862"/>
          </a:xfrm>
        </p:spPr>
        <p:txBody>
          <a:bodyPr/>
          <a:lstStyle/>
          <a:p>
            <a:r>
              <a:rPr lang="en-US" dirty="0"/>
              <a:t>Celebrate the empty tomb by allowing Christ to show you His love for you…. </a:t>
            </a:r>
          </a:p>
        </p:txBody>
      </p:sp>
    </p:spTree>
    <p:extLst>
      <p:ext uri="{BB962C8B-B14F-4D97-AF65-F5344CB8AC3E}">
        <p14:creationId xmlns:p14="http://schemas.microsoft.com/office/powerpoint/2010/main" val="105872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66166A0-B41C-4872-80B1-C802335BD12D}"/>
              </a:ext>
            </a:extLst>
          </p:cNvPr>
          <p:cNvSpPr/>
          <p:nvPr/>
        </p:nvSpPr>
        <p:spPr>
          <a:xfrm>
            <a:off x="899592" y="1052736"/>
            <a:ext cx="7632848" cy="3970318"/>
          </a:xfrm>
          <a:prstGeom prst="rect">
            <a:avLst/>
          </a:prstGeom>
        </p:spPr>
        <p:txBody>
          <a:bodyPr wrap="square">
            <a:spAutoFit/>
          </a:bodyPr>
          <a:lstStyle/>
          <a:p>
            <a:r>
              <a:rPr lang="en-US" sz="2800" dirty="0">
                <a:solidFill>
                  <a:schemeClr val="bg1">
                    <a:lumMod val="20000"/>
                    <a:lumOff val="80000"/>
                  </a:schemeClr>
                </a:solidFill>
              </a:rPr>
              <a:t>“If Jesus rose from the dead, then you have to accept all that he said; if he didn't rise from the dead, then why worry about any of what he said? The issue on which everything hangs is not whether or not you like his teaching but whether or not he rose from the dead.”</a:t>
            </a:r>
          </a:p>
          <a:p>
            <a:endParaRPr lang="en-US" sz="2800" dirty="0">
              <a:solidFill>
                <a:schemeClr val="bg1">
                  <a:lumMod val="20000"/>
                  <a:lumOff val="80000"/>
                </a:schemeClr>
              </a:solidFill>
            </a:endParaRPr>
          </a:p>
          <a:p>
            <a:r>
              <a:rPr lang="en-US" sz="2800" dirty="0">
                <a:solidFill>
                  <a:schemeClr val="bg1">
                    <a:lumMod val="20000"/>
                    <a:lumOff val="80000"/>
                  </a:schemeClr>
                </a:solidFill>
              </a:rPr>
              <a:t>― Timothy Keller, The Reason for God: Belief in an Age of Skepticism</a:t>
            </a:r>
          </a:p>
        </p:txBody>
      </p:sp>
    </p:spTree>
    <p:extLst>
      <p:ext uri="{BB962C8B-B14F-4D97-AF65-F5344CB8AC3E}">
        <p14:creationId xmlns:p14="http://schemas.microsoft.com/office/powerpoint/2010/main" val="8514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41C652-777F-4FF7-B4D7-C0CF20640AA2}"/>
              </a:ext>
            </a:extLst>
          </p:cNvPr>
          <p:cNvSpPr>
            <a:spLocks noGrp="1"/>
          </p:cNvSpPr>
          <p:nvPr>
            <p:ph type="title"/>
          </p:nvPr>
        </p:nvSpPr>
        <p:spPr/>
        <p:txBody>
          <a:bodyPr/>
          <a:lstStyle/>
          <a:p>
            <a:r>
              <a:rPr lang="en-US" dirty="0"/>
              <a:t>Mary’s Response</a:t>
            </a:r>
          </a:p>
        </p:txBody>
      </p:sp>
      <p:pic>
        <p:nvPicPr>
          <p:cNvPr id="6" name="Content Placeholder 5">
            <a:extLst>
              <a:ext uri="{FF2B5EF4-FFF2-40B4-BE49-F238E27FC236}">
                <a16:creationId xmlns:a16="http://schemas.microsoft.com/office/drawing/2014/main" xmlns="" id="{1973AF4C-0E6C-4F01-B8A6-6C2DC15C8B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9952" y="398725"/>
            <a:ext cx="4176464" cy="5678345"/>
          </a:xfrm>
        </p:spPr>
      </p:pic>
      <p:sp>
        <p:nvSpPr>
          <p:cNvPr id="4" name="Text Placeholder 3">
            <a:extLst>
              <a:ext uri="{FF2B5EF4-FFF2-40B4-BE49-F238E27FC236}">
                <a16:creationId xmlns:a16="http://schemas.microsoft.com/office/drawing/2014/main" xmlns="" id="{85A920CF-DD78-4FAC-86BE-A09B88BA7F81}"/>
              </a:ext>
            </a:extLst>
          </p:cNvPr>
          <p:cNvSpPr>
            <a:spLocks noGrp="1"/>
          </p:cNvSpPr>
          <p:nvPr>
            <p:ph type="body" sz="half" idx="2"/>
          </p:nvPr>
        </p:nvSpPr>
        <p:spPr/>
        <p:txBody>
          <a:bodyPr/>
          <a:lstStyle/>
          <a:p>
            <a:r>
              <a:rPr lang="en-US" sz="1800" dirty="0"/>
              <a:t>Early on the first day of the week, while it was still dark, Mary Magdalene went to the tomb and saw that the stone had been removed from the entrance. 2 So she came running to Simon Peter and the other disciple, the one Jesus loved, and said, “They have taken the Lord out of the tomb, and we don’t know where they have put him!” </a:t>
            </a:r>
          </a:p>
          <a:p>
            <a:endParaRPr lang="en-US" sz="1800" dirty="0"/>
          </a:p>
          <a:p>
            <a:r>
              <a:rPr lang="en-US" sz="1800" dirty="0"/>
              <a:t>The New International Version. (2011). (Jn 20:1–2). </a:t>
            </a:r>
          </a:p>
        </p:txBody>
      </p:sp>
    </p:spTree>
    <p:extLst>
      <p:ext uri="{BB962C8B-B14F-4D97-AF65-F5344CB8AC3E}">
        <p14:creationId xmlns:p14="http://schemas.microsoft.com/office/powerpoint/2010/main" val="417316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FF0DBD3-29CC-434B-A7C8-A491AE239DBE}"/>
              </a:ext>
            </a:extLst>
          </p:cNvPr>
          <p:cNvSpPr>
            <a:spLocks noGrp="1"/>
          </p:cNvSpPr>
          <p:nvPr>
            <p:ph type="title"/>
          </p:nvPr>
        </p:nvSpPr>
        <p:spPr/>
        <p:txBody>
          <a:bodyPr/>
          <a:lstStyle/>
          <a:p>
            <a:r>
              <a:rPr lang="en-US" dirty="0"/>
              <a:t>Peter and John’s Response</a:t>
            </a:r>
          </a:p>
        </p:txBody>
      </p:sp>
      <p:pic>
        <p:nvPicPr>
          <p:cNvPr id="9" name="Content Placeholder 8">
            <a:extLst>
              <a:ext uri="{FF2B5EF4-FFF2-40B4-BE49-F238E27FC236}">
                <a16:creationId xmlns:a16="http://schemas.microsoft.com/office/drawing/2014/main" xmlns="" id="{DA4C8659-C88B-4E39-A1D1-0F694C3D476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9687" y="1556792"/>
            <a:ext cx="5038880" cy="3672408"/>
          </a:xfrm>
        </p:spPr>
      </p:pic>
      <p:sp>
        <p:nvSpPr>
          <p:cNvPr id="7" name="Text Placeholder 6">
            <a:extLst>
              <a:ext uri="{FF2B5EF4-FFF2-40B4-BE49-F238E27FC236}">
                <a16:creationId xmlns:a16="http://schemas.microsoft.com/office/drawing/2014/main" xmlns="" id="{7211A620-F199-42C2-9E86-3009F8AEBA88}"/>
              </a:ext>
            </a:extLst>
          </p:cNvPr>
          <p:cNvSpPr>
            <a:spLocks noGrp="1"/>
          </p:cNvSpPr>
          <p:nvPr>
            <p:ph type="body" sz="half" idx="2"/>
          </p:nvPr>
        </p:nvSpPr>
        <p:spPr/>
        <p:txBody>
          <a:bodyPr/>
          <a:lstStyle/>
          <a:p>
            <a:endParaRPr lang="en-US" sz="1800" dirty="0"/>
          </a:p>
          <a:p>
            <a:endParaRPr lang="en-US" sz="1800" dirty="0"/>
          </a:p>
          <a:p>
            <a:r>
              <a:rPr lang="en-US" sz="1800" dirty="0"/>
              <a:t>3 So Peter and the other disciple started for the tomb. 4 Both were running, but the other disciple outran Peter and reached the tomb first. </a:t>
            </a:r>
          </a:p>
          <a:p>
            <a:endParaRPr lang="en-US" sz="1800" dirty="0"/>
          </a:p>
          <a:p>
            <a:r>
              <a:rPr lang="en-US" sz="1800" dirty="0"/>
              <a:t>The New International Version. (2011)</a:t>
            </a:r>
          </a:p>
          <a:p>
            <a:r>
              <a:rPr lang="en-US" sz="1800" dirty="0"/>
              <a:t>(Jn 20:3–5). </a:t>
            </a:r>
          </a:p>
        </p:txBody>
      </p:sp>
    </p:spTree>
    <p:extLst>
      <p:ext uri="{BB962C8B-B14F-4D97-AF65-F5344CB8AC3E}">
        <p14:creationId xmlns:p14="http://schemas.microsoft.com/office/powerpoint/2010/main" val="514088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FF0DBD3-29CC-434B-A7C8-A491AE239DBE}"/>
              </a:ext>
            </a:extLst>
          </p:cNvPr>
          <p:cNvSpPr>
            <a:spLocks noGrp="1"/>
          </p:cNvSpPr>
          <p:nvPr>
            <p:ph type="title"/>
          </p:nvPr>
        </p:nvSpPr>
        <p:spPr/>
        <p:txBody>
          <a:bodyPr/>
          <a:lstStyle/>
          <a:p>
            <a:r>
              <a:rPr lang="en-US" dirty="0"/>
              <a:t>Peter and John’s Response</a:t>
            </a:r>
          </a:p>
        </p:txBody>
      </p:sp>
      <p:sp>
        <p:nvSpPr>
          <p:cNvPr id="7" name="Text Placeholder 6">
            <a:extLst>
              <a:ext uri="{FF2B5EF4-FFF2-40B4-BE49-F238E27FC236}">
                <a16:creationId xmlns:a16="http://schemas.microsoft.com/office/drawing/2014/main" xmlns="" id="{7211A620-F199-42C2-9E86-3009F8AEBA88}"/>
              </a:ext>
            </a:extLst>
          </p:cNvPr>
          <p:cNvSpPr>
            <a:spLocks noGrp="1"/>
          </p:cNvSpPr>
          <p:nvPr>
            <p:ph type="body" sz="half" idx="2"/>
          </p:nvPr>
        </p:nvSpPr>
        <p:spPr/>
        <p:txBody>
          <a:bodyPr/>
          <a:lstStyle/>
          <a:p>
            <a:r>
              <a:rPr lang="en-US" sz="1800" dirty="0"/>
              <a:t>5 He bent over and looked in at the strips of linen lying there but did not go in. 6 Then Simon Peter came along behind him and went straight into the tomb. He saw the strips of linen lying there, 7 as well as the cloth that had been wrapped around Jesus’ head. The cloth was still lying in its place, separate from the linen. 8 Finally the other disciple, who had reached the tomb first, also went inside. He saw and believed. </a:t>
            </a:r>
          </a:p>
          <a:p>
            <a:endParaRPr lang="en-US" sz="1800" dirty="0"/>
          </a:p>
          <a:p>
            <a:r>
              <a:rPr lang="en-US" sz="1800" dirty="0"/>
              <a:t>The New International Version. (2011). (Jn 20:5–8)</a:t>
            </a:r>
          </a:p>
        </p:txBody>
      </p:sp>
      <p:pic>
        <p:nvPicPr>
          <p:cNvPr id="6" name="Content Placeholder 5">
            <a:extLst>
              <a:ext uri="{FF2B5EF4-FFF2-40B4-BE49-F238E27FC236}">
                <a16:creationId xmlns:a16="http://schemas.microsoft.com/office/drawing/2014/main" xmlns="" id="{E15350DD-77A0-4CDE-B4C1-9AD7126E08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27984" y="908720"/>
            <a:ext cx="3545672" cy="4331658"/>
          </a:xfrm>
        </p:spPr>
      </p:pic>
    </p:spTree>
    <p:extLst>
      <p:ext uri="{BB962C8B-B14F-4D97-AF65-F5344CB8AC3E}">
        <p14:creationId xmlns:p14="http://schemas.microsoft.com/office/powerpoint/2010/main" val="171700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C5254-6600-4429-830B-2CAF197BA3F1}"/>
              </a:ext>
            </a:extLst>
          </p:cNvPr>
          <p:cNvSpPr>
            <a:spLocks noGrp="1"/>
          </p:cNvSpPr>
          <p:nvPr>
            <p:ph type="title"/>
          </p:nvPr>
        </p:nvSpPr>
        <p:spPr/>
        <p:txBody>
          <a:bodyPr/>
          <a:lstStyle/>
          <a:p>
            <a:r>
              <a:rPr lang="en-US" dirty="0"/>
              <a:t>Jesus meets Mary</a:t>
            </a:r>
          </a:p>
        </p:txBody>
      </p:sp>
      <p:pic>
        <p:nvPicPr>
          <p:cNvPr id="6" name="Content Placeholder 5">
            <a:extLst>
              <a:ext uri="{FF2B5EF4-FFF2-40B4-BE49-F238E27FC236}">
                <a16:creationId xmlns:a16="http://schemas.microsoft.com/office/drawing/2014/main" xmlns="" id="{011E2EE5-B36C-4CA7-BBC4-3924BBDEA5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49" y="1235618"/>
            <a:ext cx="5478255" cy="4497638"/>
          </a:xfrm>
        </p:spPr>
      </p:pic>
      <p:sp>
        <p:nvSpPr>
          <p:cNvPr id="4" name="Text Placeholder 3">
            <a:extLst>
              <a:ext uri="{FF2B5EF4-FFF2-40B4-BE49-F238E27FC236}">
                <a16:creationId xmlns:a16="http://schemas.microsoft.com/office/drawing/2014/main" xmlns="" id="{B2F95D01-6457-41DF-87EA-42BF56BD2041}"/>
              </a:ext>
            </a:extLst>
          </p:cNvPr>
          <p:cNvSpPr>
            <a:spLocks noGrp="1"/>
          </p:cNvSpPr>
          <p:nvPr>
            <p:ph type="body" sz="half" idx="2"/>
          </p:nvPr>
        </p:nvSpPr>
        <p:spPr/>
        <p:txBody>
          <a:bodyPr/>
          <a:lstStyle/>
          <a:p>
            <a:r>
              <a:rPr lang="en-US" sz="1600" dirty="0"/>
              <a:t>11 Now Mary stood outside the tomb crying. As she wept, she bent over to look into the tomb 12 and saw two angels in white, seated where Jesus’ body had been, one at the head and the other at the foot. </a:t>
            </a:r>
          </a:p>
          <a:p>
            <a:r>
              <a:rPr lang="en-US" sz="1600" dirty="0"/>
              <a:t>13 They asked her, “Woman, why are you crying?” </a:t>
            </a:r>
          </a:p>
          <a:p>
            <a:r>
              <a:rPr lang="en-US" sz="1600" dirty="0"/>
              <a:t>“They have taken my Lord away,” she said, “and I don’t know where they have put him.” 14 At this, she turned around and saw Jesus standing there, but she did not realize that it was Jesus. </a:t>
            </a:r>
          </a:p>
          <a:p>
            <a:endParaRPr lang="en-US" sz="1600" dirty="0"/>
          </a:p>
          <a:p>
            <a:r>
              <a:rPr lang="en-US" sz="1600" dirty="0"/>
              <a:t>The New International Version. (2011). (Jn 20:11–14)</a:t>
            </a:r>
          </a:p>
        </p:txBody>
      </p:sp>
    </p:spTree>
    <p:extLst>
      <p:ext uri="{BB962C8B-B14F-4D97-AF65-F5344CB8AC3E}">
        <p14:creationId xmlns:p14="http://schemas.microsoft.com/office/powerpoint/2010/main" val="111476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C5254-6600-4429-830B-2CAF197BA3F1}"/>
              </a:ext>
            </a:extLst>
          </p:cNvPr>
          <p:cNvSpPr>
            <a:spLocks noGrp="1"/>
          </p:cNvSpPr>
          <p:nvPr>
            <p:ph type="title"/>
          </p:nvPr>
        </p:nvSpPr>
        <p:spPr/>
        <p:txBody>
          <a:bodyPr/>
          <a:lstStyle/>
          <a:p>
            <a:r>
              <a:rPr lang="en-US" dirty="0"/>
              <a:t>Jesus meets Mary</a:t>
            </a:r>
          </a:p>
        </p:txBody>
      </p:sp>
      <p:pic>
        <p:nvPicPr>
          <p:cNvPr id="6" name="Content Placeholder 5">
            <a:extLst>
              <a:ext uri="{FF2B5EF4-FFF2-40B4-BE49-F238E27FC236}">
                <a16:creationId xmlns:a16="http://schemas.microsoft.com/office/drawing/2014/main" xmlns="" id="{011E2EE5-B36C-4CA7-BBC4-3924BBDEA5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49" y="1235618"/>
            <a:ext cx="5478255" cy="4497638"/>
          </a:xfrm>
        </p:spPr>
      </p:pic>
      <p:sp>
        <p:nvSpPr>
          <p:cNvPr id="4" name="Text Placeholder 3">
            <a:extLst>
              <a:ext uri="{FF2B5EF4-FFF2-40B4-BE49-F238E27FC236}">
                <a16:creationId xmlns:a16="http://schemas.microsoft.com/office/drawing/2014/main" xmlns="" id="{B2F95D01-6457-41DF-87EA-42BF56BD2041}"/>
              </a:ext>
            </a:extLst>
          </p:cNvPr>
          <p:cNvSpPr>
            <a:spLocks noGrp="1"/>
          </p:cNvSpPr>
          <p:nvPr>
            <p:ph type="body" sz="half" idx="2"/>
          </p:nvPr>
        </p:nvSpPr>
        <p:spPr/>
        <p:txBody>
          <a:bodyPr/>
          <a:lstStyle/>
          <a:p>
            <a:r>
              <a:rPr lang="en-US" sz="1800" dirty="0"/>
              <a:t>15 He asked her, “Woman, why are you crying? Who is it you are looking for?” </a:t>
            </a:r>
          </a:p>
          <a:p>
            <a:r>
              <a:rPr lang="en-US" sz="1800" dirty="0"/>
              <a:t>Thinking he was the gardener, she said, “Sir, if you have carried him away, tell me where you have put him, and I will get him.” </a:t>
            </a:r>
          </a:p>
          <a:p>
            <a:r>
              <a:rPr lang="en-US" sz="1800" dirty="0"/>
              <a:t>16 Jesus said to her, “Mary.” </a:t>
            </a:r>
          </a:p>
          <a:p>
            <a:r>
              <a:rPr lang="en-US" sz="1800" dirty="0"/>
              <a:t>She turned toward him and cried out in Aramaic, “</a:t>
            </a:r>
            <a:r>
              <a:rPr lang="en-US" sz="1800" dirty="0" err="1"/>
              <a:t>Rabboni</a:t>
            </a:r>
            <a:r>
              <a:rPr lang="en-US" sz="1800" dirty="0"/>
              <a:t>!” (which means “Teacher”). </a:t>
            </a:r>
          </a:p>
          <a:p>
            <a:endParaRPr lang="en-US" sz="1800" dirty="0"/>
          </a:p>
          <a:p>
            <a:r>
              <a:rPr lang="en-US" sz="1800" dirty="0"/>
              <a:t>The New International Version. (2011). (Jn 20:15–18)</a:t>
            </a:r>
          </a:p>
        </p:txBody>
      </p:sp>
    </p:spTree>
    <p:extLst>
      <p:ext uri="{BB962C8B-B14F-4D97-AF65-F5344CB8AC3E}">
        <p14:creationId xmlns:p14="http://schemas.microsoft.com/office/powerpoint/2010/main" val="355941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D37430-79F5-494E-B41C-8A15D4409A32}"/>
              </a:ext>
            </a:extLst>
          </p:cNvPr>
          <p:cNvSpPr>
            <a:spLocks noGrp="1"/>
          </p:cNvSpPr>
          <p:nvPr>
            <p:ph type="title"/>
          </p:nvPr>
        </p:nvSpPr>
        <p:spPr/>
        <p:txBody>
          <a:bodyPr/>
          <a:lstStyle/>
          <a:p>
            <a:r>
              <a:rPr lang="en-US" dirty="0"/>
              <a:t>Jesus and the Disciples</a:t>
            </a:r>
          </a:p>
        </p:txBody>
      </p:sp>
      <p:pic>
        <p:nvPicPr>
          <p:cNvPr id="6" name="Content Placeholder 5">
            <a:extLst>
              <a:ext uri="{FF2B5EF4-FFF2-40B4-BE49-F238E27FC236}">
                <a16:creationId xmlns:a16="http://schemas.microsoft.com/office/drawing/2014/main" xmlns="" id="{5164C5D1-FCF1-44F4-825B-E74418F593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13574" y="1700808"/>
            <a:ext cx="4806897" cy="3402635"/>
          </a:xfrm>
        </p:spPr>
      </p:pic>
      <p:sp>
        <p:nvSpPr>
          <p:cNvPr id="4" name="Text Placeholder 3">
            <a:extLst>
              <a:ext uri="{FF2B5EF4-FFF2-40B4-BE49-F238E27FC236}">
                <a16:creationId xmlns:a16="http://schemas.microsoft.com/office/drawing/2014/main" xmlns="" id="{C4D43711-BC6D-465E-B416-F94416407DC7}"/>
              </a:ext>
            </a:extLst>
          </p:cNvPr>
          <p:cNvSpPr>
            <a:spLocks noGrp="1"/>
          </p:cNvSpPr>
          <p:nvPr>
            <p:ph type="body" sz="half" idx="2"/>
          </p:nvPr>
        </p:nvSpPr>
        <p:spPr/>
        <p:txBody>
          <a:bodyPr/>
          <a:lstStyle/>
          <a:p>
            <a:r>
              <a:rPr lang="en-US" sz="1800" dirty="0"/>
              <a:t>19 On the evening of that first day of the week, when the disciples were together, with the doors locked for fear of the Jewish leaders, Jesus came and stood among them and said, “Peace be with you!” 20 After he said this, he showed them his hands and side. The disciples were overjoyed when they saw the Lord. </a:t>
            </a:r>
          </a:p>
          <a:p>
            <a:endParaRPr lang="en-US" sz="1800" dirty="0"/>
          </a:p>
          <a:p>
            <a:r>
              <a:rPr lang="en-US" sz="1800" dirty="0"/>
              <a:t>The New International Version. (2011). (Jn 20:19–20). </a:t>
            </a:r>
          </a:p>
        </p:txBody>
      </p:sp>
    </p:spTree>
    <p:extLst>
      <p:ext uri="{BB962C8B-B14F-4D97-AF65-F5344CB8AC3E}">
        <p14:creationId xmlns:p14="http://schemas.microsoft.com/office/powerpoint/2010/main" val="423367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D37430-79F5-494E-B41C-8A15D4409A32}"/>
              </a:ext>
            </a:extLst>
          </p:cNvPr>
          <p:cNvSpPr>
            <a:spLocks noGrp="1"/>
          </p:cNvSpPr>
          <p:nvPr>
            <p:ph type="title"/>
          </p:nvPr>
        </p:nvSpPr>
        <p:spPr/>
        <p:txBody>
          <a:bodyPr/>
          <a:lstStyle/>
          <a:p>
            <a:r>
              <a:rPr lang="en-US" dirty="0"/>
              <a:t>Jesus and the Disciples</a:t>
            </a:r>
          </a:p>
        </p:txBody>
      </p:sp>
      <p:pic>
        <p:nvPicPr>
          <p:cNvPr id="6" name="Content Placeholder 5">
            <a:extLst>
              <a:ext uri="{FF2B5EF4-FFF2-40B4-BE49-F238E27FC236}">
                <a16:creationId xmlns:a16="http://schemas.microsoft.com/office/drawing/2014/main" xmlns="" id="{5164C5D1-FCF1-44F4-825B-E74418F593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13574" y="1700808"/>
            <a:ext cx="4806897" cy="3402635"/>
          </a:xfrm>
        </p:spPr>
      </p:pic>
      <p:sp>
        <p:nvSpPr>
          <p:cNvPr id="4" name="Text Placeholder 3">
            <a:extLst>
              <a:ext uri="{FF2B5EF4-FFF2-40B4-BE49-F238E27FC236}">
                <a16:creationId xmlns:a16="http://schemas.microsoft.com/office/drawing/2014/main" xmlns="" id="{C4D43711-BC6D-465E-B416-F94416407DC7}"/>
              </a:ext>
            </a:extLst>
          </p:cNvPr>
          <p:cNvSpPr>
            <a:spLocks noGrp="1"/>
          </p:cNvSpPr>
          <p:nvPr>
            <p:ph type="body" sz="half" idx="2"/>
          </p:nvPr>
        </p:nvSpPr>
        <p:spPr/>
        <p:txBody>
          <a:bodyPr/>
          <a:lstStyle/>
          <a:p>
            <a:endParaRPr lang="en-US" sz="1800" dirty="0"/>
          </a:p>
          <a:p>
            <a:r>
              <a:rPr lang="en-US" sz="1800" dirty="0"/>
              <a:t>21 Again Jesus said, “Peace be with you! As the Father has sent me, I am sending you.” 22 And with that he breathed on them and said, “Receive the Holy Spirit. 23 If you forgive anyone’s sins, their sins are forgiven; if you do not forgive them, they are not forgiven.”</a:t>
            </a:r>
          </a:p>
          <a:p>
            <a:endParaRPr lang="en-US" sz="1800" dirty="0"/>
          </a:p>
          <a:p>
            <a:r>
              <a:rPr lang="en-US" sz="1800" dirty="0"/>
              <a:t>The New International Version. (2011).</a:t>
            </a:r>
          </a:p>
          <a:p>
            <a:r>
              <a:rPr lang="en-US" sz="1800" dirty="0"/>
              <a:t> (Jn 20:21-23). </a:t>
            </a:r>
          </a:p>
        </p:txBody>
      </p:sp>
    </p:spTree>
    <p:extLst>
      <p:ext uri="{BB962C8B-B14F-4D97-AF65-F5344CB8AC3E}">
        <p14:creationId xmlns:p14="http://schemas.microsoft.com/office/powerpoint/2010/main" val="3597454988"/>
      </p:ext>
    </p:extLst>
  </p:cSld>
  <p:clrMapOvr>
    <a:masterClrMapping/>
  </p:clrMapOvr>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ICELSep2018.pot [Compatibility Mode]" id="{EFD735B0-1DA5-4E1A-AFC6-520CDBFDEB07}" vid="{1B0FAB54-D7C0-4338-AEBD-51BFA8472D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ICELBlack2018</Template>
  <TotalTime>4458</TotalTime>
  <Words>282</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ICELBlack</vt:lpstr>
      <vt:lpstr>Finding Peace in the Empty Tomb Responses to the Resurrection… </vt:lpstr>
      <vt:lpstr>PowerPoint Presentation</vt:lpstr>
      <vt:lpstr>Mary’s Response</vt:lpstr>
      <vt:lpstr>Peter and John’s Response</vt:lpstr>
      <vt:lpstr>Peter and John’s Response</vt:lpstr>
      <vt:lpstr>Jesus meets Mary</vt:lpstr>
      <vt:lpstr>Jesus meets Mary</vt:lpstr>
      <vt:lpstr>Jesus and the Disciples</vt:lpstr>
      <vt:lpstr>Jesus and the Disciples</vt:lpstr>
      <vt:lpstr>PowerPoint Presentation</vt:lpstr>
      <vt:lpstr>Peace be with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60</cp:revision>
  <cp:lastPrinted>2019-04-04T13:18:23Z</cp:lastPrinted>
  <dcterms:created xsi:type="dcterms:W3CDTF">2018-12-15T13:00:50Z</dcterms:created>
  <dcterms:modified xsi:type="dcterms:W3CDTF">2019-04-20T16:11:14Z</dcterms:modified>
</cp:coreProperties>
</file>