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1" r:id="rId2"/>
    <p:sldId id="330" r:id="rId3"/>
    <p:sldId id="312" r:id="rId4"/>
    <p:sldId id="324" r:id="rId5"/>
    <p:sldId id="325" r:id="rId6"/>
    <p:sldId id="326" r:id="rId7"/>
    <p:sldId id="315" r:id="rId8"/>
    <p:sldId id="317" r:id="rId9"/>
    <p:sldId id="327" r:id="rId10"/>
    <p:sldId id="318" r:id="rId11"/>
    <p:sldId id="328" r:id="rId12"/>
    <p:sldId id="3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0"/>
    <p:restoredTop sz="94662"/>
  </p:normalViewPr>
  <p:slideViewPr>
    <p:cSldViewPr>
      <p:cViewPr>
        <p:scale>
          <a:sx n="51" d="100"/>
          <a:sy n="51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896F-A3FD-48E1-9F9D-AB48379F756D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CB4A-7308-4CA7-BF3A-A19A2617D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9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it matter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36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about the tomb -cloths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84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about the tomb -cloths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6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91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0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7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5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Mary in crisis mode – not recognizing he has risen – rather mourning his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9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about the tomb -cloths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79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about the tomb -cloths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19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about the tomb -cloths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CB4A-7308-4CA7-BF3A-A19A2617D7B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2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44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78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2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4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702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82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03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3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4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2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3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>
                <a:solidFill>
                  <a:srgbClr val="FFFFFF"/>
                </a:solidFill>
                <a:latin typeface="Arial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1&amp;version=NIV#fen-NIV-26929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acts+1&amp;version=NIV#fen-NIV-26929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E19FE-F839-BC4E-B3C4-CB697E9B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 in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1FF3BA-F91E-5544-A079-CF7D513BA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Pentecost Sunday</a:t>
            </a:r>
          </a:p>
        </p:txBody>
      </p:sp>
    </p:spTree>
    <p:extLst>
      <p:ext uri="{BB962C8B-B14F-4D97-AF65-F5344CB8AC3E}">
        <p14:creationId xmlns:p14="http://schemas.microsoft.com/office/powerpoint/2010/main" val="48416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The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>
                <a:effectLst/>
              </a:rPr>
              <a:t>26 </a:t>
            </a:r>
            <a:r>
              <a:rPr lang="en-US" dirty="0">
                <a:effectLst/>
              </a:rPr>
              <a:t>“When the Advocate comes, whom I will send to you from the Father—the Spirit of truth who goes out from the Father—</a:t>
            </a:r>
            <a:r>
              <a:rPr lang="en-US" dirty="0">
                <a:solidFill>
                  <a:srgbClr val="FFFF00"/>
                </a:solidFill>
                <a:effectLst/>
              </a:rPr>
              <a:t>he will testify about me. </a:t>
            </a:r>
            <a:r>
              <a:rPr lang="en-US" b="1" baseline="30000" dirty="0">
                <a:solidFill>
                  <a:srgbClr val="FFFF00"/>
                </a:solidFill>
                <a:effectLst/>
              </a:rPr>
              <a:t>27 </a:t>
            </a:r>
            <a:r>
              <a:rPr lang="en-US" dirty="0">
                <a:solidFill>
                  <a:srgbClr val="FFFF00"/>
                </a:solidFill>
                <a:effectLst/>
              </a:rPr>
              <a:t>And you also must testify</a:t>
            </a:r>
            <a:r>
              <a:rPr lang="en-US" dirty="0">
                <a:effectLst/>
              </a:rPr>
              <a:t>, for you have been with me from the beginning.</a:t>
            </a:r>
          </a:p>
          <a:p>
            <a:r>
              <a:rPr lang="en-US" dirty="0">
                <a:effectLst/>
              </a:rPr>
              <a:t>		John 15:26-27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36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The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>
                <a:effectLst/>
              </a:rPr>
              <a:t>8 </a:t>
            </a:r>
            <a:r>
              <a:rPr lang="en-US" sz="3200" dirty="0">
                <a:effectLst/>
              </a:rPr>
              <a:t>When he comes, he will prove the world to be in the wrong about </a:t>
            </a:r>
            <a:r>
              <a:rPr lang="en-US" sz="3200" dirty="0">
                <a:solidFill>
                  <a:srgbClr val="FFFF00"/>
                </a:solidFill>
                <a:effectLst/>
              </a:rPr>
              <a:t>sin</a:t>
            </a:r>
            <a:r>
              <a:rPr lang="en-US" sz="3200" dirty="0">
                <a:effectLst/>
              </a:rPr>
              <a:t> and </a:t>
            </a:r>
            <a:r>
              <a:rPr lang="en-US" sz="3200" dirty="0">
                <a:solidFill>
                  <a:srgbClr val="FFFF00"/>
                </a:solidFill>
                <a:effectLst/>
              </a:rPr>
              <a:t>righteousness</a:t>
            </a:r>
            <a:r>
              <a:rPr lang="en-US" sz="3200" dirty="0">
                <a:effectLst/>
              </a:rPr>
              <a:t> and </a:t>
            </a:r>
            <a:r>
              <a:rPr lang="en-US" sz="3200" dirty="0">
                <a:solidFill>
                  <a:srgbClr val="FFFF00"/>
                </a:solidFill>
                <a:effectLst/>
              </a:rPr>
              <a:t>judgment</a:t>
            </a:r>
            <a:r>
              <a:rPr lang="en-US" sz="3200" dirty="0">
                <a:effectLst/>
              </a:rPr>
              <a:t>: </a:t>
            </a:r>
            <a:r>
              <a:rPr lang="en-US" sz="3200" b="1" baseline="30000" dirty="0">
                <a:effectLst/>
              </a:rPr>
              <a:t>9 </a:t>
            </a:r>
            <a:r>
              <a:rPr lang="en-US" sz="3200" dirty="0">
                <a:effectLst/>
              </a:rPr>
              <a:t>about </a:t>
            </a:r>
            <a:r>
              <a:rPr lang="en-US" sz="32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sin</a:t>
            </a:r>
            <a:r>
              <a:rPr lang="en-US" sz="3200" dirty="0">
                <a:effectLst/>
              </a:rPr>
              <a:t>, because people do not believe in me; </a:t>
            </a:r>
            <a:r>
              <a:rPr lang="en-US" sz="3200" b="1" baseline="30000" dirty="0">
                <a:effectLst/>
              </a:rPr>
              <a:t>10 </a:t>
            </a:r>
            <a:r>
              <a:rPr lang="en-US" sz="3200" dirty="0">
                <a:effectLst/>
              </a:rPr>
              <a:t>about righteousness, because I am going to the Father, where you can see me no longer; </a:t>
            </a:r>
            <a:r>
              <a:rPr lang="en-US" sz="3200" b="1" baseline="30000" dirty="0">
                <a:effectLst/>
              </a:rPr>
              <a:t>11 </a:t>
            </a:r>
            <a:r>
              <a:rPr lang="en-US" sz="3200" dirty="0">
                <a:effectLst/>
              </a:rPr>
              <a:t>and about judgment, because the prince of this world now stands condemned</a:t>
            </a:r>
            <a:r>
              <a:rPr lang="en-US" dirty="0">
                <a:effectLst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552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The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 are the workers of the harvest.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 must allow the Holy Spirit to convict us, shape us, and change us ( Romans 8).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Life in the spirit yields love, peace, joy patience, kindness, gentleness, and self-control.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95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99D0B-343F-B342-A1C4-0398E94E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Chapter 2 – Understanding When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F4BC7C1-0CA1-C04F-8884-7F05F5B3B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8595" y="2132856"/>
            <a:ext cx="5506809" cy="323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6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EBB6EE-A6F2-8D42-9E56-F8E74A3A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Feasts Leading to 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9CA19-FAEF-A147-9279-D0CFF43C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Passover - Jesus the Lamb of God – was our Passover lamb ( 1 Corinthians 5:7 )</a:t>
            </a:r>
          </a:p>
        </p:txBody>
      </p:sp>
    </p:spTree>
    <p:extLst>
      <p:ext uri="{BB962C8B-B14F-4D97-AF65-F5344CB8AC3E}">
        <p14:creationId xmlns:p14="http://schemas.microsoft.com/office/powerpoint/2010/main" val="377425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EBB6EE-A6F2-8D42-9E56-F8E74A3A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Feasts Leading to 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9CA19-FAEF-A147-9279-D0CFF43C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Passover - Jesus the Lamb of God – was our Passover lamb ( 1 Corinthians 5:7 )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Unleavened Bread – Pointed to the the Messiah’s sinless life.  Jesus body was in the tomb during the first day of this feast</a:t>
            </a:r>
          </a:p>
        </p:txBody>
      </p:sp>
    </p:spTree>
    <p:extLst>
      <p:ext uri="{BB962C8B-B14F-4D97-AF65-F5344CB8AC3E}">
        <p14:creationId xmlns:p14="http://schemas.microsoft.com/office/powerpoint/2010/main" val="40735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EBB6EE-A6F2-8D42-9E56-F8E74A3A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Feasts Leading to 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9CA19-FAEF-A147-9279-D0CFF43C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Passover - Jesus the Lamb of God – was our Passover lamb ( 1 Corinthians 5:7 )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Unleavened Bread – Pointed to the the Messiah’s sinless life.  Jesus body was in the tomb during the first day of this feast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First Fruits – Pointed to Jesus’ resurrection.  Jesus was resurrected on this day</a:t>
            </a:r>
          </a:p>
        </p:txBody>
      </p:sp>
    </p:spTree>
    <p:extLst>
      <p:ext uri="{BB962C8B-B14F-4D97-AF65-F5344CB8AC3E}">
        <p14:creationId xmlns:p14="http://schemas.microsoft.com/office/powerpoint/2010/main" val="354024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EBB6EE-A6F2-8D42-9E56-F8E74A3A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Feasts Leading to the time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9CA19-FAEF-A147-9279-D0CFF43C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Passover - Jesus the Lamb of God – was our Passover lamb ( 1 Corinthians 5:7 )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Unleavened Bread – Pointed to the the Messiah’s sinless life.  Jesus body was in the tomb during the first day of this feast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First Fruits – Pointed to Jesus’ resurrection.  Jesus was resurrected on this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Weeks or Pentecost – It was the harvest festival</a:t>
            </a:r>
          </a:p>
        </p:txBody>
      </p:sp>
    </p:spTree>
    <p:extLst>
      <p:ext uri="{BB962C8B-B14F-4D97-AF65-F5344CB8AC3E}">
        <p14:creationId xmlns:p14="http://schemas.microsoft.com/office/powerpoint/2010/main" val="25183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Festival of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50 </a:t>
            </a:r>
            <a:r>
              <a:rPr lang="en-US" smtClean="0"/>
              <a:t>days( </a:t>
            </a:r>
            <a:r>
              <a:rPr lang="en-US" dirty="0" err="1"/>
              <a:t>Pente</a:t>
            </a:r>
            <a:r>
              <a:rPr lang="en-US" dirty="0"/>
              <a:t>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One of 3 Harvest Festivals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Pentecost was a celebration of the Wheat Harvest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was the timing of  the launch  of the Church </a:t>
            </a:r>
          </a:p>
        </p:txBody>
      </p:sp>
    </p:spTree>
    <p:extLst>
      <p:ext uri="{BB962C8B-B14F-4D97-AF65-F5344CB8AC3E}">
        <p14:creationId xmlns:p14="http://schemas.microsoft.com/office/powerpoint/2010/main" val="363890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What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>
                <a:effectLst/>
              </a:rPr>
              <a:t>4 </a:t>
            </a:r>
            <a:r>
              <a:rPr lang="en-US" dirty="0">
                <a:effectLst/>
              </a:rPr>
              <a:t>On one occasion, while he was eating with them, he gave them this command: “Do not leave Jerusalem, but wait for the gift my Father promised, which you have heard me speak about. </a:t>
            </a:r>
            <a:r>
              <a:rPr lang="en-US" b="1" baseline="30000" dirty="0">
                <a:effectLst/>
              </a:rPr>
              <a:t>5 </a:t>
            </a:r>
            <a:r>
              <a:rPr lang="en-US" dirty="0">
                <a:effectLst/>
              </a:rPr>
              <a:t>For John baptized with</a:t>
            </a:r>
            <a:r>
              <a:rPr lang="en-US" baseline="30000" dirty="0">
                <a:effectLst/>
              </a:rPr>
              <a:t>[</a:t>
            </a:r>
            <a:r>
              <a:rPr lang="en-US" baseline="30000" dirty="0">
                <a:effectLst/>
                <a:hlinkClick r:id="rId3" tooltip="See footnote a"/>
              </a:rPr>
              <a:t>a</a:t>
            </a:r>
            <a:r>
              <a:rPr lang="en-US" baseline="30000" dirty="0">
                <a:effectLst/>
              </a:rPr>
              <a:t>]</a:t>
            </a:r>
            <a:r>
              <a:rPr lang="en-US" dirty="0">
                <a:effectLst/>
              </a:rPr>
              <a:t> water, but in a few days you will be baptized with</a:t>
            </a:r>
            <a:r>
              <a:rPr lang="en-US" baseline="30000" dirty="0">
                <a:effectLst/>
              </a:rPr>
              <a:t>[</a:t>
            </a:r>
            <a:r>
              <a:rPr lang="en-US" baseline="30000" dirty="0">
                <a:effectLst/>
                <a:hlinkClick r:id="rId4" tooltip="See footnote b"/>
              </a:rPr>
              <a:t>b</a:t>
            </a:r>
            <a:r>
              <a:rPr lang="en-US" baseline="30000" dirty="0">
                <a:effectLst/>
              </a:rPr>
              <a:t>]</a:t>
            </a:r>
            <a:r>
              <a:rPr lang="en-US" dirty="0">
                <a:effectLst/>
              </a:rPr>
              <a:t> the Holy Spirit.”  Acts 1:4-5  NIV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6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7E44C-20C5-7342-BEF2-B8304E86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Pentecost – What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90C53-BF51-1844-9105-E797C8A2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10 Days after Jesus ascended the Holy Spirit arrived – a mighty wind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Peter proclaims this to be a fulfillment of the prophet Joel’s prophecy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Peter presents proof of who Jesus as the Messiah – that he rose from the dead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Repent – The Harvest had begun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0552043"/>
      </p:ext>
    </p:extLst>
  </p:cSld>
  <p:clrMapOvr>
    <a:masterClrMapping/>
  </p:clrMapOvr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5835</TotalTime>
  <Words>437</Words>
  <Application>Microsoft Office PowerPoint</Application>
  <PresentationFormat>On-screen Show (4:3)</PresentationFormat>
  <Paragraphs>60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ICELBlack</vt:lpstr>
      <vt:lpstr>Life in the Spirit</vt:lpstr>
      <vt:lpstr>Acts Chapter 2 – Understanding When</vt:lpstr>
      <vt:lpstr>The Feasts Leading to the time of the Church</vt:lpstr>
      <vt:lpstr>The Feasts Leading to the time of the Church</vt:lpstr>
      <vt:lpstr>The Feasts Leading to the time of the Church</vt:lpstr>
      <vt:lpstr>The Feasts Leading to the time of the Church</vt:lpstr>
      <vt:lpstr>Pentecost – Festival of Weeks</vt:lpstr>
      <vt:lpstr>Pentecost – What Happened</vt:lpstr>
      <vt:lpstr>Pentecost – What Happened</vt:lpstr>
      <vt:lpstr>Pentecost – The Why</vt:lpstr>
      <vt:lpstr>Pentecost – The Why</vt:lpstr>
      <vt:lpstr>Pentecost – The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45</cp:revision>
  <dcterms:created xsi:type="dcterms:W3CDTF">2017-11-28T21:33:34Z</dcterms:created>
  <dcterms:modified xsi:type="dcterms:W3CDTF">2018-05-20T19:22:36Z</dcterms:modified>
</cp:coreProperties>
</file>