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5" r:id="rId2"/>
  </p:sldMasterIdLst>
  <p:sldIdLst>
    <p:sldId id="291" r:id="rId3"/>
    <p:sldId id="292" r:id="rId4"/>
    <p:sldId id="293" r:id="rId5"/>
    <p:sldId id="294" r:id="rId6"/>
    <p:sldId id="297" r:id="rId7"/>
    <p:sldId id="296" r:id="rId8"/>
    <p:sldId id="295" r:id="rId9"/>
    <p:sldId id="298" r:id="rId10"/>
    <p:sldId id="299" r:id="rId11"/>
    <p:sldId id="300" r:id="rId12"/>
    <p:sldId id="304" r:id="rId13"/>
    <p:sldId id="303" r:id="rId14"/>
    <p:sldId id="302" r:id="rId15"/>
    <p:sldId id="301" r:id="rId16"/>
    <p:sldId id="305" r:id="rId17"/>
    <p:sldId id="276"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smtClean="0"/>
              <a:t>Click to edit Master subtitle style</a:t>
            </a:r>
            <a:endParaRPr lang="en-US"/>
          </a:p>
        </p:txBody>
      </p:sp>
    </p:spTree>
    <p:extLst>
      <p:ext uri="{BB962C8B-B14F-4D97-AF65-F5344CB8AC3E}">
        <p14:creationId xmlns:p14="http://schemas.microsoft.com/office/powerpoint/2010/main" val="355448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009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57948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2512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99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626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635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n-US">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35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en-US">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442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en-US">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94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en-US">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40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517305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n-US">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17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en-US">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891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253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en-US">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4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329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79753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10425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extLst>
      <p:ext uri="{BB962C8B-B14F-4D97-AF65-F5344CB8AC3E}">
        <p14:creationId xmlns:p14="http://schemas.microsoft.com/office/powerpoint/2010/main" val="427267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56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939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07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48488" y="6105525"/>
            <a:ext cx="2195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7D1BE-6FCC-4AA1-87A7-2AB041A95CFD}" type="datetimeFigureOut">
              <a:rPr lang="en-US" smtClean="0">
                <a:solidFill>
                  <a:prstClr val="black">
                    <a:tint val="75000"/>
                  </a:prstClr>
                </a:solidFill>
              </a:rPr>
              <a:pPr/>
              <a:t>1/5/2019</a:t>
            </a:fld>
            <a:endParaRPr lang="en-US">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048F0-9931-4F5C-B31E-05DB496C0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87620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dirty="0"/>
          </a:p>
          <a:p>
            <a:r>
              <a:rPr lang="en-GB" baseline="30000" dirty="0" smtClean="0"/>
              <a:t>1</a:t>
            </a:r>
            <a:r>
              <a:rPr lang="en-GB" baseline="30000" dirty="0"/>
              <a:t> </a:t>
            </a:r>
            <a:r>
              <a:rPr lang="en-GB" dirty="0" smtClean="0"/>
              <a:t>At </a:t>
            </a:r>
            <a:r>
              <a:rPr lang="en-GB" dirty="0"/>
              <a:t>Caesarea there was a man named Cornelius, a centurion in what was known as the Italian Regiment. </a:t>
            </a:r>
            <a:endParaRPr lang="en-GB" dirty="0" smtClean="0"/>
          </a:p>
          <a:p>
            <a:r>
              <a:rPr lang="en-GB" baseline="30000" dirty="0" smtClean="0"/>
              <a:t>2</a:t>
            </a:r>
            <a:r>
              <a:rPr lang="en-GB" baseline="30000" dirty="0"/>
              <a:t> </a:t>
            </a:r>
            <a:r>
              <a:rPr lang="en-GB" dirty="0"/>
              <a:t>He and all his family were devout and God-fearing; he gave generously to those in need and prayed to God regularly. </a:t>
            </a:r>
            <a:endParaRPr lang="en-GB" dirty="0" smtClean="0"/>
          </a:p>
          <a:p>
            <a:r>
              <a:rPr lang="en-GB" baseline="30000" dirty="0" smtClean="0"/>
              <a:t>3</a:t>
            </a:r>
            <a:r>
              <a:rPr lang="en-GB" baseline="30000" dirty="0"/>
              <a:t> </a:t>
            </a:r>
            <a:r>
              <a:rPr lang="en-GB" dirty="0"/>
              <a:t>One day at about three in the afternoon he had a vision. He distinctly saw an angel of God, who came to him and said, ‘Cornelius</a:t>
            </a:r>
            <a:r>
              <a:rPr lang="en-GB" dirty="0" smtClean="0"/>
              <a:t>!’</a:t>
            </a:r>
            <a:endParaRPr lang="en-GB" dirty="0"/>
          </a:p>
        </p:txBody>
      </p:sp>
    </p:spTree>
    <p:extLst>
      <p:ext uri="{BB962C8B-B14F-4D97-AF65-F5344CB8AC3E}">
        <p14:creationId xmlns:p14="http://schemas.microsoft.com/office/powerpoint/2010/main" val="315102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a:t>30 </a:t>
            </a:r>
            <a:r>
              <a:rPr lang="en-GB" dirty="0"/>
              <a:t>Cornelius answered: ‘Three days ago I was in my house praying at this hour, at three in the afternoon. Suddenly a man in shining clothes stood before me </a:t>
            </a:r>
            <a:r>
              <a:rPr lang="en-GB" baseline="30000" dirty="0"/>
              <a:t>31 </a:t>
            </a:r>
            <a:r>
              <a:rPr lang="en-GB" dirty="0"/>
              <a:t>and said, “Cornelius, God has heard your prayer and remembered your gifts to the poor. </a:t>
            </a:r>
            <a:endParaRPr lang="en-GB" dirty="0" smtClean="0"/>
          </a:p>
          <a:p>
            <a:r>
              <a:rPr lang="en-GB" baseline="30000" dirty="0" smtClean="0"/>
              <a:t>32</a:t>
            </a:r>
            <a:r>
              <a:rPr lang="en-GB" baseline="30000" dirty="0"/>
              <a:t> </a:t>
            </a:r>
            <a:r>
              <a:rPr lang="en-GB" dirty="0"/>
              <a:t>Send to Joppa for Simon who is called Peter. He is a guest in the home of Simon the tanner, who lives by the sea</a:t>
            </a:r>
            <a:r>
              <a:rPr lang="en-GB" dirty="0" smtClean="0"/>
              <a:t>.”</a:t>
            </a:r>
            <a:endParaRPr lang="en-GB" dirty="0"/>
          </a:p>
        </p:txBody>
      </p:sp>
    </p:spTree>
    <p:extLst>
      <p:ext uri="{BB962C8B-B14F-4D97-AF65-F5344CB8AC3E}">
        <p14:creationId xmlns:p14="http://schemas.microsoft.com/office/powerpoint/2010/main" val="362580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33</a:t>
            </a:r>
            <a:r>
              <a:rPr lang="en-GB" baseline="30000" dirty="0"/>
              <a:t> </a:t>
            </a:r>
            <a:r>
              <a:rPr lang="en-GB" dirty="0"/>
              <a:t>So I sent for you immediately, and it was good of you to come. Now we are all here in the presence of God to listen to everything the Lord has commanded you to tell us.’</a:t>
            </a:r>
          </a:p>
          <a:p>
            <a:r>
              <a:rPr lang="en-GB" baseline="30000" dirty="0"/>
              <a:t>34 </a:t>
            </a:r>
            <a:r>
              <a:rPr lang="en-GB" dirty="0"/>
              <a:t>Then Peter began to speak: ‘I now realise how true it is that God does not show favouritism </a:t>
            </a:r>
            <a:r>
              <a:rPr lang="en-GB" baseline="30000" dirty="0"/>
              <a:t>35 </a:t>
            </a:r>
            <a:r>
              <a:rPr lang="en-GB" dirty="0"/>
              <a:t>but accepts from every nation the one who fears him and does what is right. </a:t>
            </a:r>
          </a:p>
        </p:txBody>
      </p:sp>
    </p:spTree>
    <p:extLst>
      <p:ext uri="{BB962C8B-B14F-4D97-AF65-F5344CB8AC3E}">
        <p14:creationId xmlns:p14="http://schemas.microsoft.com/office/powerpoint/2010/main" val="6285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36</a:t>
            </a:r>
            <a:r>
              <a:rPr lang="en-GB" baseline="30000" dirty="0"/>
              <a:t> </a:t>
            </a:r>
            <a:r>
              <a:rPr lang="en-GB" dirty="0"/>
              <a:t>You know the message God sent to the people of Israel, announcing the good news of peace through Jesus Christ, who is Lord of all. </a:t>
            </a:r>
          </a:p>
          <a:p>
            <a:r>
              <a:rPr lang="en-GB" baseline="30000" dirty="0" smtClean="0"/>
              <a:t>37</a:t>
            </a:r>
            <a:r>
              <a:rPr lang="en-GB" baseline="30000" dirty="0"/>
              <a:t> </a:t>
            </a:r>
            <a:r>
              <a:rPr lang="en-GB" dirty="0"/>
              <a:t>You know what has happened throughout the province of Judea, beginning in Galilee after the baptism that John preached – </a:t>
            </a:r>
            <a:r>
              <a:rPr lang="en-GB" baseline="30000" dirty="0"/>
              <a:t>38 </a:t>
            </a:r>
            <a:r>
              <a:rPr lang="en-GB" dirty="0"/>
              <a:t>how God anointed Jesus of Nazareth with the Holy Spirit and power, and how he went around doing good and healing all who were under the power of the devil, because God was with him</a:t>
            </a:r>
            <a:r>
              <a:rPr lang="en-GB" dirty="0" smtClean="0"/>
              <a:t>.</a:t>
            </a:r>
            <a:endParaRPr lang="en-GB" dirty="0"/>
          </a:p>
        </p:txBody>
      </p:sp>
    </p:spTree>
    <p:extLst>
      <p:ext uri="{BB962C8B-B14F-4D97-AF65-F5344CB8AC3E}">
        <p14:creationId xmlns:p14="http://schemas.microsoft.com/office/powerpoint/2010/main" val="6285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39</a:t>
            </a:r>
            <a:r>
              <a:rPr lang="en-GB" baseline="30000" dirty="0"/>
              <a:t> </a:t>
            </a:r>
            <a:r>
              <a:rPr lang="en-GB" dirty="0"/>
              <a:t>‘We are witnesses of everything he did in the country of the Jews and in Jerusalem. They killed him by hanging him on a cross, </a:t>
            </a:r>
            <a:r>
              <a:rPr lang="en-GB" baseline="30000" dirty="0"/>
              <a:t>40 </a:t>
            </a:r>
            <a:r>
              <a:rPr lang="en-GB" dirty="0"/>
              <a:t>but God raised him from the dead on the third day and caused him to be seen. </a:t>
            </a:r>
          </a:p>
          <a:p>
            <a:r>
              <a:rPr lang="en-GB" baseline="30000" dirty="0" smtClean="0"/>
              <a:t>41</a:t>
            </a:r>
            <a:r>
              <a:rPr lang="en-GB" baseline="30000" dirty="0"/>
              <a:t> </a:t>
            </a:r>
            <a:r>
              <a:rPr lang="en-GB" dirty="0"/>
              <a:t>He was not seen by all the people, but by witnesses whom God had already chosen – by us who ate and drank with him after he rose from the dead. </a:t>
            </a:r>
          </a:p>
        </p:txBody>
      </p:sp>
    </p:spTree>
    <p:extLst>
      <p:ext uri="{BB962C8B-B14F-4D97-AF65-F5344CB8AC3E}">
        <p14:creationId xmlns:p14="http://schemas.microsoft.com/office/powerpoint/2010/main" val="6285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a:t>42 </a:t>
            </a:r>
            <a:r>
              <a:rPr lang="en-GB" dirty="0"/>
              <a:t>He commanded us to preach to the people and to testify that he is the one whom God appointed as judge of the living and the dead. </a:t>
            </a:r>
            <a:endParaRPr lang="en-GB" dirty="0" smtClean="0"/>
          </a:p>
          <a:p>
            <a:r>
              <a:rPr lang="en-GB" baseline="30000" dirty="0" smtClean="0"/>
              <a:t>43</a:t>
            </a:r>
            <a:r>
              <a:rPr lang="en-GB" baseline="30000" dirty="0"/>
              <a:t> </a:t>
            </a:r>
            <a:r>
              <a:rPr lang="en-GB" dirty="0"/>
              <a:t>All the prophets testify about him that everyone who believes in him receives forgiveness of sins through his name.’</a:t>
            </a:r>
          </a:p>
          <a:p>
            <a:r>
              <a:rPr lang="en-GB" baseline="30000" dirty="0"/>
              <a:t>44 </a:t>
            </a:r>
            <a:r>
              <a:rPr lang="en-GB" dirty="0"/>
              <a:t>While Peter was still speaking these words, the Holy Spirit came on all who heard the message.</a:t>
            </a:r>
          </a:p>
          <a:p>
            <a:endParaRPr lang="en-GB" dirty="0"/>
          </a:p>
        </p:txBody>
      </p:sp>
    </p:spTree>
    <p:extLst>
      <p:ext uri="{BB962C8B-B14F-4D97-AF65-F5344CB8AC3E}">
        <p14:creationId xmlns:p14="http://schemas.microsoft.com/office/powerpoint/2010/main" val="6285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45</a:t>
            </a:r>
            <a:r>
              <a:rPr lang="en-GB" baseline="30000" dirty="0"/>
              <a:t> </a:t>
            </a:r>
            <a:r>
              <a:rPr lang="en-GB" dirty="0"/>
              <a:t>The circumcised believers who had come with Peter were astonished that the gift of the Holy Spirit had been poured out even on Gentiles.</a:t>
            </a:r>
          </a:p>
          <a:p>
            <a:r>
              <a:rPr lang="en-GB" baseline="30000" dirty="0"/>
              <a:t>46 </a:t>
            </a:r>
            <a:r>
              <a:rPr lang="en-GB" dirty="0"/>
              <a:t>For they heard them speaking in tongues and praising God</a:t>
            </a:r>
            <a:r>
              <a:rPr lang="en-GB" dirty="0" smtClean="0"/>
              <a:t>.</a:t>
            </a:r>
          </a:p>
          <a:p>
            <a:r>
              <a:rPr lang="en-GB" dirty="0"/>
              <a:t>Then Peter said, </a:t>
            </a:r>
            <a:r>
              <a:rPr lang="en-GB" baseline="30000" dirty="0"/>
              <a:t>47 </a:t>
            </a:r>
            <a:r>
              <a:rPr lang="en-GB" dirty="0"/>
              <a:t>‘Surely no one can stand in the way of their being baptised with water. They have received the Holy Spirit just as we have.’</a:t>
            </a:r>
          </a:p>
          <a:p>
            <a:r>
              <a:rPr lang="en-GB" baseline="30000" dirty="0"/>
              <a:t>48 </a:t>
            </a:r>
            <a:r>
              <a:rPr lang="en-GB" dirty="0"/>
              <a:t>So he ordered that they be baptised in the name of Jesus Christ. Then they asked Peter to stay with them for a few days.</a:t>
            </a:r>
          </a:p>
          <a:p>
            <a:endParaRPr lang="en-GB" dirty="0"/>
          </a:p>
        </p:txBody>
      </p:sp>
    </p:spTree>
    <p:extLst>
      <p:ext uri="{BB962C8B-B14F-4D97-AF65-F5344CB8AC3E}">
        <p14:creationId xmlns:p14="http://schemas.microsoft.com/office/powerpoint/2010/main" val="20671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307787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latin typeface="Comic Sans MS" panose="030F0702030302020204" pitchFamily="66" charset="0"/>
              </a:rPr>
              <a:t>Hello From Ribeiro Lin Family</a:t>
            </a:r>
            <a:endParaRPr lang="en-US" dirty="0">
              <a:latin typeface="Comic Sans MS" panose="030F0702030302020204" pitchFamily="66" charset="0"/>
            </a:endParaRPr>
          </a:p>
        </p:txBody>
      </p:sp>
      <p:pic>
        <p:nvPicPr>
          <p:cNvPr id="4" name="Espaço Reservado para Conteúdo 3"/>
          <p:cNvPicPr>
            <a:picLocks noGrp="1"/>
          </p:cNvPicPr>
          <p:nvPr>
            <p:ph idx="1"/>
          </p:nvPr>
        </p:nvPicPr>
        <p:blipFill rotWithShape="1">
          <a:blip r:embed="rId2"/>
          <a:srcRect l="10897" t="10547" r="10577" b="11061"/>
          <a:stretch/>
        </p:blipFill>
        <p:spPr bwMode="auto">
          <a:xfrm>
            <a:off x="540077" y="1600200"/>
            <a:ext cx="7091280" cy="4267200"/>
          </a:xfrm>
          <a:prstGeom prst="rect">
            <a:avLst/>
          </a:prstGeom>
          <a:ln>
            <a:noFill/>
          </a:ln>
          <a:extLst>
            <a:ext uri="{53640926-AAD7-44D8-BBD7-CCE9431645EC}">
              <a14:shadowObscured xmlns:a14="http://schemas.microsoft.com/office/drawing/2010/main"/>
            </a:ext>
          </a:extLst>
        </p:spPr>
      </p:pic>
      <p:pic>
        <p:nvPicPr>
          <p:cNvPr id="5" name="Imagem 4"/>
          <p:cNvPicPr/>
          <p:nvPr/>
        </p:nvPicPr>
        <p:blipFill rotWithShape="1">
          <a:blip r:embed="rId3"/>
          <a:srcRect l="38621" t="21380" r="37981" b="29589"/>
          <a:stretch/>
        </p:blipFill>
        <p:spPr bwMode="auto">
          <a:xfrm rot="1724254">
            <a:off x="6487020" y="2705737"/>
            <a:ext cx="2288674" cy="21183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349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762001"/>
            <a:ext cx="7772400" cy="2743199"/>
          </a:xfrm>
        </p:spPr>
        <p:txBody>
          <a:bodyPr>
            <a:noAutofit/>
          </a:bodyPr>
          <a:lstStyle/>
          <a:p>
            <a:r>
              <a:rPr lang="en-US" sz="5400" dirty="0" smtClean="0">
                <a:latin typeface="Comic Sans MS" panose="030F0702030302020204" pitchFamily="66" charset="0"/>
              </a:rPr>
              <a:t>Saved From the Bubble</a:t>
            </a:r>
            <a:endParaRPr lang="en-US" sz="5400" dirty="0">
              <a:latin typeface="Comic Sans MS" panose="030F0702030302020204" pitchFamily="66" charset="0"/>
            </a:endParaRPr>
          </a:p>
        </p:txBody>
      </p:sp>
      <p:sp>
        <p:nvSpPr>
          <p:cNvPr id="5" name="Subtítulo 4"/>
          <p:cNvSpPr>
            <a:spLocks noGrp="1"/>
          </p:cNvSpPr>
          <p:nvPr>
            <p:ph type="subTitle"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6482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906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Book of Acts</a:t>
            </a:r>
            <a:endParaRPr lang="en-US" dirty="0"/>
          </a:p>
        </p:txBody>
      </p:sp>
      <p:sp>
        <p:nvSpPr>
          <p:cNvPr id="3" name="Espaço Reservado para Conteúdo 2"/>
          <p:cNvSpPr>
            <a:spLocks noGrp="1"/>
          </p:cNvSpPr>
          <p:nvPr>
            <p:ph idx="1"/>
          </p:nvPr>
        </p:nvSpPr>
        <p:spPr>
          <a:xfrm>
            <a:off x="457200" y="1600200"/>
            <a:ext cx="8229600" cy="4724400"/>
          </a:xfrm>
        </p:spPr>
        <p:txBody>
          <a:bodyPr>
            <a:normAutofit/>
          </a:bodyPr>
          <a:lstStyle/>
          <a:p>
            <a:r>
              <a:rPr lang="en-US" sz="4000" dirty="0" smtClean="0"/>
              <a:t>At Pentecost (chapter 2), </a:t>
            </a:r>
            <a:r>
              <a:rPr lang="en-US" sz="4000" dirty="0"/>
              <a:t>people </a:t>
            </a:r>
            <a:r>
              <a:rPr lang="en-US" sz="4000" dirty="0" smtClean="0"/>
              <a:t>from different </a:t>
            </a:r>
            <a:r>
              <a:rPr lang="en-US" sz="4000" dirty="0"/>
              <a:t>races </a:t>
            </a:r>
            <a:r>
              <a:rPr lang="en-US" sz="4000" dirty="0" smtClean="0"/>
              <a:t>could </a:t>
            </a:r>
            <a:r>
              <a:rPr lang="en-US" sz="4000" dirty="0"/>
              <a:t>hear the Word of God in their own language. God was revealing </a:t>
            </a:r>
            <a:r>
              <a:rPr lang="en-US" sz="4000" dirty="0" smtClean="0"/>
              <a:t>that what </a:t>
            </a:r>
            <a:r>
              <a:rPr lang="en-US" sz="4000" dirty="0"/>
              <a:t>was once exclusive for Jews became accessible to all</a:t>
            </a:r>
            <a:r>
              <a:rPr lang="en-US" sz="4000" dirty="0" smtClean="0"/>
              <a:t>.</a:t>
            </a:r>
          </a:p>
        </p:txBody>
      </p:sp>
    </p:spTree>
    <p:extLst>
      <p:ext uri="{BB962C8B-B14F-4D97-AF65-F5344CB8AC3E}">
        <p14:creationId xmlns:p14="http://schemas.microsoft.com/office/powerpoint/2010/main" val="376336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4</a:t>
            </a:r>
            <a:r>
              <a:rPr lang="en-GB" baseline="30000" dirty="0"/>
              <a:t> </a:t>
            </a:r>
            <a:r>
              <a:rPr lang="en-GB" dirty="0"/>
              <a:t>Cornelius stared at him in fear. ‘What is it, Lord?’ he asked.</a:t>
            </a:r>
          </a:p>
          <a:p>
            <a:r>
              <a:rPr lang="en-GB" dirty="0"/>
              <a:t>The angel answered, ‘Your prayers and gifts to the poor have come up as a memorial offering before God. </a:t>
            </a:r>
            <a:endParaRPr lang="en-GB" dirty="0" smtClean="0"/>
          </a:p>
          <a:p>
            <a:r>
              <a:rPr lang="en-GB" baseline="30000" dirty="0" smtClean="0"/>
              <a:t>5</a:t>
            </a:r>
            <a:r>
              <a:rPr lang="en-GB" baseline="30000" dirty="0"/>
              <a:t> </a:t>
            </a:r>
            <a:r>
              <a:rPr lang="en-GB" dirty="0"/>
              <a:t>Now send men to Joppa to bring back a man named Simon who is called Peter. </a:t>
            </a:r>
            <a:endParaRPr lang="en-GB" dirty="0" smtClean="0"/>
          </a:p>
          <a:p>
            <a:r>
              <a:rPr lang="en-GB" baseline="30000" dirty="0" smtClean="0"/>
              <a:t>6</a:t>
            </a:r>
            <a:r>
              <a:rPr lang="en-GB" baseline="30000" dirty="0"/>
              <a:t> </a:t>
            </a:r>
            <a:r>
              <a:rPr lang="en-GB" dirty="0"/>
              <a:t>He is staying with Simon the tanner, whose house is by the sea</a:t>
            </a:r>
            <a:r>
              <a:rPr lang="en-GB" dirty="0" smtClean="0"/>
              <a:t>.’</a:t>
            </a:r>
            <a:endParaRPr lang="en-GB" dirty="0"/>
          </a:p>
        </p:txBody>
      </p:sp>
    </p:spTree>
    <p:extLst>
      <p:ext uri="{BB962C8B-B14F-4D97-AF65-F5344CB8AC3E}">
        <p14:creationId xmlns:p14="http://schemas.microsoft.com/office/powerpoint/2010/main" val="340596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From a Jewish </a:t>
            </a:r>
            <a:r>
              <a:rPr lang="en-US" dirty="0"/>
              <a:t>Liturgical Prayer </a:t>
            </a:r>
            <a:r>
              <a:rPr lang="en-US" dirty="0" smtClean="0"/>
              <a:t>Book</a:t>
            </a:r>
            <a:r>
              <a:rPr lang="en-US" dirty="0"/>
              <a:t/>
            </a:r>
            <a:br>
              <a:rPr lang="en-US" dirty="0"/>
            </a:br>
            <a:endParaRPr lang="en-US" dirty="0"/>
          </a:p>
        </p:txBody>
      </p:sp>
      <p:sp>
        <p:nvSpPr>
          <p:cNvPr id="3" name="Espaço Reservado para Conteúdo 2"/>
          <p:cNvSpPr>
            <a:spLocks noGrp="1"/>
          </p:cNvSpPr>
          <p:nvPr>
            <p:ph idx="1"/>
          </p:nvPr>
        </p:nvSpPr>
        <p:spPr/>
        <p:txBody>
          <a:bodyPr>
            <a:normAutofit/>
          </a:bodyPr>
          <a:lstStyle/>
          <a:p>
            <a:pPr marL="0" indent="0">
              <a:buNone/>
            </a:pPr>
            <a:r>
              <a:rPr lang="en-US" sz="4800" dirty="0" smtClean="0"/>
              <a:t>“Blessed </a:t>
            </a:r>
            <a:r>
              <a:rPr lang="en-US" sz="4800" dirty="0"/>
              <a:t>are you O God, King of the Universe, w</a:t>
            </a:r>
            <a:r>
              <a:rPr lang="en-US" sz="4800" dirty="0" smtClean="0"/>
              <a:t>ho </a:t>
            </a:r>
            <a:r>
              <a:rPr lang="en-US" sz="4800" dirty="0"/>
              <a:t>has not made me a </a:t>
            </a:r>
            <a:r>
              <a:rPr lang="en-US" sz="4800" dirty="0" smtClean="0"/>
              <a:t>Gentile </a:t>
            </a:r>
            <a:r>
              <a:rPr lang="en-US" sz="4800" dirty="0"/>
              <a:t>nor </a:t>
            </a:r>
            <a:r>
              <a:rPr lang="en-US" sz="4800" dirty="0" smtClean="0"/>
              <a:t>a </a:t>
            </a:r>
            <a:r>
              <a:rPr lang="en-US" sz="4800" dirty="0"/>
              <a:t>slave</a:t>
            </a:r>
            <a:r>
              <a:rPr lang="en-US" sz="4800" dirty="0" smtClean="0"/>
              <a:t>, neither woman.”</a:t>
            </a:r>
            <a:endParaRPr lang="en-US" sz="4800" dirty="0"/>
          </a:p>
        </p:txBody>
      </p:sp>
    </p:spTree>
    <p:extLst>
      <p:ext uri="{BB962C8B-B14F-4D97-AF65-F5344CB8AC3E}">
        <p14:creationId xmlns:p14="http://schemas.microsoft.com/office/powerpoint/2010/main" val="1775509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0"/>
            <a:ext cx="7315200" cy="409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76957"/>
            <a:ext cx="6705600" cy="298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707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Technology reinforcing a bubble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41202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724400"/>
            <a:ext cx="3400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344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a:bodyPr>
          <a:lstStyle/>
          <a:p>
            <a:endParaRPr lang="en-US" sz="6600" dirty="0"/>
          </a:p>
        </p:txBody>
      </p:sp>
      <p:sp>
        <p:nvSpPr>
          <p:cNvPr id="5" name="Subtítulo 4"/>
          <p:cNvSpPr>
            <a:spLocks noGrp="1"/>
          </p:cNvSpPr>
          <p:nvPr>
            <p:ph type="subTitle" idx="1"/>
          </p:nvPr>
        </p:nvSpPr>
        <p:spPr/>
        <p:txBody>
          <a:bodyPr>
            <a:normAutofit fontScale="77500" lnSpcReduction="20000"/>
          </a:bodyPr>
          <a:lstStyle/>
          <a:p>
            <a:endParaRPr lang="en-US" sz="4400" dirty="0" smtClean="0"/>
          </a:p>
          <a:p>
            <a:endParaRPr lang="en-US" sz="4400" dirty="0"/>
          </a:p>
          <a:p>
            <a:r>
              <a:rPr lang="en-US" sz="5200" dirty="0" smtClean="0">
                <a:solidFill>
                  <a:schemeClr val="tx1"/>
                </a:solidFill>
                <a:latin typeface="Comic Sans MS" panose="030F0702030302020204" pitchFamily="66" charset="0"/>
              </a:rPr>
              <a:t>In Caesarea</a:t>
            </a:r>
            <a:endParaRPr lang="en-US" sz="5200" dirty="0">
              <a:solidFill>
                <a:schemeClr val="tx1"/>
              </a:solidFill>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467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02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en-US" sz="4800" dirty="0" smtClean="0"/>
              <a:t>“At </a:t>
            </a:r>
            <a:r>
              <a:rPr lang="en-US" sz="4800" dirty="0"/>
              <a:t>Caesarea there was a man named Cornelius, a centurion in what was known as the Italian </a:t>
            </a:r>
            <a:r>
              <a:rPr lang="en-US" sz="4800" dirty="0" smtClean="0"/>
              <a:t>Re</a:t>
            </a:r>
            <a:r>
              <a:rPr lang="en-US" sz="4800" dirty="0"/>
              <a:t>giment” Acts </a:t>
            </a:r>
            <a:r>
              <a:rPr lang="en-US" sz="4800" dirty="0" smtClean="0"/>
              <a:t>10:1</a:t>
            </a:r>
          </a:p>
        </p:txBody>
      </p:sp>
    </p:spTree>
    <p:extLst>
      <p:ext uri="{BB962C8B-B14F-4D97-AF65-F5344CB8AC3E}">
        <p14:creationId xmlns:p14="http://schemas.microsoft.com/office/powerpoint/2010/main" val="505566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33400"/>
            <a:ext cx="8915400" cy="6324600"/>
          </a:xfrm>
        </p:spPr>
        <p:txBody>
          <a:bodyPr>
            <a:normAutofit/>
          </a:bodyPr>
          <a:lstStyle/>
          <a:p>
            <a:pPr algn="just"/>
            <a:r>
              <a:rPr lang="en-US" sz="3500" dirty="0"/>
              <a:t>“One day at about three in the afternoon he had a vision. He distinctly saw an angel of God, who came to him and said, “Cornelius!”</a:t>
            </a:r>
          </a:p>
          <a:p>
            <a:pPr algn="just"/>
            <a:r>
              <a:rPr lang="en-US" sz="3500" dirty="0"/>
              <a:t>Cornelius stared at him in fear. “What is it, Lord?” he asked.</a:t>
            </a:r>
          </a:p>
          <a:p>
            <a:pPr algn="just"/>
            <a:r>
              <a:rPr lang="en-US" sz="3500" dirty="0"/>
              <a:t>The angel answered, “Your prayers and gifts to the poor have come up as a memorial offering before God. Now send men to Joppa to bring back a man named Simon who is called </a:t>
            </a:r>
            <a:r>
              <a:rPr lang="en-US" sz="3500" dirty="0" smtClean="0"/>
              <a:t>Peter</a:t>
            </a:r>
            <a:r>
              <a:rPr lang="en-US" sz="3500" dirty="0"/>
              <a:t> </a:t>
            </a:r>
            <a:r>
              <a:rPr lang="en-US" sz="3500" dirty="0" smtClean="0"/>
              <a:t>(Acts </a:t>
            </a:r>
            <a:r>
              <a:rPr lang="en-US" sz="3500" dirty="0"/>
              <a:t>10:3-5)</a:t>
            </a:r>
          </a:p>
          <a:p>
            <a:endParaRPr lang="en-US" dirty="0"/>
          </a:p>
        </p:txBody>
      </p:sp>
    </p:spTree>
    <p:extLst>
      <p:ext uri="{BB962C8B-B14F-4D97-AF65-F5344CB8AC3E}">
        <p14:creationId xmlns:p14="http://schemas.microsoft.com/office/powerpoint/2010/main" val="27456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gn="just"/>
            <a:r>
              <a:rPr lang="en-US" sz="4000" dirty="0"/>
              <a:t>Why </a:t>
            </a:r>
            <a:r>
              <a:rPr lang="en-US" sz="4000" dirty="0" smtClean="0"/>
              <a:t>the </a:t>
            </a:r>
            <a:r>
              <a:rPr lang="en-US" sz="4000" dirty="0"/>
              <a:t>angel did not speak directly to Cornelius about Jesus? A long and inefficient process? Why does he have to listen to the gospel from another human being? </a:t>
            </a:r>
          </a:p>
          <a:p>
            <a:endParaRPr lang="en-US" dirty="0"/>
          </a:p>
        </p:txBody>
      </p:sp>
    </p:spTree>
    <p:extLst>
      <p:ext uri="{BB962C8B-B14F-4D97-AF65-F5344CB8AC3E}">
        <p14:creationId xmlns:p14="http://schemas.microsoft.com/office/powerpoint/2010/main" val="2126048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600200"/>
            <a:ext cx="8686800" cy="4876800"/>
          </a:xfrm>
        </p:spPr>
        <p:txBody>
          <a:bodyPr>
            <a:normAutofit/>
          </a:bodyPr>
          <a:lstStyle/>
          <a:p>
            <a:pPr algn="just"/>
            <a:r>
              <a:rPr lang="en-US" sz="4800" dirty="0"/>
              <a:t>W</a:t>
            </a:r>
            <a:r>
              <a:rPr lang="en-US" sz="4800" dirty="0" smtClean="0"/>
              <a:t>hen </a:t>
            </a:r>
            <a:r>
              <a:rPr lang="en-US" sz="4800" dirty="0"/>
              <a:t>Peter shares the gospel with Cornelius, something new happens: a Jewish fisherman begins a dialogue with a Roman soldier in Caesarea! </a:t>
            </a:r>
          </a:p>
        </p:txBody>
      </p:sp>
    </p:spTree>
    <p:extLst>
      <p:ext uri="{BB962C8B-B14F-4D97-AF65-F5344CB8AC3E}">
        <p14:creationId xmlns:p14="http://schemas.microsoft.com/office/powerpoint/2010/main" val="3453215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n-US" dirty="0"/>
          </a:p>
        </p:txBody>
      </p:sp>
      <p:sp>
        <p:nvSpPr>
          <p:cNvPr id="5" name="Subtítulo 4"/>
          <p:cNvSpPr>
            <a:spLocks noGrp="1"/>
          </p:cNvSpPr>
          <p:nvPr>
            <p:ph type="subTitle" idx="1"/>
          </p:nvPr>
        </p:nvSpPr>
        <p:spPr>
          <a:xfrm>
            <a:off x="1371600" y="4367212"/>
            <a:ext cx="6400800" cy="1957387"/>
          </a:xfrm>
        </p:spPr>
        <p:txBody>
          <a:bodyPr/>
          <a:lstStyle/>
          <a:p>
            <a:endParaRPr lang="en-US" dirty="0" smtClean="0"/>
          </a:p>
          <a:p>
            <a:r>
              <a:rPr lang="en-US" sz="4400" dirty="0" smtClean="0">
                <a:solidFill>
                  <a:schemeClr val="tx1"/>
                </a:solidFill>
                <a:latin typeface="Comic Sans MS" panose="030F0702030302020204" pitchFamily="66" charset="0"/>
              </a:rPr>
              <a:t>“Food” in Joppa</a:t>
            </a:r>
            <a:endParaRPr lang="en-US" sz="4400" dirty="0">
              <a:solidFill>
                <a:schemeClr val="tx1"/>
              </a:solidFill>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2024"/>
            <a:ext cx="7772400" cy="489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717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600200"/>
            <a:ext cx="8229600" cy="4953000"/>
          </a:xfrm>
        </p:spPr>
        <p:txBody>
          <a:bodyPr>
            <a:normAutofit/>
          </a:bodyPr>
          <a:lstStyle/>
          <a:p>
            <a:r>
              <a:rPr lang="en-US" sz="3600" dirty="0" smtClean="0"/>
              <a:t>In </a:t>
            </a:r>
            <a:r>
              <a:rPr lang="en-US" sz="3600" dirty="0"/>
              <a:t>the last story </a:t>
            </a:r>
            <a:r>
              <a:rPr lang="en-US" sz="3600" dirty="0" smtClean="0"/>
              <a:t>(chapter 9), </a:t>
            </a:r>
            <a:r>
              <a:rPr lang="en-US" sz="3600" dirty="0"/>
              <a:t>Peter responded courageously </a:t>
            </a:r>
            <a:r>
              <a:rPr lang="en-US" sz="3600" dirty="0" smtClean="0"/>
              <a:t>to </a:t>
            </a:r>
            <a:r>
              <a:rPr lang="en-US" sz="3600" dirty="0"/>
              <a:t>the death of Dorcas and by the power of God, there was resurrection. But to overcome Peter's prejudice against the Gentiles… it's harder than to raise the dead. How will he respond to the challenge of racial and religious discrimination?</a:t>
            </a:r>
          </a:p>
          <a:p>
            <a:endParaRPr lang="en-US" dirty="0"/>
          </a:p>
        </p:txBody>
      </p:sp>
    </p:spTree>
    <p:extLst>
      <p:ext uri="{BB962C8B-B14F-4D97-AF65-F5344CB8AC3E}">
        <p14:creationId xmlns:p14="http://schemas.microsoft.com/office/powerpoint/2010/main" val="1625802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7</a:t>
            </a:r>
            <a:r>
              <a:rPr lang="en-GB" baseline="30000" dirty="0"/>
              <a:t> </a:t>
            </a:r>
            <a:r>
              <a:rPr lang="en-GB" dirty="0"/>
              <a:t>When the angel who spoke to him had gone, Cornelius called two of his servants and a devout soldier who was one of his </a:t>
            </a:r>
            <a:r>
              <a:rPr lang="en-GB" dirty="0" smtClean="0"/>
              <a:t>attendants.</a:t>
            </a:r>
          </a:p>
          <a:p>
            <a:r>
              <a:rPr lang="en-GB" baseline="30000" dirty="0" smtClean="0"/>
              <a:t>8</a:t>
            </a:r>
            <a:r>
              <a:rPr lang="en-GB" baseline="30000" dirty="0"/>
              <a:t> </a:t>
            </a:r>
            <a:r>
              <a:rPr lang="en-GB" dirty="0"/>
              <a:t>He told them everything that had happened and sent them to Joppa.</a:t>
            </a:r>
          </a:p>
          <a:p>
            <a:endParaRPr lang="en-GB" dirty="0"/>
          </a:p>
        </p:txBody>
      </p:sp>
    </p:spTree>
    <p:extLst>
      <p:ext uri="{BB962C8B-B14F-4D97-AF65-F5344CB8AC3E}">
        <p14:creationId xmlns:p14="http://schemas.microsoft.com/office/powerpoint/2010/main" val="3951163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8600"/>
            <a:ext cx="9144000" cy="1981200"/>
          </a:xfrm>
        </p:spPr>
        <p:txBody>
          <a:bodyPr>
            <a:normAutofit fontScale="90000"/>
          </a:bodyPr>
          <a:lstStyle/>
          <a:p>
            <a:r>
              <a:rPr lang="en-US" sz="4900" dirty="0"/>
              <a:t>God gives him a vision of a large sheet being let down to earth containing all kinds of four footed animals, reptiles. </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86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02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90600"/>
            <a:ext cx="8229600" cy="5135563"/>
          </a:xfrm>
        </p:spPr>
        <p:txBody>
          <a:bodyPr>
            <a:normAutofit/>
          </a:bodyPr>
          <a:lstStyle/>
          <a:p>
            <a:r>
              <a:rPr lang="en-US" sz="4400" dirty="0" smtClean="0"/>
              <a:t>“</a:t>
            </a:r>
            <a:r>
              <a:rPr lang="en-US" sz="4400" dirty="0"/>
              <a:t>Get up, Peter, Kill these animals and eat</a:t>
            </a:r>
            <a:r>
              <a:rPr lang="en-US" sz="4400" dirty="0" smtClean="0"/>
              <a:t>.” </a:t>
            </a:r>
          </a:p>
          <a:p>
            <a:r>
              <a:rPr lang="en-US" sz="4400" dirty="0" smtClean="0"/>
              <a:t>“NO!!!” </a:t>
            </a:r>
          </a:p>
          <a:p>
            <a:r>
              <a:rPr lang="en-US" sz="4400" b="1" dirty="0"/>
              <a:t>“Do not call anything impure that God has made clean</a:t>
            </a:r>
            <a:r>
              <a:rPr lang="en-US" sz="4400" b="1" dirty="0" smtClean="0"/>
              <a:t>.”</a:t>
            </a:r>
          </a:p>
        </p:txBody>
      </p:sp>
    </p:spTree>
    <p:extLst>
      <p:ext uri="{BB962C8B-B14F-4D97-AF65-F5344CB8AC3E}">
        <p14:creationId xmlns:p14="http://schemas.microsoft.com/office/powerpoint/2010/main" val="3990253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en-US" sz="3600" dirty="0"/>
              <a:t>Animals in vision are a metaphor for human beings: Peter is being prepared for the accept </a:t>
            </a:r>
            <a:r>
              <a:rPr lang="en-US" sz="3600" dirty="0" smtClean="0"/>
              <a:t>Cornelius’ </a:t>
            </a:r>
            <a:r>
              <a:rPr lang="en-US" sz="3600" dirty="0"/>
              <a:t>invitation to visit </a:t>
            </a:r>
            <a:r>
              <a:rPr lang="en-US" sz="3600" dirty="0" smtClean="0"/>
              <a:t>him.</a:t>
            </a:r>
          </a:p>
          <a:p>
            <a:r>
              <a:rPr lang="en-US" sz="3600" dirty="0"/>
              <a:t>When he finishes receiving the vision – </a:t>
            </a:r>
            <a:r>
              <a:rPr lang="en-US" sz="3600" dirty="0" smtClean="0"/>
              <a:t>Cornelius’ servants </a:t>
            </a:r>
            <a:r>
              <a:rPr lang="en-US" sz="3600" dirty="0"/>
              <a:t>knock on the door.</a:t>
            </a:r>
          </a:p>
          <a:p>
            <a:endParaRPr lang="en-US" dirty="0"/>
          </a:p>
        </p:txBody>
      </p:sp>
    </p:spTree>
    <p:extLst>
      <p:ext uri="{BB962C8B-B14F-4D97-AF65-F5344CB8AC3E}">
        <p14:creationId xmlns:p14="http://schemas.microsoft.com/office/powerpoint/2010/main" val="946622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endParaRPr lang="en-US"/>
          </a:p>
        </p:txBody>
      </p:sp>
      <p:sp>
        <p:nvSpPr>
          <p:cNvPr id="5" name="Subtítulo 4"/>
          <p:cNvSpPr>
            <a:spLocks noGrp="1"/>
          </p:cNvSpPr>
          <p:nvPr>
            <p:ph type="subTitle" idx="1"/>
          </p:nvPr>
        </p:nvSpPr>
        <p:spPr>
          <a:xfrm>
            <a:off x="1371600" y="5257800"/>
            <a:ext cx="6781800" cy="1219200"/>
          </a:xfrm>
        </p:spPr>
        <p:txBody>
          <a:bodyPr>
            <a:noAutofit/>
          </a:bodyPr>
          <a:lstStyle/>
          <a:p>
            <a:r>
              <a:rPr lang="en-US" sz="4000" dirty="0" smtClean="0">
                <a:solidFill>
                  <a:schemeClr val="tx1"/>
                </a:solidFill>
                <a:latin typeface="Comic Sans MS" panose="030F0702030302020204" pitchFamily="66" charset="0"/>
              </a:rPr>
              <a:t>Peter encounters Cornelius</a:t>
            </a:r>
            <a:endParaRPr lang="en-US" sz="4000" dirty="0">
              <a:solidFill>
                <a:schemeClr val="tx1"/>
              </a:solidFill>
              <a:latin typeface="Comic Sans MS" panose="030F0702030302020204" pitchFamily="66" charset="0"/>
            </a:endParaRPr>
          </a:p>
        </p:txBody>
      </p:sp>
      <p:pic>
        <p:nvPicPr>
          <p:cNvPr id="614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81200" y="152279"/>
            <a:ext cx="5257800" cy="502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986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60510"/>
            <a:ext cx="7620000" cy="609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755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 Galilean Fisherman and </a:t>
            </a:r>
            <a:br>
              <a:rPr lang="en-US" dirty="0" smtClean="0"/>
            </a:br>
            <a:r>
              <a:rPr lang="en-US" dirty="0" smtClean="0"/>
              <a:t>a Roman Centurion</a:t>
            </a:r>
            <a:endParaRPr lang="en-US" dirty="0"/>
          </a:p>
        </p:txBody>
      </p:sp>
      <p:sp>
        <p:nvSpPr>
          <p:cNvPr id="3" name="Espaço Reservado para Conteúdo 2"/>
          <p:cNvSpPr>
            <a:spLocks noGrp="1"/>
          </p:cNvSpPr>
          <p:nvPr>
            <p:ph idx="1"/>
          </p:nvPr>
        </p:nvSpPr>
        <p:spPr>
          <a:xfrm>
            <a:off x="457200" y="1524000"/>
            <a:ext cx="8229600" cy="4602163"/>
          </a:xfrm>
        </p:spPr>
        <p:txBody>
          <a:bodyPr>
            <a:noAutofit/>
          </a:bodyPr>
          <a:lstStyle/>
          <a:p>
            <a:r>
              <a:rPr lang="en-US" sz="4000" dirty="0" smtClean="0"/>
              <a:t>Peter begins by listening, not preaching; </a:t>
            </a:r>
          </a:p>
          <a:p>
            <a:r>
              <a:rPr lang="en-US" sz="4000" dirty="0" smtClean="0"/>
              <a:t>A double conversion</a:t>
            </a:r>
          </a:p>
          <a:p>
            <a:pPr algn="just"/>
            <a:r>
              <a:rPr lang="en-US" sz="4000" dirty="0"/>
              <a:t>Cornelius must listen to the story of Jesus to receive salvation and the Holy Spirit. But Peter is also converted to an even profound understanding of the </a:t>
            </a:r>
            <a:r>
              <a:rPr lang="en-US" sz="4000" dirty="0" smtClean="0"/>
              <a:t>gospel.</a:t>
            </a:r>
            <a:endParaRPr lang="en-US" sz="4000" dirty="0"/>
          </a:p>
        </p:txBody>
      </p:sp>
    </p:spTree>
    <p:extLst>
      <p:ext uri="{BB962C8B-B14F-4D97-AF65-F5344CB8AC3E}">
        <p14:creationId xmlns:p14="http://schemas.microsoft.com/office/powerpoint/2010/main" val="2112398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Peter’s two statements</a:t>
            </a:r>
            <a:endParaRPr lang="en-US" dirty="0"/>
          </a:p>
        </p:txBody>
      </p:sp>
      <p:sp>
        <p:nvSpPr>
          <p:cNvPr id="3" name="Espaço Reservado para Conteúdo 2"/>
          <p:cNvSpPr>
            <a:spLocks noGrp="1"/>
          </p:cNvSpPr>
          <p:nvPr>
            <p:ph idx="1"/>
          </p:nvPr>
        </p:nvSpPr>
        <p:spPr>
          <a:xfrm>
            <a:off x="0" y="1600200"/>
            <a:ext cx="8915400" cy="4724400"/>
          </a:xfrm>
        </p:spPr>
        <p:txBody>
          <a:bodyPr>
            <a:normAutofit/>
          </a:bodyPr>
          <a:lstStyle/>
          <a:p>
            <a:pPr algn="just"/>
            <a:r>
              <a:rPr lang="en-US" sz="4400" dirty="0"/>
              <a:t>“God has shown me that I should not call any man impure or unclean” (v. 28); </a:t>
            </a:r>
            <a:endParaRPr lang="en-US" sz="4400" dirty="0" smtClean="0"/>
          </a:p>
          <a:p>
            <a:pPr algn="just"/>
            <a:r>
              <a:rPr lang="en-US" sz="4400" dirty="0" smtClean="0"/>
              <a:t>“</a:t>
            </a:r>
            <a:r>
              <a:rPr lang="en-US" sz="4400" dirty="0"/>
              <a:t>I now realize how true it is that God does not show favoritism” </a:t>
            </a:r>
            <a:r>
              <a:rPr lang="en-US" sz="4400" dirty="0" smtClean="0"/>
              <a:t>(</a:t>
            </a:r>
            <a:r>
              <a:rPr lang="en-US" sz="4400" dirty="0"/>
              <a:t>v. 34</a:t>
            </a:r>
            <a:r>
              <a:rPr lang="en-US" sz="4400" dirty="0" smtClean="0"/>
              <a:t>).</a:t>
            </a:r>
            <a:endParaRPr lang="en-US" sz="4400" dirty="0"/>
          </a:p>
        </p:txBody>
      </p:sp>
    </p:spTree>
    <p:extLst>
      <p:ext uri="{BB962C8B-B14F-4D97-AF65-F5344CB8AC3E}">
        <p14:creationId xmlns:p14="http://schemas.microsoft.com/office/powerpoint/2010/main" val="47064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r>
              <a:rPr lang="en-US" sz="6000" dirty="0"/>
              <a:t>Why is the encounter between Peter and Cornelius a turning point in salvation history?</a:t>
            </a:r>
            <a:r>
              <a:rPr lang="en-US" dirty="0"/>
              <a:t/>
            </a:r>
            <a:br>
              <a:rPr lang="en-US" dirty="0"/>
            </a:br>
            <a:endParaRPr lang="en-US" dirty="0"/>
          </a:p>
        </p:txBody>
      </p:sp>
    </p:spTree>
    <p:extLst>
      <p:ext uri="{BB962C8B-B14F-4D97-AF65-F5344CB8AC3E}">
        <p14:creationId xmlns:p14="http://schemas.microsoft.com/office/powerpoint/2010/main" val="23986988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n-US" sz="8000" dirty="0" smtClean="0"/>
              <a:t>Four Implications</a:t>
            </a:r>
            <a:br>
              <a:rPr lang="en-US" sz="8000" dirty="0" smtClean="0"/>
            </a:br>
            <a:endParaRPr lang="en-US" sz="8000" dirty="0"/>
          </a:p>
        </p:txBody>
      </p:sp>
    </p:spTree>
    <p:extLst>
      <p:ext uri="{BB962C8B-B14F-4D97-AF65-F5344CB8AC3E}">
        <p14:creationId xmlns:p14="http://schemas.microsoft.com/office/powerpoint/2010/main" val="2338938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28600" y="609601"/>
            <a:ext cx="8610600" cy="2895600"/>
          </a:xfrm>
        </p:spPr>
        <p:txBody>
          <a:bodyPr>
            <a:normAutofit fontScale="90000"/>
          </a:bodyPr>
          <a:lstStyle/>
          <a:p>
            <a:pPr lvl="0"/>
            <a:r>
              <a:rPr lang="en-US" sz="6700" dirty="0" smtClean="0"/>
              <a:t>1) It </a:t>
            </a:r>
            <a:r>
              <a:rPr lang="en-US" sz="6700" dirty="0"/>
              <a:t>reveals </a:t>
            </a:r>
            <a:r>
              <a:rPr lang="en-US" sz="6700" dirty="0" smtClean="0"/>
              <a:t>Christ, </a:t>
            </a:r>
            <a:r>
              <a:rPr lang="en-US" sz="6700" dirty="0"/>
              <a:t>the </a:t>
            </a:r>
            <a:r>
              <a:rPr lang="en-US" sz="6700" dirty="0" smtClean="0"/>
              <a:t>reconciler, </a:t>
            </a:r>
            <a:r>
              <a:rPr lang="en-US" sz="6700" dirty="0"/>
              <a:t>who brings down the walls of </a:t>
            </a:r>
            <a:r>
              <a:rPr lang="en-US" sz="6700" dirty="0" smtClean="0"/>
              <a:t>hostility</a:t>
            </a:r>
            <a:r>
              <a:rPr lang="en-US" dirty="0"/>
              <a:t/>
            </a:r>
            <a:br>
              <a:rPr lang="en-US" dirty="0"/>
            </a:br>
            <a:endParaRPr lang="en-US" dirty="0"/>
          </a:p>
        </p:txBody>
      </p:sp>
      <p:sp>
        <p:nvSpPr>
          <p:cNvPr id="7" name="Subtítulo 6"/>
          <p:cNvSpPr>
            <a:spLocks noGrp="1"/>
          </p:cNvSpPr>
          <p:nvPr>
            <p:ph type="subTitle"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76600"/>
            <a:ext cx="5463618"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419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a:t>9 </a:t>
            </a:r>
            <a:r>
              <a:rPr lang="en-GB" dirty="0"/>
              <a:t>About noon the following day as they were on their journey and approaching the city, Peter went up on the roof to pray. </a:t>
            </a:r>
            <a:endParaRPr lang="en-GB" dirty="0" smtClean="0"/>
          </a:p>
          <a:p>
            <a:r>
              <a:rPr lang="en-GB" baseline="30000" dirty="0" smtClean="0"/>
              <a:t>10</a:t>
            </a:r>
            <a:r>
              <a:rPr lang="en-GB" baseline="30000" dirty="0"/>
              <a:t> </a:t>
            </a:r>
            <a:r>
              <a:rPr lang="en-GB" dirty="0"/>
              <a:t>He became hungry and wanted something to eat, and while the meal was being prepared, he fell into a trance. </a:t>
            </a:r>
            <a:endParaRPr lang="en-GB" dirty="0" smtClean="0"/>
          </a:p>
          <a:p>
            <a:r>
              <a:rPr lang="en-GB" baseline="30000" dirty="0" smtClean="0"/>
              <a:t>11</a:t>
            </a:r>
            <a:r>
              <a:rPr lang="en-GB" baseline="30000" dirty="0"/>
              <a:t> </a:t>
            </a:r>
            <a:r>
              <a:rPr lang="en-GB" dirty="0"/>
              <a:t>He saw heaven opened and something like a large sheet being let down to earth by its four corners. </a:t>
            </a:r>
            <a:endParaRPr lang="en-GB" dirty="0" smtClean="0"/>
          </a:p>
          <a:p>
            <a:r>
              <a:rPr lang="en-GB" baseline="30000" dirty="0" smtClean="0"/>
              <a:t>12</a:t>
            </a:r>
            <a:r>
              <a:rPr lang="en-GB" baseline="30000" dirty="0"/>
              <a:t> </a:t>
            </a:r>
            <a:r>
              <a:rPr lang="en-GB" dirty="0"/>
              <a:t>It contained all kinds of four-footed animals, as well as reptiles and birds. </a:t>
            </a:r>
          </a:p>
        </p:txBody>
      </p:sp>
    </p:spTree>
    <p:extLst>
      <p:ext uri="{BB962C8B-B14F-4D97-AF65-F5344CB8AC3E}">
        <p14:creationId xmlns:p14="http://schemas.microsoft.com/office/powerpoint/2010/main" val="393296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33400"/>
            <a:ext cx="8839200" cy="6096000"/>
          </a:xfrm>
        </p:spPr>
        <p:txBody>
          <a:bodyPr>
            <a:normAutofit fontScale="85000" lnSpcReduction="10000"/>
          </a:bodyPr>
          <a:lstStyle/>
          <a:p>
            <a:pPr algn="just"/>
            <a:r>
              <a:rPr lang="en-US" sz="3900" dirty="0"/>
              <a:t>Ephesians 2:14-18: </a:t>
            </a:r>
            <a:r>
              <a:rPr lang="en-US" sz="3900" b="1" baseline="30000" dirty="0"/>
              <a:t>14 </a:t>
            </a:r>
            <a:r>
              <a:rPr lang="en-US" sz="3900" dirty="0"/>
              <a:t>For he himself is our peace, who has made the two groups one and has destroyed the barrier, the dividing wall of hostility, </a:t>
            </a:r>
            <a:r>
              <a:rPr lang="en-US" sz="3900" b="1" baseline="30000" dirty="0"/>
              <a:t>15 </a:t>
            </a:r>
            <a:r>
              <a:rPr lang="en-US" sz="3900" dirty="0"/>
              <a:t>by setting aside in his flesh the law with its commands and regulations. His purpose was to create in himself one new humanity out of the two, thus making peace, </a:t>
            </a:r>
            <a:r>
              <a:rPr lang="en-US" sz="3900" b="1" baseline="30000" dirty="0"/>
              <a:t>16 </a:t>
            </a:r>
            <a:r>
              <a:rPr lang="en-US" sz="3900" dirty="0"/>
              <a:t>and in one body to reconcile both of them to God through the cross, by which he put to death their hostility. </a:t>
            </a:r>
            <a:r>
              <a:rPr lang="en-US" sz="3900" b="1" baseline="30000" dirty="0"/>
              <a:t>17 </a:t>
            </a:r>
            <a:r>
              <a:rPr lang="en-US" sz="3900" dirty="0"/>
              <a:t>He came and preached peace to you who were far away and peace to those who were near. </a:t>
            </a:r>
            <a:r>
              <a:rPr lang="en-US" sz="3900" b="1" baseline="30000" dirty="0"/>
              <a:t>18 </a:t>
            </a:r>
            <a:r>
              <a:rPr lang="en-US" sz="3900" dirty="0"/>
              <a:t>For through him we both have access to the Father by one Spirit.</a:t>
            </a:r>
          </a:p>
          <a:p>
            <a:endParaRPr lang="en-US" dirty="0"/>
          </a:p>
        </p:txBody>
      </p:sp>
    </p:spTree>
    <p:extLst>
      <p:ext uri="{BB962C8B-B14F-4D97-AF65-F5344CB8AC3E}">
        <p14:creationId xmlns:p14="http://schemas.microsoft.com/office/powerpoint/2010/main" val="1135969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762000" y="838200"/>
            <a:ext cx="7772400" cy="1828799"/>
          </a:xfrm>
        </p:spPr>
        <p:txBody>
          <a:bodyPr>
            <a:normAutofit fontScale="90000"/>
          </a:bodyPr>
          <a:lstStyle/>
          <a:p>
            <a:pPr lvl="0"/>
            <a:r>
              <a:rPr lang="en-US" sz="6000" dirty="0" smtClean="0"/>
              <a:t>2) </a:t>
            </a:r>
            <a:r>
              <a:rPr lang="en-US" sz="6000" dirty="0"/>
              <a:t>The relational (encounter) approach </a:t>
            </a:r>
            <a:r>
              <a:rPr lang="en-US" sz="6000" dirty="0" smtClean="0"/>
              <a:t>to </a:t>
            </a:r>
            <a:r>
              <a:rPr lang="en-US" sz="6000" dirty="0" smtClean="0"/>
              <a:t>our </a:t>
            </a:r>
            <a:r>
              <a:rPr lang="en-US" sz="6000" dirty="0" smtClean="0"/>
              <a:t>conversion</a:t>
            </a:r>
            <a:r>
              <a:rPr lang="en-US" dirty="0"/>
              <a:t/>
            </a:r>
            <a:br>
              <a:rPr lang="en-US" dirty="0"/>
            </a:br>
            <a:endParaRPr lang="en-US" dirty="0"/>
          </a:p>
        </p:txBody>
      </p:sp>
      <p:sp>
        <p:nvSpPr>
          <p:cNvPr id="5" name="Subtítulo 4"/>
          <p:cNvSpPr>
            <a:spLocks noGrp="1"/>
          </p:cNvSpPr>
          <p:nvPr>
            <p:ph type="subTitle"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004" y="2819400"/>
            <a:ext cx="627017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4086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8600" y="1600200"/>
            <a:ext cx="8686800" cy="4525963"/>
          </a:xfrm>
        </p:spPr>
        <p:txBody>
          <a:bodyPr>
            <a:normAutofit/>
          </a:bodyPr>
          <a:lstStyle/>
          <a:p>
            <a:pPr marL="0" indent="0" algn="just">
              <a:buNone/>
            </a:pPr>
            <a:r>
              <a:rPr lang="en-US" sz="4400" dirty="0"/>
              <a:t>Cornelius </a:t>
            </a:r>
            <a:r>
              <a:rPr lang="en-US" sz="4400" dirty="0" smtClean="0"/>
              <a:t>could have met directly, but </a:t>
            </a:r>
            <a:r>
              <a:rPr lang="en-US" sz="4400" dirty="0"/>
              <a:t>God </a:t>
            </a:r>
            <a:r>
              <a:rPr lang="en-US" sz="4400" dirty="0" smtClean="0"/>
              <a:t>chose a different path. At </a:t>
            </a:r>
            <a:r>
              <a:rPr lang="en-US" sz="4400" dirty="0"/>
              <a:t>this meeting, </a:t>
            </a:r>
            <a:r>
              <a:rPr lang="en-US" sz="4400" dirty="0" smtClean="0"/>
              <a:t>both are transformed</a:t>
            </a:r>
            <a:r>
              <a:rPr lang="en-US" sz="4400" dirty="0"/>
              <a:t>. The way God uses to convert us to Him </a:t>
            </a:r>
            <a:r>
              <a:rPr lang="en-US" sz="4400" dirty="0" smtClean="0"/>
              <a:t>are relationships.</a:t>
            </a:r>
            <a:endParaRPr lang="en-US" sz="4400" dirty="0"/>
          </a:p>
        </p:txBody>
      </p:sp>
    </p:spTree>
    <p:extLst>
      <p:ext uri="{BB962C8B-B14F-4D97-AF65-F5344CB8AC3E}">
        <p14:creationId xmlns:p14="http://schemas.microsoft.com/office/powerpoint/2010/main" val="280661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381001"/>
            <a:ext cx="7772400" cy="2514600"/>
          </a:xfrm>
        </p:spPr>
        <p:txBody>
          <a:bodyPr>
            <a:noAutofit/>
          </a:bodyPr>
          <a:lstStyle/>
          <a:p>
            <a:pPr lvl="0"/>
            <a:r>
              <a:rPr lang="en-US" sz="5400" dirty="0" smtClean="0"/>
              <a:t>3) It </a:t>
            </a:r>
            <a:r>
              <a:rPr lang="en-US" sz="5400" dirty="0"/>
              <a:t>explodes Peter’s bubble and </a:t>
            </a:r>
            <a:r>
              <a:rPr lang="en-US" sz="5400" dirty="0" smtClean="0"/>
              <a:t>his prejudice </a:t>
            </a:r>
            <a:r>
              <a:rPr lang="en-US" sz="5400" dirty="0"/>
              <a:t>against the Gentiles. </a:t>
            </a:r>
          </a:p>
        </p:txBody>
      </p:sp>
      <p:sp>
        <p:nvSpPr>
          <p:cNvPr id="5" name="Subtítulo 4"/>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2968625"/>
            <a:ext cx="7437437"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975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762000"/>
            <a:ext cx="8229600" cy="5791200"/>
          </a:xfrm>
        </p:spPr>
        <p:txBody>
          <a:bodyPr>
            <a:noAutofit/>
          </a:bodyPr>
          <a:lstStyle/>
          <a:p>
            <a:r>
              <a:rPr lang="en-US" sz="3600" dirty="0"/>
              <a:t>We don’t need many certainties but a few, central convictions.</a:t>
            </a:r>
          </a:p>
          <a:p>
            <a:r>
              <a:rPr lang="en-US" sz="3600" dirty="0"/>
              <a:t>Our hearts are wounded, they fear. When there is fear, we create barriers. </a:t>
            </a:r>
          </a:p>
          <a:p>
            <a:r>
              <a:rPr lang="en-US" sz="3600" dirty="0"/>
              <a:t>Prejudice is an expression of insecurity or feelings of inferiority or superiority. B</a:t>
            </a:r>
            <a:r>
              <a:rPr lang="en-US" sz="3600" dirty="0" smtClean="0"/>
              <a:t>ut if </a:t>
            </a:r>
            <a:r>
              <a:rPr lang="en-US" sz="3600" dirty="0"/>
              <a:t>one </a:t>
            </a:r>
            <a:r>
              <a:rPr lang="en-US" sz="3600" dirty="0" smtClean="0"/>
              <a:t>has </a:t>
            </a:r>
            <a:r>
              <a:rPr lang="en-US" sz="3600" dirty="0"/>
              <a:t>truly understood God’s grace, such a position is impossible. </a:t>
            </a:r>
          </a:p>
          <a:p>
            <a:endParaRPr lang="en-US" sz="2800" dirty="0"/>
          </a:p>
        </p:txBody>
      </p:sp>
    </p:spTree>
    <p:extLst>
      <p:ext uri="{BB962C8B-B14F-4D97-AF65-F5344CB8AC3E}">
        <p14:creationId xmlns:p14="http://schemas.microsoft.com/office/powerpoint/2010/main" val="2965906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normAutofit fontScale="90000"/>
          </a:bodyPr>
          <a:lstStyle/>
          <a:p>
            <a:pPr lvl="0"/>
            <a:r>
              <a:rPr lang="en-US" sz="6000" dirty="0" smtClean="0"/>
              <a:t>4) The </a:t>
            </a:r>
            <a:r>
              <a:rPr lang="en-US" sz="6000" dirty="0"/>
              <a:t>church is open to all peoples, because God loves a diverse community. </a:t>
            </a:r>
            <a:r>
              <a:rPr lang="en-US" dirty="0"/>
              <a:t/>
            </a:r>
            <a:br>
              <a:rPr lang="en-US" dirty="0"/>
            </a:br>
            <a:endParaRPr lang="en-US" dirty="0"/>
          </a:p>
        </p:txBody>
      </p:sp>
    </p:spTree>
    <p:extLst>
      <p:ext uri="{BB962C8B-B14F-4D97-AF65-F5344CB8AC3E}">
        <p14:creationId xmlns:p14="http://schemas.microsoft.com/office/powerpoint/2010/main" val="37537109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12052036" cy="899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248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13</a:t>
            </a:r>
            <a:r>
              <a:rPr lang="en-GB" baseline="30000" dirty="0"/>
              <a:t> </a:t>
            </a:r>
            <a:r>
              <a:rPr lang="en-GB" dirty="0"/>
              <a:t>Then a voice told him, ‘Get up, Peter. Kill and eat.’</a:t>
            </a:r>
          </a:p>
          <a:p>
            <a:r>
              <a:rPr lang="en-GB" baseline="30000" dirty="0"/>
              <a:t>14 </a:t>
            </a:r>
            <a:r>
              <a:rPr lang="en-GB" dirty="0"/>
              <a:t>‘Surely not, Lord!’ Peter replied. ‘I have never eaten anything impure or unclean.’</a:t>
            </a:r>
          </a:p>
          <a:p>
            <a:r>
              <a:rPr lang="en-GB" baseline="30000" dirty="0"/>
              <a:t>15 </a:t>
            </a:r>
            <a:r>
              <a:rPr lang="en-GB" dirty="0"/>
              <a:t>The voice spoke to him a second time, ‘Do not call anything impure that God has made clean.’</a:t>
            </a:r>
          </a:p>
          <a:p>
            <a:r>
              <a:rPr lang="en-GB" baseline="30000" dirty="0"/>
              <a:t>16 </a:t>
            </a:r>
            <a:r>
              <a:rPr lang="en-GB" dirty="0"/>
              <a:t>This happened three times, and immediately the sheet was taken back to heaven</a:t>
            </a:r>
            <a:r>
              <a:rPr lang="en-GB" dirty="0" smtClean="0"/>
              <a:t>.</a:t>
            </a:r>
            <a:endParaRPr lang="en-GB" dirty="0"/>
          </a:p>
        </p:txBody>
      </p:sp>
    </p:spTree>
    <p:extLst>
      <p:ext uri="{BB962C8B-B14F-4D97-AF65-F5344CB8AC3E}">
        <p14:creationId xmlns:p14="http://schemas.microsoft.com/office/powerpoint/2010/main" val="387223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17</a:t>
            </a:r>
            <a:r>
              <a:rPr lang="en-GB" baseline="30000" dirty="0"/>
              <a:t> </a:t>
            </a:r>
            <a:r>
              <a:rPr lang="en-GB" dirty="0"/>
              <a:t>While Peter was wondering about the meaning of the vision, the men sent by Cornelius found out where Simon’s house was and stopped at the gate. </a:t>
            </a:r>
            <a:endParaRPr lang="en-GB" dirty="0" smtClean="0"/>
          </a:p>
          <a:p>
            <a:r>
              <a:rPr lang="en-GB" baseline="30000" dirty="0" smtClean="0"/>
              <a:t>18</a:t>
            </a:r>
            <a:r>
              <a:rPr lang="en-GB" baseline="30000" dirty="0"/>
              <a:t> </a:t>
            </a:r>
            <a:r>
              <a:rPr lang="en-GB" dirty="0"/>
              <a:t>They called out, asking if Simon who was known as Peter was staying there.</a:t>
            </a:r>
          </a:p>
          <a:p>
            <a:r>
              <a:rPr lang="en-GB" baseline="30000" dirty="0"/>
              <a:t>19 </a:t>
            </a:r>
            <a:r>
              <a:rPr lang="en-GB" dirty="0"/>
              <a:t>While Peter was still thinking about the vision, the Spirit said to him, ‘Simon, </a:t>
            </a:r>
            <a:r>
              <a:rPr lang="en-GB" dirty="0" smtClean="0"/>
              <a:t>three </a:t>
            </a:r>
            <a:r>
              <a:rPr lang="en-GB" dirty="0"/>
              <a:t>men are looking for you. </a:t>
            </a:r>
            <a:endParaRPr lang="en-GB" dirty="0" smtClean="0"/>
          </a:p>
          <a:p>
            <a:r>
              <a:rPr lang="en-GB" baseline="30000" dirty="0" smtClean="0"/>
              <a:t>20</a:t>
            </a:r>
            <a:r>
              <a:rPr lang="en-GB" baseline="30000" dirty="0"/>
              <a:t> </a:t>
            </a:r>
            <a:r>
              <a:rPr lang="en-GB" dirty="0"/>
              <a:t>So get up and go downstairs. Do not hesitate to go with them, for I have sent them</a:t>
            </a:r>
            <a:r>
              <a:rPr lang="en-GB" dirty="0" smtClean="0"/>
              <a:t>.’</a:t>
            </a:r>
            <a:endParaRPr lang="en-GB" dirty="0"/>
          </a:p>
        </p:txBody>
      </p:sp>
    </p:spTree>
    <p:extLst>
      <p:ext uri="{BB962C8B-B14F-4D97-AF65-F5344CB8AC3E}">
        <p14:creationId xmlns:p14="http://schemas.microsoft.com/office/powerpoint/2010/main" val="387223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21</a:t>
            </a:r>
            <a:r>
              <a:rPr lang="en-GB" baseline="30000" dirty="0"/>
              <a:t> </a:t>
            </a:r>
            <a:r>
              <a:rPr lang="en-GB" dirty="0"/>
              <a:t>Peter went down and said to the men, ‘I’m the one you’re looking for. Why have you come?’</a:t>
            </a:r>
          </a:p>
          <a:p>
            <a:r>
              <a:rPr lang="en-GB" baseline="30000" dirty="0"/>
              <a:t>22 </a:t>
            </a:r>
            <a:r>
              <a:rPr lang="en-GB" dirty="0"/>
              <a:t>The men replied, ‘We have come from Cornelius the centurion. He is a righteous and God-fearing man, who is respected by all the Jewish people. A holy angel told him to ask you to come to his house so that he could hear what you have to say.’ </a:t>
            </a:r>
            <a:endParaRPr lang="en-GB" dirty="0" smtClean="0"/>
          </a:p>
          <a:p>
            <a:r>
              <a:rPr lang="en-GB" baseline="30000" dirty="0" smtClean="0"/>
              <a:t>23</a:t>
            </a:r>
            <a:r>
              <a:rPr lang="en-GB" baseline="30000" dirty="0"/>
              <a:t> </a:t>
            </a:r>
            <a:r>
              <a:rPr lang="en-GB" dirty="0"/>
              <a:t>Then Peter invited the men into the house to be his guests</a:t>
            </a:r>
            <a:r>
              <a:rPr lang="en-GB" dirty="0" smtClean="0"/>
              <a:t>.</a:t>
            </a:r>
            <a:endParaRPr lang="en-GB" dirty="0"/>
          </a:p>
        </p:txBody>
      </p:sp>
    </p:spTree>
    <p:extLst>
      <p:ext uri="{BB962C8B-B14F-4D97-AF65-F5344CB8AC3E}">
        <p14:creationId xmlns:p14="http://schemas.microsoft.com/office/powerpoint/2010/main" val="387223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dirty="0" smtClean="0"/>
              <a:t>The </a:t>
            </a:r>
            <a:r>
              <a:rPr lang="en-GB" dirty="0"/>
              <a:t>next day Peter started out with them, and some of the believers from Joppa went along. </a:t>
            </a:r>
          </a:p>
          <a:p>
            <a:r>
              <a:rPr lang="en-GB" baseline="30000" dirty="0"/>
              <a:t>24 </a:t>
            </a:r>
            <a:r>
              <a:rPr lang="en-GB" dirty="0"/>
              <a:t>The following day he arrived in Caesarea. Cornelius was expecting them and had called together his relatives and close friends. </a:t>
            </a:r>
            <a:endParaRPr lang="en-GB" dirty="0" smtClean="0"/>
          </a:p>
          <a:p>
            <a:r>
              <a:rPr lang="en-GB" baseline="30000" dirty="0" smtClean="0"/>
              <a:t>25</a:t>
            </a:r>
            <a:r>
              <a:rPr lang="en-GB" baseline="30000" dirty="0"/>
              <a:t> </a:t>
            </a:r>
            <a:r>
              <a:rPr lang="en-GB" dirty="0"/>
              <a:t>As Peter entered the house, Cornelius met him and fell at his feet in reverence. </a:t>
            </a:r>
            <a:endParaRPr lang="en-GB" dirty="0" smtClean="0"/>
          </a:p>
          <a:p>
            <a:r>
              <a:rPr lang="en-GB" baseline="30000" dirty="0" smtClean="0"/>
              <a:t>26</a:t>
            </a:r>
            <a:r>
              <a:rPr lang="en-GB" baseline="30000" dirty="0"/>
              <a:t> </a:t>
            </a:r>
            <a:r>
              <a:rPr lang="en-GB" dirty="0"/>
              <a:t>But Peter made him get up. ‘Stand up,’ he said, ‘I am only a man myself</a:t>
            </a:r>
            <a:r>
              <a:rPr lang="en-GB" dirty="0" smtClean="0"/>
              <a:t>.’</a:t>
            </a:r>
            <a:endParaRPr lang="en-GB" dirty="0"/>
          </a:p>
        </p:txBody>
      </p:sp>
    </p:spTree>
    <p:extLst>
      <p:ext uri="{BB962C8B-B14F-4D97-AF65-F5344CB8AC3E}">
        <p14:creationId xmlns:p14="http://schemas.microsoft.com/office/powerpoint/2010/main" val="97512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4704"/>
            <a:ext cx="8229600" cy="5361459"/>
          </a:xfrm>
        </p:spPr>
        <p:txBody>
          <a:bodyPr/>
          <a:lstStyle/>
          <a:p>
            <a:r>
              <a:rPr lang="en-GB" b="1" dirty="0" smtClean="0"/>
              <a:t>Acts 10:1-48 (New International Version)</a:t>
            </a:r>
          </a:p>
          <a:p>
            <a:endParaRPr lang="en-GB" baseline="30000" dirty="0" smtClean="0"/>
          </a:p>
          <a:p>
            <a:r>
              <a:rPr lang="en-GB" baseline="30000" dirty="0" smtClean="0"/>
              <a:t>27</a:t>
            </a:r>
            <a:r>
              <a:rPr lang="en-GB" baseline="30000" dirty="0"/>
              <a:t> </a:t>
            </a:r>
            <a:r>
              <a:rPr lang="en-GB" dirty="0"/>
              <a:t>While talking with him, Peter went inside and found a large gathering of people. </a:t>
            </a:r>
            <a:endParaRPr lang="en-GB" dirty="0" smtClean="0"/>
          </a:p>
          <a:p>
            <a:r>
              <a:rPr lang="en-GB" baseline="30000" dirty="0" smtClean="0"/>
              <a:t>28</a:t>
            </a:r>
            <a:r>
              <a:rPr lang="en-GB" baseline="30000" dirty="0"/>
              <a:t> </a:t>
            </a:r>
            <a:r>
              <a:rPr lang="en-GB" dirty="0"/>
              <a:t>He said to them: ‘You are well aware that it is against our law for a Jew to associate with or visit a Gentile. But God has shown me that I should not call anyone impure or unclean. </a:t>
            </a:r>
            <a:endParaRPr lang="en-GB" dirty="0" smtClean="0"/>
          </a:p>
          <a:p>
            <a:r>
              <a:rPr lang="en-GB" baseline="30000" dirty="0" smtClean="0"/>
              <a:t>29</a:t>
            </a:r>
            <a:r>
              <a:rPr lang="en-GB" baseline="30000" dirty="0"/>
              <a:t> </a:t>
            </a:r>
            <a:r>
              <a:rPr lang="en-GB" dirty="0"/>
              <a:t>So when I was sent for, I came without raising any objection. May I ask why you sent for me?’</a:t>
            </a:r>
          </a:p>
          <a:p>
            <a:endParaRPr lang="en-GB" dirty="0"/>
          </a:p>
        </p:txBody>
      </p:sp>
    </p:spTree>
    <p:extLst>
      <p:ext uri="{BB962C8B-B14F-4D97-AF65-F5344CB8AC3E}">
        <p14:creationId xmlns:p14="http://schemas.microsoft.com/office/powerpoint/2010/main" val="2347851407"/>
      </p:ext>
    </p:extLst>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CELSep2018.pot [Compatibility Mode]" id="{EFD735B0-1DA5-4E1A-AFC6-520CDBFDEB07}" vid="{1B0FAB54-D7C0-4338-AEBD-51BFA8472D6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ICELBlack2018</Template>
  <TotalTime>590</TotalTime>
  <Words>698</Words>
  <Application>Microsoft Office PowerPoint</Application>
  <PresentationFormat>On-screen Show (4:3)</PresentationFormat>
  <Paragraphs>120</Paragraphs>
  <Slides>46</Slides>
  <Notes>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ICELBlack</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Hello From Ribeiro Lin Family</vt:lpstr>
      <vt:lpstr>Saved From the Bubble</vt:lpstr>
      <vt:lpstr>Book of Acts</vt:lpstr>
      <vt:lpstr>From a Jewish Liturgical Prayer Book </vt:lpstr>
      <vt:lpstr>PowerPoint Presentation</vt:lpstr>
      <vt:lpstr>Technology reinforcing a bubble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gives him a vision of a large sheet being let down to earth containing all kinds of four footed animals, reptiles.  </vt:lpstr>
      <vt:lpstr>PowerPoint Presentation</vt:lpstr>
      <vt:lpstr>PowerPoint Presentation</vt:lpstr>
      <vt:lpstr>PowerPoint Presentation</vt:lpstr>
      <vt:lpstr>PowerPoint Presentation</vt:lpstr>
      <vt:lpstr>A Galilean Fisherman and  a Roman Centurion</vt:lpstr>
      <vt:lpstr>Peter’s two statements</vt:lpstr>
      <vt:lpstr>Why is the encounter between Peter and Cornelius a turning point in salvation history? </vt:lpstr>
      <vt:lpstr>Four Implications </vt:lpstr>
      <vt:lpstr>1) It reveals Christ, the reconciler, who brings down the walls of hostility </vt:lpstr>
      <vt:lpstr>PowerPoint Presentation</vt:lpstr>
      <vt:lpstr>2) The relational (encounter) approach to our conversion </vt:lpstr>
      <vt:lpstr>PowerPoint Presentation</vt:lpstr>
      <vt:lpstr>3) It explodes Peter’s bubble and his prejudice against the Gentiles. </vt:lpstr>
      <vt:lpstr>PowerPoint Presentation</vt:lpstr>
      <vt:lpstr>4) The church is open to all peoples, because God loves a diverse community.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5</cp:revision>
  <dcterms:created xsi:type="dcterms:W3CDTF">2019-01-03T21:17:21Z</dcterms:created>
  <dcterms:modified xsi:type="dcterms:W3CDTF">2019-01-05T19:43:41Z</dcterms:modified>
</cp:coreProperties>
</file>