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72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7D814-0562-4FD8-8E1E-B85054A9D16A}" type="datetimeFigureOut">
              <a:rPr lang="en-GB" smtClean="0"/>
              <a:t>19/12/2015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C296F-9F0E-46D7-A84B-B477D02E89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67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143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124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1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931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9640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44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072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8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3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56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0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41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157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385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ge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81750"/>
            <a:ext cx="581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8278813" y="6375400"/>
            <a:ext cx="757237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b="1" dirty="0" smtClean="0">
                <a:solidFill>
                  <a:srgbClr val="FFFFFF"/>
                </a:solidFill>
                <a:latin typeface="Arial" charset="0"/>
                <a:cs typeface="+mn-cs"/>
              </a:rPr>
              <a:t>ICEL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4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0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288" y="1341438"/>
            <a:ext cx="8137525" cy="31702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promised King, Shepherd, Saviour</a:t>
            </a:r>
          </a:p>
          <a:p>
            <a:pPr algn="ctr">
              <a:defRPr/>
            </a:pPr>
            <a:endParaRPr lang="en-GB" sz="4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2800" dirty="0">
                <a:solidFill>
                  <a:srgbClr val="FFFFFF"/>
                </a:solidFill>
                <a:latin typeface="Arial" pitchFamily="34" charset="0"/>
                <a:cs typeface="Arial" panose="020B0604020202020204" pitchFamily="34" charset="0"/>
              </a:rPr>
              <a:t>God </a:t>
            </a:r>
            <a:r>
              <a:rPr lang="en-GB" sz="28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uses the insignificant in his great plan for </a:t>
            </a:r>
          </a:p>
          <a:p>
            <a:pPr algn="ctr">
              <a:defRPr/>
            </a:pPr>
            <a:r>
              <a:rPr lang="en-GB" sz="28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mankind</a:t>
            </a:r>
          </a:p>
        </p:txBody>
      </p:sp>
      <p:sp>
        <p:nvSpPr>
          <p:cNvPr id="3" name="Rectangle 2"/>
          <p:cNvSpPr/>
          <p:nvPr/>
        </p:nvSpPr>
        <p:spPr>
          <a:xfrm>
            <a:off x="2205038" y="5065713"/>
            <a:ext cx="45180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Micah 5:2-5a</a:t>
            </a:r>
          </a:p>
        </p:txBody>
      </p:sp>
    </p:spTree>
    <p:extLst>
      <p:ext uri="{BB962C8B-B14F-4D97-AF65-F5344CB8AC3E}">
        <p14:creationId xmlns:p14="http://schemas.microsoft.com/office/powerpoint/2010/main" val="15527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3843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effectLst/>
              </a:rPr>
              <a:t>2. </a:t>
            </a:r>
            <a:r>
              <a:rPr lang="en-GB" dirty="0"/>
              <a:t>God </a:t>
            </a:r>
            <a: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</a:rPr>
              <a:t>uses the insignificant in </a:t>
            </a:r>
            <a:r>
              <a:rPr lang="en-GB" dirty="0">
                <a:solidFill>
                  <a:srgbClr val="FFFF00"/>
                </a:solidFill>
              </a:rPr>
              <a:t>his great plan for </a:t>
            </a:r>
            <a:r>
              <a:rPr lang="en-GB" dirty="0" smtClean="0">
                <a:solidFill>
                  <a:srgbClr val="FFFF00"/>
                </a:solidFill>
              </a:rPr>
              <a:t>mankind</a:t>
            </a:r>
            <a: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GB" dirty="0" smtClean="0">
                <a:effectLst/>
              </a:rPr>
              <a:t> </a:t>
            </a:r>
            <a:endParaRPr lang="en-GB" dirty="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  <a:latin typeface="Arial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2875"/>
            <a:ext cx="8229600" cy="5184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i="1" baseline="30000" dirty="0" smtClean="0">
                <a:effectLst/>
                <a:latin typeface="Arial" charset="0"/>
                <a:cs typeface="Arial" charset="0"/>
              </a:rPr>
              <a:t>3</a:t>
            </a:r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Therefore Israel will be abandoned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   until the time when she who is in labour bears a son,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and the rest of his brothers return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   to join the Israelites.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dirty="0" smtClean="0">
                <a:effectLst/>
                <a:latin typeface="Arial" charset="0"/>
                <a:cs typeface="Arial" charset="0"/>
              </a:rPr>
              <a:t> </a:t>
            </a:r>
            <a:endParaRPr lang="en-GB" altLang="en-US" sz="2400" dirty="0" smtClean="0">
              <a:effectLst/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Prediction of great trouble and distress: occupation by the Assyrians, captivity in Babylon</a:t>
            </a:r>
          </a:p>
          <a:p>
            <a:pPr>
              <a:buFont typeface="Arial" charset="0"/>
              <a:buChar char="•"/>
            </a:pP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But no ultimate abandoning: promise of the Messiah and salvation will be offered to all of Israel</a:t>
            </a:r>
          </a:p>
          <a:p>
            <a:pPr>
              <a:buFont typeface="Arial" charset="0"/>
              <a:buChar char="•"/>
            </a:pP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And more: salvation will be offered to all, Jews and Gentiles</a:t>
            </a:r>
            <a:endParaRPr lang="en-US" altLang="en-US" sz="2400" dirty="0" smtClean="0"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37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954088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  <a:t>2</a:t>
            </a:r>
            <a:r>
              <a:rPr lang="en-GB" dirty="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  <a:t>. </a:t>
            </a:r>
            <a:r>
              <a:rPr lang="en-GB" dirty="0"/>
              <a:t>God </a:t>
            </a:r>
            <a: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</a:rPr>
              <a:t>uses the insignificant in </a:t>
            </a:r>
            <a:r>
              <a:rPr lang="en-GB" dirty="0">
                <a:solidFill>
                  <a:srgbClr val="FFFF00"/>
                </a:solidFill>
              </a:rPr>
              <a:t>his great plan for mankind</a:t>
            </a:r>
            <a:endParaRPr lang="en-GB" dirty="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  <a:latin typeface="Arial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362950" cy="4643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i="1" baseline="30000" dirty="0" smtClean="0">
                <a:effectLst/>
                <a:latin typeface="Arial" charset="0"/>
                <a:cs typeface="Arial" charset="0"/>
              </a:rPr>
              <a:t>4</a:t>
            </a:r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He will stand and shepherd his flock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   in the strength of the Lord,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   in the majesty of the name of the Lord his God.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   And they will live securely, for then his greatness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   will reach to the ends of the earth.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endParaRPr lang="en-GB" altLang="en-US" sz="2400" dirty="0" smtClean="0">
              <a:effectLst/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Present age:</a:t>
            </a:r>
          </a:p>
          <a:p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	A protecting shepherd, receiving strength from the Father</a:t>
            </a:r>
            <a:endParaRPr lang="en-US" altLang="en-US" sz="2400" dirty="0" smtClean="0">
              <a:effectLst/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Future perspective:</a:t>
            </a:r>
            <a:br>
              <a:rPr lang="en-GB" altLang="en-US" sz="2400" dirty="0" smtClean="0">
                <a:effectLst/>
                <a:latin typeface="Arial" charset="0"/>
                <a:cs typeface="Arial" charset="0"/>
              </a:rPr>
            </a:b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The earth will be filled with God’s glory when the Messiah will return to establish his Kingdom and peace</a:t>
            </a:r>
            <a:endParaRPr lang="en-US" altLang="en-US" sz="2400" dirty="0" smtClean="0"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954088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  <a:t>2. </a:t>
            </a:r>
            <a:r>
              <a:rPr lang="en-GB" dirty="0"/>
              <a:t>God </a:t>
            </a:r>
            <a: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</a:rPr>
              <a:t>uses the insignificant in </a:t>
            </a:r>
            <a:r>
              <a:rPr lang="en-GB" dirty="0">
                <a:solidFill>
                  <a:srgbClr val="FFFF00"/>
                </a:solidFill>
              </a:rPr>
              <a:t>his great plan for mankind</a:t>
            </a:r>
            <a:endParaRPr lang="en-GB" dirty="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  <a:latin typeface="Arial"/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643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i="1" baseline="30000" dirty="0" smtClean="0">
                <a:effectLst/>
                <a:latin typeface="Arial" charset="0"/>
                <a:cs typeface="Arial" charset="0"/>
              </a:rPr>
              <a:t>5</a:t>
            </a:r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And he will be our peace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   when the Assyrians invade our land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   and march through our fortresses.</a:t>
            </a:r>
          </a:p>
          <a:p>
            <a:endParaRPr lang="en-GB" altLang="en-US" sz="2400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Micah 4:3: political peace (very similar to Isaiah 2:2-4)</a:t>
            </a:r>
          </a:p>
          <a:p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But more:</a:t>
            </a:r>
          </a:p>
          <a:p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	</a:t>
            </a: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Ephesians </a:t>
            </a: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2:14, Isaiah 9:6: Jesus is our peace, the </a:t>
            </a: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Prince </a:t>
            </a: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of </a:t>
            </a: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Peace</a:t>
            </a:r>
            <a:r>
              <a:rPr lang="en-GB" altLang="en-US" sz="2400" dirty="0" smtClean="0">
                <a:effectLst/>
                <a:latin typeface="Arial" charset="0"/>
                <a:cs typeface="Arial" charset="0"/>
              </a:rPr>
              <a:t>, through Him we can have peace with God</a:t>
            </a:r>
          </a:p>
          <a:p>
            <a:endParaRPr lang="en-GB" altLang="en-US" sz="2400" dirty="0" smtClean="0"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7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981075"/>
            <a:ext cx="8229600" cy="5073650"/>
          </a:xfrm>
        </p:spPr>
        <p:txBody>
          <a:bodyPr/>
          <a:lstStyle/>
          <a:p>
            <a:pPr>
              <a:defRPr/>
            </a:pPr>
            <a:r>
              <a:rPr lang="en-GB" sz="2400" b="1" dirty="0">
                <a:effectLst/>
                <a:latin typeface="Arial"/>
              </a:rPr>
              <a:t>What about us ?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God uses the insignificant, that no one may boast</a:t>
            </a:r>
          </a:p>
          <a:p>
            <a:pPr>
              <a:defRPr/>
            </a:pPr>
            <a:r>
              <a:rPr lang="en-US" sz="2400" dirty="0" smtClean="0"/>
              <a:t>He </a:t>
            </a:r>
            <a:r>
              <a:rPr lang="en-US" sz="2400" dirty="0"/>
              <a:t>does not look at the outward appearance but at your </a:t>
            </a:r>
            <a:r>
              <a:rPr lang="en-US" sz="2400" dirty="0" smtClean="0"/>
              <a:t>heart. No-one is insignificant in God’s eyes.</a:t>
            </a:r>
            <a:endParaRPr lang="en-US" sz="2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2400" dirty="0" smtClean="0"/>
              <a:t>God confirms his faithfulness to us through keeping his promise made more than 700 </a:t>
            </a:r>
            <a:r>
              <a:rPr lang="en-US" sz="2400" dirty="0" smtClean="0"/>
              <a:t>years. </a:t>
            </a:r>
            <a:endParaRPr lang="en-US" sz="2400" dirty="0" smtClean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2400" dirty="0" smtClean="0"/>
              <a:t>He is King, Shepherd and </a:t>
            </a:r>
            <a:r>
              <a:rPr lang="en-GB" sz="2400" dirty="0" smtClean="0"/>
              <a:t>Saviour</a:t>
            </a:r>
            <a:r>
              <a:rPr lang="en-US" sz="2400" dirty="0" smtClean="0"/>
              <a:t> </a:t>
            </a:r>
            <a:r>
              <a:rPr lang="en-US" sz="2400" dirty="0" smtClean="0"/>
              <a:t>to all who accept him.  And he wants to also use you!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sz="2400" dirty="0" smtClean="0"/>
              <a:t>His greatness will reach to the ends of the earth and he will establish peace, in our hearts, with </a:t>
            </a:r>
            <a:r>
              <a:rPr lang="en-US" sz="2400" dirty="0" smtClean="0"/>
              <a:t>God.</a:t>
            </a:r>
            <a:endParaRPr lang="en-US" sz="2400" dirty="0" smtClean="0"/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149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52387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  <a:t>Prophet Micah</a:t>
            </a:r>
            <a:endParaRPr lang="en-GB" dirty="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6434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/>
              </a:rPr>
              <a:t>Lived in the 8</a:t>
            </a:r>
            <a:r>
              <a:rPr lang="en-GB" sz="2400" baseline="30000" dirty="0" smtClean="0">
                <a:latin typeface="Arial"/>
              </a:rPr>
              <a:t>th</a:t>
            </a:r>
            <a:r>
              <a:rPr lang="en-GB" sz="2400" dirty="0" smtClean="0">
                <a:latin typeface="Arial"/>
              </a:rPr>
              <a:t>-7</a:t>
            </a:r>
            <a:r>
              <a:rPr lang="en-GB" sz="2400" baseline="30000" dirty="0" smtClean="0">
                <a:latin typeface="Arial"/>
              </a:rPr>
              <a:t>th</a:t>
            </a:r>
            <a:r>
              <a:rPr lang="en-GB" sz="2400" dirty="0" smtClean="0">
                <a:latin typeface="Arial"/>
              </a:rPr>
              <a:t> century BC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/>
              </a:rPr>
              <a:t>Southern Kingdom of Judah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/>
              </a:rPr>
              <a:t>Contemporary of Isaiah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/>
              </a:rPr>
              <a:t>Burdened </a:t>
            </a:r>
            <a:r>
              <a:rPr lang="en-GB" sz="2400" dirty="0">
                <a:latin typeface="Arial"/>
              </a:rPr>
              <a:t>by the sin of God’s covenant </a:t>
            </a:r>
            <a:r>
              <a:rPr lang="en-GB" sz="2400" dirty="0" smtClean="0">
                <a:latin typeface="Arial"/>
              </a:rPr>
              <a:t>people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/>
              </a:rPr>
              <a:t>Predictions of many troubles to come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/>
              </a:rPr>
              <a:t>… but also eventual deliverance and peace</a:t>
            </a:r>
            <a:endParaRPr lang="en-GB" sz="2400" dirty="0">
              <a:latin typeface="Arial"/>
            </a:endParaRPr>
          </a:p>
          <a:p>
            <a:pPr>
              <a:defRPr/>
            </a:pPr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554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Micah 5: 2-5a (New International Version)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defRPr/>
            </a:pPr>
            <a:r>
              <a:rPr lang="en-US" sz="2400" baseline="30000" dirty="0"/>
              <a:t>2 </a:t>
            </a:r>
            <a:r>
              <a:rPr lang="en-US" sz="2400" dirty="0"/>
              <a:t>“But you, Bethlehem Ephrathah,</a:t>
            </a:r>
            <a:br>
              <a:rPr lang="en-US" sz="2400" dirty="0"/>
            </a:br>
            <a:r>
              <a:rPr lang="en-US" sz="2400" dirty="0"/>
              <a:t>    though you are small among the </a:t>
            </a:r>
            <a:r>
              <a:rPr lang="en-US" sz="2400" dirty="0" smtClean="0"/>
              <a:t>clans </a:t>
            </a:r>
            <a:r>
              <a:rPr lang="en-US" sz="2400" dirty="0"/>
              <a:t>of Judah,</a:t>
            </a:r>
            <a:br>
              <a:rPr lang="en-US" sz="2400" dirty="0"/>
            </a:br>
            <a:r>
              <a:rPr lang="en-US" sz="2400" dirty="0"/>
              <a:t>out of you will come for me</a:t>
            </a:r>
            <a:br>
              <a:rPr lang="en-US" sz="2400" dirty="0"/>
            </a:br>
            <a:r>
              <a:rPr lang="en-US" sz="2400" dirty="0"/>
              <a:t>    one who will be ruler over Israel,</a:t>
            </a:r>
            <a:br>
              <a:rPr lang="en-US" sz="2400" dirty="0"/>
            </a:br>
            <a:r>
              <a:rPr lang="en-US" sz="2400" dirty="0"/>
              <a:t>whose origins are from of old,</a:t>
            </a:r>
            <a:br>
              <a:rPr lang="en-US" sz="2400" dirty="0"/>
            </a:br>
            <a:r>
              <a:rPr lang="en-US" sz="2400" dirty="0"/>
              <a:t>    from ancient times</a:t>
            </a:r>
            <a:r>
              <a:rPr lang="en-US" sz="2400" dirty="0" smtClean="0"/>
              <a:t>.”</a:t>
            </a:r>
            <a:endParaRPr lang="en-US" sz="2400" dirty="0"/>
          </a:p>
          <a:p>
            <a:pPr>
              <a:defRPr/>
            </a:pPr>
            <a:r>
              <a:rPr lang="en-US" sz="2400" baseline="30000" dirty="0"/>
              <a:t>3 </a:t>
            </a:r>
            <a:r>
              <a:rPr lang="en-US" sz="2400" dirty="0"/>
              <a:t>Therefore Israel will be abandoned</a:t>
            </a:r>
            <a:br>
              <a:rPr lang="en-US" sz="2400" dirty="0"/>
            </a:br>
            <a:r>
              <a:rPr lang="en-US" sz="2400" dirty="0"/>
              <a:t>    until the time when she who is in </a:t>
            </a:r>
            <a:r>
              <a:rPr lang="en-GB" sz="2400" dirty="0" smtClean="0"/>
              <a:t>labour</a:t>
            </a:r>
            <a:r>
              <a:rPr lang="en-US" sz="2400" dirty="0" smtClean="0"/>
              <a:t> </a:t>
            </a:r>
            <a:r>
              <a:rPr lang="en-US" sz="2400" dirty="0"/>
              <a:t>bears a son,</a:t>
            </a:r>
            <a:br>
              <a:rPr lang="en-US" sz="2400" dirty="0"/>
            </a:br>
            <a:r>
              <a:rPr lang="en-US" sz="2400" dirty="0"/>
              <a:t>and the rest of his brothers return</a:t>
            </a:r>
            <a:br>
              <a:rPr lang="en-US" sz="2400" dirty="0"/>
            </a:br>
            <a:r>
              <a:rPr lang="en-US" sz="2400" dirty="0"/>
              <a:t>    to join the Israelites.</a:t>
            </a:r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28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Micah 5: 2-5a (New International Version)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defRPr/>
            </a:pPr>
            <a:r>
              <a:rPr lang="en-US" sz="2400" baseline="30000" dirty="0" smtClean="0"/>
              <a:t>4</a:t>
            </a:r>
            <a:r>
              <a:rPr lang="en-US" sz="2400" baseline="30000" dirty="0"/>
              <a:t> </a:t>
            </a:r>
            <a:r>
              <a:rPr lang="en-US" sz="2400" dirty="0"/>
              <a:t>He will stand and shepherd his flock</a:t>
            </a:r>
            <a:br>
              <a:rPr lang="en-US" sz="2400" dirty="0"/>
            </a:br>
            <a:r>
              <a:rPr lang="en-US" sz="2400" dirty="0"/>
              <a:t>    in the strength of the 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    in the majesty of the name of the 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/>
              <a:t> his God.</a:t>
            </a:r>
            <a:br>
              <a:rPr lang="en-US" sz="2400" dirty="0"/>
            </a:br>
            <a:r>
              <a:rPr lang="en-US" sz="2400" dirty="0"/>
              <a:t>And they will live securely, for then his greatness</a:t>
            </a:r>
            <a:br>
              <a:rPr lang="en-US" sz="2400" dirty="0"/>
            </a:br>
            <a:r>
              <a:rPr lang="en-US" sz="2400" dirty="0"/>
              <a:t>    will reach to the ends of the earth.</a:t>
            </a:r>
          </a:p>
          <a:p>
            <a:pPr>
              <a:defRPr/>
            </a:pPr>
            <a:r>
              <a:rPr lang="en-US" sz="2400" baseline="30000" dirty="0"/>
              <a:t>5 </a:t>
            </a:r>
            <a:r>
              <a:rPr lang="en-US" sz="2400" dirty="0"/>
              <a:t>And he will be our peace</a:t>
            </a:r>
            <a:br>
              <a:rPr lang="en-US" sz="2400" dirty="0"/>
            </a:br>
            <a:r>
              <a:rPr lang="en-US" sz="2400" dirty="0"/>
              <a:t>    when the Assyrians invade our land</a:t>
            </a:r>
            <a:br>
              <a:rPr lang="en-US" sz="2400" dirty="0"/>
            </a:br>
            <a:r>
              <a:rPr lang="en-US" sz="2400" dirty="0"/>
              <a:t>    and march through our fortresses.</a:t>
            </a:r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32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954088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  <a:t>1. </a:t>
            </a:r>
            <a:r>
              <a:rPr lang="en-GB" dirty="0"/>
              <a:t>God </a:t>
            </a:r>
            <a: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</a:rPr>
              <a:t>uses </a:t>
            </a:r>
            <a:r>
              <a:rPr lang="en-GB" dirty="0">
                <a:solidFill>
                  <a:srgbClr val="FFFF00"/>
                </a:solidFill>
              </a:rPr>
              <a:t>the insignificant </a:t>
            </a:r>
            <a: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in </a:t>
            </a:r>
            <a:r>
              <a:rPr lang="en-GB" dirty="0"/>
              <a:t>his great plan for mankind</a:t>
            </a:r>
            <a:endParaRPr lang="en-GB" dirty="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  <a:latin typeface="Arial"/>
            </a:endParaRP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0213"/>
            <a:ext cx="4978400" cy="4284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i="1" baseline="30000" dirty="0" smtClean="0">
                <a:effectLst/>
                <a:latin typeface="Arial" charset="0"/>
                <a:cs typeface="Arial" charset="0"/>
              </a:rPr>
              <a:t>2</a:t>
            </a:r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“But you, Bethlehem Ephrathah, </a:t>
            </a: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though you are small among the clans of Judah,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out of you will come for me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   one who will be ruler over Israel,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whose origins are from of old,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  <a:p>
            <a:r>
              <a:rPr lang="en-GB" altLang="en-US" sz="2400" i="1" dirty="0" smtClean="0">
                <a:effectLst/>
                <a:latin typeface="Arial" charset="0"/>
                <a:cs typeface="Arial" charset="0"/>
              </a:rPr>
              <a:t>    from ancient times.”</a:t>
            </a:r>
            <a:endParaRPr lang="en-US" altLang="en-US" sz="2400" i="1" dirty="0" smtClean="0">
              <a:effectLst/>
              <a:latin typeface="Arial" charset="0"/>
              <a:cs typeface="Arial" charset="0"/>
            </a:endParaRPr>
          </a:p>
        </p:txBody>
      </p:sp>
      <p:pic>
        <p:nvPicPr>
          <p:cNvPr id="717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243013"/>
            <a:ext cx="32512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ounded Rectangle 3"/>
          <p:cNvSpPr>
            <a:spLocks noChangeArrowheads="1"/>
          </p:cNvSpPr>
          <p:nvPr/>
        </p:nvSpPr>
        <p:spPr bwMode="auto">
          <a:xfrm>
            <a:off x="7235825" y="2200275"/>
            <a:ext cx="576263" cy="13176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 sz="2400" dirty="0"/>
          </a:p>
        </p:txBody>
      </p:sp>
      <p:sp>
        <p:nvSpPr>
          <p:cNvPr id="7174" name="Rounded Rectangle 5"/>
          <p:cNvSpPr>
            <a:spLocks noChangeArrowheads="1"/>
          </p:cNvSpPr>
          <p:nvPr/>
        </p:nvSpPr>
        <p:spPr bwMode="auto">
          <a:xfrm>
            <a:off x="7019925" y="4591050"/>
            <a:ext cx="576263" cy="11747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 sz="2400" dirty="0"/>
          </a:p>
        </p:txBody>
      </p:sp>
      <p:sp>
        <p:nvSpPr>
          <p:cNvPr id="7175" name="Rounded Rectangle 6"/>
          <p:cNvSpPr>
            <a:spLocks noChangeArrowheads="1"/>
          </p:cNvSpPr>
          <p:nvPr/>
        </p:nvSpPr>
        <p:spPr bwMode="auto">
          <a:xfrm>
            <a:off x="6713538" y="4425950"/>
            <a:ext cx="574675" cy="13017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105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2846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/>
              </a:rPr>
              <a:t>Insignificant place yet with a rich history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/>
              </a:rPr>
              <a:t>Rachel: life and death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/>
              </a:rPr>
              <a:t>Ruth: redemption and hope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/>
              </a:rPr>
              <a:t>David: kingship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endParaRPr lang="en-GB" sz="2000" dirty="0" smtClean="0">
              <a:latin typeface="Arial"/>
            </a:endParaRPr>
          </a:p>
          <a:p>
            <a:pPr marL="400050" lvl="1" indent="0">
              <a:defRPr/>
            </a:pPr>
            <a:r>
              <a:rPr lang="en-GB" sz="2000" b="1" dirty="0" smtClean="0">
                <a:latin typeface="Arial"/>
              </a:rPr>
              <a:t>2 Samuel 7:12-16</a:t>
            </a:r>
          </a:p>
          <a:p>
            <a:pPr marL="400050" lvl="1" indent="0">
              <a:defRPr/>
            </a:pPr>
            <a:r>
              <a:rPr lang="en-US" sz="2000" dirty="0">
                <a:effectLst/>
              </a:rPr>
              <a:t>I will raise up your offspring after you, who shall come forth from your body and I will establish his kingdom. He shall build a house for my name and I will establish the throne of his kingdom forever.… And your house and your kingdom shall be made sure for ever before me; your throne shall be established forever. </a:t>
            </a:r>
          </a:p>
          <a:p>
            <a:pPr marL="400050" lvl="1" indent="0">
              <a:defRPr/>
            </a:pPr>
            <a:endParaRPr lang="en-GB" sz="2000" dirty="0" smtClean="0">
              <a:latin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54000"/>
            <a:ext cx="8229600" cy="954088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GB" kern="0" dirty="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  <a:t>1. </a:t>
            </a:r>
            <a:r>
              <a:rPr lang="en-GB" kern="0" dirty="0" smtClean="0">
                <a:effectLst/>
              </a:rPr>
              <a:t>God uses </a:t>
            </a:r>
            <a:r>
              <a:rPr lang="en-GB" kern="0" dirty="0" smtClean="0">
                <a:solidFill>
                  <a:srgbClr val="FFFF00"/>
                </a:solidFill>
                <a:effectLst/>
              </a:rPr>
              <a:t>insignificant places</a:t>
            </a:r>
            <a:r>
              <a:rPr lang="en-GB" kern="0" dirty="0" smtClean="0">
                <a:effectLst/>
              </a:rPr>
              <a:t>, ordinary people and unusual circumstances </a:t>
            </a:r>
            <a:endParaRPr lang="en-GB" kern="0" dirty="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17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2846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/>
              </a:rPr>
              <a:t>Insignificant place </a:t>
            </a:r>
            <a:r>
              <a:rPr lang="en-GB" sz="2400" dirty="0">
                <a:latin typeface="Arial"/>
              </a:rPr>
              <a:t>yet with a rich history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/>
              </a:rPr>
              <a:t>Rachel: life and death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/>
              </a:rPr>
              <a:t>Ruth: redemption and hope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/>
              </a:rPr>
              <a:t>David: kingship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/>
              </a:rPr>
              <a:t>Micah: Bethlehem will be the place where the Messiah will be born</a:t>
            </a:r>
          </a:p>
          <a:p>
            <a:pPr marL="1257300" lvl="2" indent="-457200">
              <a:buFont typeface="Arial" panose="020B0604020202020204" pitchFamily="34" charset="0"/>
              <a:buChar char="•"/>
              <a:defRPr/>
            </a:pPr>
            <a:r>
              <a:rPr lang="en-GB" sz="1800" dirty="0" smtClean="0">
                <a:latin typeface="Arial"/>
              </a:rPr>
              <a:t>Known by chief priest and scribes (Mathew 2:5)</a:t>
            </a:r>
          </a:p>
          <a:p>
            <a:pPr marL="1257300" lvl="2" indent="-457200">
              <a:buFont typeface="Arial" panose="020B0604020202020204" pitchFamily="34" charset="0"/>
              <a:buChar char="•"/>
              <a:defRPr/>
            </a:pPr>
            <a:r>
              <a:rPr lang="en-GB" sz="1800" dirty="0" smtClean="0">
                <a:latin typeface="Arial"/>
              </a:rPr>
              <a:t>Understood by the people (John 7:42)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54000"/>
            <a:ext cx="8229600" cy="954088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GB" kern="0" dirty="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  <a:t>1. </a:t>
            </a:r>
            <a:r>
              <a:rPr lang="en-GB" kern="0" dirty="0" smtClean="0">
                <a:effectLst/>
              </a:rPr>
              <a:t>God uses </a:t>
            </a:r>
            <a:r>
              <a:rPr lang="en-GB" kern="0" dirty="0" smtClean="0">
                <a:solidFill>
                  <a:srgbClr val="FFFF00"/>
                </a:solidFill>
                <a:effectLst/>
              </a:rPr>
              <a:t>insignificant places</a:t>
            </a:r>
            <a:r>
              <a:rPr lang="en-GB" kern="0" dirty="0" smtClean="0">
                <a:effectLst/>
              </a:rPr>
              <a:t>, ordinary people and unusual circumstances </a:t>
            </a:r>
            <a:endParaRPr lang="en-GB" kern="0" dirty="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205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2846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/>
              </a:rPr>
              <a:t>David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/>
              </a:rPr>
              <a:t>4 unusual women in Jesus’ genealogy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/>
              </a:rPr>
              <a:t>Tamar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/>
              </a:rPr>
              <a:t>Rahab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/>
              </a:rPr>
              <a:t>Ruth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/>
              </a:rPr>
              <a:t>Bathsheba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Arial"/>
              </a:rPr>
              <a:t>Mary and Joseph – Nazareth! (John 1:46)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Arial"/>
              </a:rPr>
              <a:t>Shepherds</a:t>
            </a:r>
          </a:p>
          <a:p>
            <a:pPr marL="0" indent="0">
              <a:defRPr/>
            </a:pPr>
            <a:endParaRPr lang="en-GB" dirty="0" smtClean="0">
              <a:latin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54000"/>
            <a:ext cx="8229600" cy="954088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800">
                <a:solidFill>
                  <a:srgbClr val="FFFFFF"/>
                </a:solidFill>
                <a:effectLst>
                  <a:outerShdw blurRad="38100" dist="38100" dir="2700000" algn="tl">
                    <a:srgbClr val="578963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GB" kern="0" dirty="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  <a:t>1. </a:t>
            </a:r>
            <a:r>
              <a:rPr lang="en-GB" kern="0" dirty="0" smtClean="0">
                <a:effectLst/>
              </a:rPr>
              <a:t>God uses insignificant places, </a:t>
            </a:r>
            <a:r>
              <a:rPr lang="en-GB" kern="0" dirty="0" smtClean="0">
                <a:solidFill>
                  <a:srgbClr val="FFFF00"/>
                </a:solidFill>
                <a:effectLst/>
              </a:rPr>
              <a:t>ordinary people </a:t>
            </a:r>
            <a:r>
              <a:rPr lang="en-GB" kern="0" dirty="0" smtClean="0">
                <a:effectLst/>
              </a:rPr>
              <a:t>and </a:t>
            </a:r>
            <a:r>
              <a:rPr lang="en-GB" kern="0" dirty="0" smtClean="0">
                <a:solidFill>
                  <a:srgbClr val="FFFF00"/>
                </a:solidFill>
                <a:effectLst/>
              </a:rPr>
              <a:t>unusual circumstances </a:t>
            </a:r>
            <a:endParaRPr lang="en-GB" kern="0" dirty="0">
              <a:solidFill>
                <a:srgbClr val="FFFF00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485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3843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effectLst/>
              </a:rPr>
              <a:t>1. </a:t>
            </a:r>
            <a:r>
              <a:rPr lang="en-GB" dirty="0"/>
              <a:t>God </a:t>
            </a:r>
            <a: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</a:rPr>
              <a:t>uses </a:t>
            </a:r>
            <a:r>
              <a:rPr lang="en-GB" dirty="0">
                <a:solidFill>
                  <a:srgbClr val="FFFF00"/>
                </a:solidFill>
              </a:rPr>
              <a:t>the insignificant </a:t>
            </a:r>
            <a: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in </a:t>
            </a:r>
            <a:r>
              <a:rPr lang="en-GB" dirty="0"/>
              <a:t>his great plan for mankind</a:t>
            </a:r>
            <a:r>
              <a:rPr lang="en-GB" dirty="0">
                <a:solidFill>
                  <a:srgbClr val="FFFF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  <a:t/>
            </a:r>
            <a:br>
              <a:rPr lang="en-GB" dirty="0">
                <a:solidFill>
                  <a:srgbClr val="FFFF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</a:br>
            <a:endParaRPr lang="en-GB" dirty="0"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675"/>
            <a:ext cx="8229600" cy="4140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Arial"/>
              </a:rPr>
              <a:t>Why did He choose the ordinary to becomes extraordinary ?</a:t>
            </a:r>
          </a:p>
          <a:p>
            <a:pPr marL="0" indent="0">
              <a:defRPr/>
            </a:pPr>
            <a:endParaRPr lang="en-GB" sz="1400" dirty="0" smtClean="0">
              <a:latin typeface="Arial"/>
            </a:endParaRPr>
          </a:p>
          <a:p>
            <a:pPr marL="400050" lvl="1" indent="0">
              <a:defRPr/>
            </a:pPr>
            <a:r>
              <a:rPr lang="en-GB" sz="2000" b="1" dirty="0" smtClean="0">
                <a:effectLst/>
              </a:rPr>
              <a:t>1 </a:t>
            </a:r>
            <a:r>
              <a:rPr lang="en-GB" sz="2000" b="1" dirty="0">
                <a:effectLst/>
              </a:rPr>
              <a:t>Corinthians </a:t>
            </a:r>
            <a:r>
              <a:rPr lang="en-GB" sz="2000" b="1" dirty="0" smtClean="0">
                <a:effectLst/>
              </a:rPr>
              <a:t>1:27-31</a:t>
            </a:r>
          </a:p>
          <a:p>
            <a:pPr marL="400050" lvl="1" indent="0">
              <a:defRPr/>
            </a:pPr>
            <a:r>
              <a:rPr lang="en-US" sz="2000" baseline="30000" dirty="0" smtClean="0"/>
              <a:t>27</a:t>
            </a:r>
            <a:r>
              <a:rPr lang="en-US" sz="2000" baseline="30000" dirty="0"/>
              <a:t> </a:t>
            </a:r>
            <a:r>
              <a:rPr lang="en-US" sz="2000" dirty="0"/>
              <a:t>But God chose the foolish things of the world to shame the wise; God chose the weak things of the world to shame the strong. </a:t>
            </a:r>
            <a:r>
              <a:rPr lang="en-US" sz="2000" baseline="30000" dirty="0"/>
              <a:t>28 </a:t>
            </a:r>
            <a:r>
              <a:rPr lang="en-US" sz="2000" dirty="0"/>
              <a:t>God chose the lowly things of this world and the despised things—and the things that are not—to nullify the things that are, </a:t>
            </a:r>
            <a:r>
              <a:rPr lang="en-US" sz="2000" baseline="30000" dirty="0"/>
              <a:t>29 </a:t>
            </a:r>
            <a:r>
              <a:rPr lang="en-US" sz="2000" dirty="0"/>
              <a:t>so that no one may boast before him. </a:t>
            </a:r>
            <a:r>
              <a:rPr lang="en-US" sz="2000" baseline="30000" dirty="0"/>
              <a:t>30 </a:t>
            </a:r>
            <a:r>
              <a:rPr lang="en-US" sz="2000" dirty="0"/>
              <a:t>It is because of him that you are in Christ Jesus, who has become for us wisdom from God—that is, our righteousness, holiness and redemption. </a:t>
            </a:r>
            <a:r>
              <a:rPr lang="en-US" sz="2000" baseline="30000" dirty="0"/>
              <a:t>31 </a:t>
            </a:r>
            <a:r>
              <a:rPr lang="en-US" sz="2000" dirty="0"/>
              <a:t>Therefore, as it is written: “Let the one who boasts boast in the Lord.”</a:t>
            </a:r>
            <a:endParaRPr lang="en-GB" sz="2000" dirty="0" smtClean="0"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sz="1400" dirty="0" smtClean="0"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51996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ELBlack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tormyBlue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ormyBlu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ICELBlack</Template>
  <TotalTime>944</TotalTime>
  <Words>608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ICELBlack</vt:lpstr>
      <vt:lpstr>PowerPoint Presentation</vt:lpstr>
      <vt:lpstr>Prophet Micah</vt:lpstr>
      <vt:lpstr>Micah 5: 2-5a (New International Version)</vt:lpstr>
      <vt:lpstr>Micah 5: 2-5a (New International Version)</vt:lpstr>
      <vt:lpstr>1. God uses the insignificant in his great plan for mankind</vt:lpstr>
      <vt:lpstr>PowerPoint Presentation</vt:lpstr>
      <vt:lpstr>PowerPoint Presentation</vt:lpstr>
      <vt:lpstr>PowerPoint Presentation</vt:lpstr>
      <vt:lpstr>1. God uses the insignificant in his great plan for mankind </vt:lpstr>
      <vt:lpstr>2. God uses the insignificant in his great plan for mankind  </vt:lpstr>
      <vt:lpstr>2. God uses the insignificant in his great plan for mankind</vt:lpstr>
      <vt:lpstr>2. God uses the insignificant in his great plan for mankind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mertens</dc:creator>
  <cp:lastModifiedBy>christophe mertens</cp:lastModifiedBy>
  <cp:revision>15</cp:revision>
  <dcterms:created xsi:type="dcterms:W3CDTF">2015-12-16T22:10:22Z</dcterms:created>
  <dcterms:modified xsi:type="dcterms:W3CDTF">2015-12-20T12:35:45Z</dcterms:modified>
</cp:coreProperties>
</file>