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C0812-1C36-446E-BCEF-972C7BF2AA2C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3E62-74FC-470B-93DA-21150668A8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7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762000" y="1143000"/>
            <a:ext cx="7772400" cy="1143000"/>
          </a:xfrm>
          <a:prstGeom prst="rect">
            <a:avLst/>
          </a:prstGeom>
        </p:spPr>
        <p:txBody>
          <a:bodyPr anchor="b"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800" y="3124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70"/>
            <a:ext cx="9144000" cy="685586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8848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1673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67691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9100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1066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spcBef>
                <a:spcPts val="400"/>
              </a:spcBef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4329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558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defRPr sz="2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940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5495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012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700"/>
              </a:spcBef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5569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spcBef>
                <a:spcPts val="300"/>
              </a:spcBef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7831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32588" y="6030912"/>
            <a:ext cx="2411413" cy="8270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333333"/>
                </a:solidFill>
                <a:latin typeface="Times New Roman"/>
                <a:cs typeface="Times New Roman"/>
                <a:sym typeface="Times New Roman"/>
              </a:rPr>
              <a:pPr hangingPunct="0"/>
              <a:t>‹#›</a:t>
            </a:fld>
            <a:endParaRPr kern="0">
              <a:solidFill>
                <a:srgbClr val="333333"/>
              </a:solidFill>
              <a:latin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988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342900" marR="0" indent="1143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342900" marR="0" indent="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342900" marR="0" indent="1028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342900" marR="0" indent="1485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342900" marR="0" indent="1943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342900" marR="0" indent="24003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342900" marR="0" indent="2857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342900" marR="0" indent="3314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578963"/>
            </a:outerShdw>
          </a:effectLst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he Cross, a strange symbol"/>
          <p:cNvSpPr txBox="1">
            <a:spLocks noGrp="1"/>
          </p:cNvSpPr>
          <p:nvPr>
            <p:ph type="title"/>
          </p:nvPr>
        </p:nvSpPr>
        <p:spPr>
          <a:xfrm>
            <a:off x="457200" y="8334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Cross, a strange symbol</a:t>
            </a:r>
          </a:p>
        </p:txBody>
      </p:sp>
      <p:sp>
        <p:nvSpPr>
          <p:cNvPr id="124" name="Good Friday…"/>
          <p:cNvSpPr txBox="1"/>
          <p:nvPr/>
        </p:nvSpPr>
        <p:spPr>
          <a:xfrm>
            <a:off x="6325053" y="4264435"/>
            <a:ext cx="1894916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hangingPunct="0"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20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Good Friday</a:t>
            </a:r>
          </a:p>
          <a:p>
            <a:pPr hangingPunct="0"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20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19 April 2019</a:t>
            </a:r>
          </a:p>
          <a:p>
            <a:pPr algn="r" hangingPunct="0"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2000" b="1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BGG</a:t>
            </a:r>
          </a:p>
        </p:txBody>
      </p:sp>
    </p:spTree>
    <p:extLst>
      <p:ext uri="{BB962C8B-B14F-4D97-AF65-F5344CB8AC3E}">
        <p14:creationId xmlns:p14="http://schemas.microsoft.com/office/powerpoint/2010/main" val="148387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memb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remember</a:t>
            </a:r>
          </a:p>
        </p:txBody>
      </p:sp>
      <p:sp>
        <p:nvSpPr>
          <p:cNvPr id="155" name="“this is my body, which is broken for you”"/>
          <p:cNvSpPr txBox="1">
            <a:spLocks noGrp="1"/>
          </p:cNvSpPr>
          <p:nvPr>
            <p:ph type="body" sz="half" idx="1"/>
          </p:nvPr>
        </p:nvSpPr>
        <p:spPr>
          <a:xfrm>
            <a:off x="1176635" y="2476500"/>
            <a:ext cx="6790730" cy="2224634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“this is my body, which is broken for you”</a:t>
            </a:r>
          </a:p>
        </p:txBody>
      </p:sp>
    </p:spTree>
    <p:extLst>
      <p:ext uri="{BB962C8B-B14F-4D97-AF65-F5344CB8AC3E}">
        <p14:creationId xmlns:p14="http://schemas.microsoft.com/office/powerpoint/2010/main" val="75372653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he Cross, a strange symb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The Cross, a strange symbol</a:t>
            </a:r>
          </a:p>
        </p:txBody>
      </p:sp>
      <p:pic>
        <p:nvPicPr>
          <p:cNvPr id="127" name="86082744-stock-vector-rope-hanging-loop-noose-with-hangmans-knot-suicide-death-penalty-by-hanging-vector.jpg" descr="86082744-stock-vector-rope-hanging-loop-noose-with-hangmans-knot-suicide-death-penalty-by-hanging-vect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509" y="1221035"/>
            <a:ext cx="2845570" cy="284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stockphoto-491714934-612x612.jpg" descr="istockphoto-491714934-612x6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5978" y="1221035"/>
            <a:ext cx="2845570" cy="2845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a955f26ec6b70bcf468dd45a373f7995.jpeg" descr="a955f26ec6b70bcf468dd45a373f799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9428" y="4141642"/>
            <a:ext cx="4472686" cy="251846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an instrument of execution"/>
          <p:cNvSpPr txBox="1"/>
          <p:nvPr/>
        </p:nvSpPr>
        <p:spPr>
          <a:xfrm>
            <a:off x="3384768" y="2683285"/>
            <a:ext cx="204200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r>
              <a:rPr kern="0"/>
              <a:t>an instrument of execution</a:t>
            </a:r>
          </a:p>
        </p:txBody>
      </p:sp>
    </p:spTree>
    <p:extLst>
      <p:ext uri="{BB962C8B-B14F-4D97-AF65-F5344CB8AC3E}">
        <p14:creationId xmlns:p14="http://schemas.microsoft.com/office/powerpoint/2010/main" val="26867011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y a cross?…"/>
          <p:cNvSpPr txBox="1"/>
          <p:nvPr/>
        </p:nvSpPr>
        <p:spPr>
          <a:xfrm>
            <a:off x="1681876" y="1248185"/>
            <a:ext cx="5780248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hangingPunct="0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4800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Why a cross?</a:t>
            </a:r>
          </a:p>
          <a:p>
            <a:pPr algn="ctr" hangingPunct="0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4800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Instrument of torture and death</a:t>
            </a:r>
          </a:p>
        </p:txBody>
      </p:sp>
    </p:spTree>
    <p:extLst>
      <p:ext uri="{BB962C8B-B14F-4D97-AF65-F5344CB8AC3E}">
        <p14:creationId xmlns:p14="http://schemas.microsoft.com/office/powerpoint/2010/main" val="29129541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Jesus was spec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Jesus was special</a:t>
            </a:r>
          </a:p>
        </p:txBody>
      </p:sp>
      <p:sp>
        <p:nvSpPr>
          <p:cNvPr id="135" name="His claim: to die for our sins"/>
          <p:cNvSpPr txBox="1"/>
          <p:nvPr/>
        </p:nvSpPr>
        <p:spPr>
          <a:xfrm>
            <a:off x="487340" y="3310255"/>
            <a:ext cx="766222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r>
              <a:rPr kern="0"/>
              <a:t>His claim: to die for our sins</a:t>
            </a:r>
          </a:p>
        </p:txBody>
      </p:sp>
      <p:sp>
        <p:nvSpPr>
          <p:cNvPr id="136" name="staggering!"/>
          <p:cNvSpPr txBox="1"/>
          <p:nvPr/>
        </p:nvSpPr>
        <p:spPr>
          <a:xfrm>
            <a:off x="2462090" y="5108985"/>
            <a:ext cx="371272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 cap="all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r>
              <a:rPr kern="0"/>
              <a:t>staggering!</a:t>
            </a:r>
          </a:p>
        </p:txBody>
      </p:sp>
    </p:spTree>
    <p:extLst>
      <p:ext uri="{BB962C8B-B14F-4D97-AF65-F5344CB8AC3E}">
        <p14:creationId xmlns:p14="http://schemas.microsoft.com/office/powerpoint/2010/main" val="31519921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verything hinges on how we react"/>
          <p:cNvSpPr txBox="1">
            <a:spLocks noGrp="1"/>
          </p:cNvSpPr>
          <p:nvPr>
            <p:ph type="title"/>
          </p:nvPr>
        </p:nvSpPr>
        <p:spPr>
          <a:xfrm>
            <a:off x="1249933" y="325438"/>
            <a:ext cx="6644134" cy="2056011"/>
          </a:xfrm>
          <a:prstGeom prst="rect">
            <a:avLst/>
          </a:prstGeom>
        </p:spPr>
        <p:txBody>
          <a:bodyPr/>
          <a:lstStyle/>
          <a:p>
            <a:r>
              <a:t>Everything hinges on how we react</a:t>
            </a:r>
          </a:p>
        </p:txBody>
      </p:sp>
      <p:sp>
        <p:nvSpPr>
          <p:cNvPr id="139" name="A load of rubbish…"/>
          <p:cNvSpPr txBox="1"/>
          <p:nvPr/>
        </p:nvSpPr>
        <p:spPr>
          <a:xfrm>
            <a:off x="1483039" y="3184935"/>
            <a:ext cx="567083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802105" indent="-802105" algn="ctr" hangingPunct="0">
              <a:buSzPct val="100000"/>
              <a:buFontTx/>
              <a:buAutoNum type="arabicParenR"/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4800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 load of rubbish</a:t>
            </a:r>
          </a:p>
          <a:p>
            <a:pPr marL="802105" indent="-802105" algn="ctr" hangingPunct="0">
              <a:buSzPct val="100000"/>
              <a:buFontTx/>
              <a:buAutoNum type="arabicParenR"/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 sz="4800" kern="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A great teacher</a:t>
            </a:r>
          </a:p>
        </p:txBody>
      </p:sp>
    </p:spTree>
    <p:extLst>
      <p:ext uri="{BB962C8B-B14F-4D97-AF65-F5344CB8AC3E}">
        <p14:creationId xmlns:p14="http://schemas.microsoft.com/office/powerpoint/2010/main" val="27732260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 2) A great teac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 2) A great teacher</a:t>
            </a:r>
          </a:p>
        </p:txBody>
      </p:sp>
      <p:sp>
        <p:nvSpPr>
          <p:cNvPr id="142" name="i) miracles…"/>
          <p:cNvSpPr txBox="1">
            <a:spLocks noGrp="1"/>
          </p:cNvSpPr>
          <p:nvPr>
            <p:ph type="body" sz="half" idx="1"/>
          </p:nvPr>
        </p:nvSpPr>
        <p:spPr>
          <a:xfrm>
            <a:off x="1103014" y="2476500"/>
            <a:ext cx="6937972" cy="312345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defRPr sz="3900" b="1">
                <a:latin typeface="Arial"/>
                <a:ea typeface="Arial"/>
                <a:cs typeface="Arial"/>
                <a:sym typeface="Arial"/>
              </a:defRPr>
            </a:pPr>
            <a:r>
              <a:t>i) miracles</a:t>
            </a:r>
          </a:p>
          <a:p>
            <a:pPr marL="0" indent="0">
              <a:spcBef>
                <a:spcPts val="0"/>
              </a:spcBef>
              <a:defRPr sz="3900" b="1">
                <a:latin typeface="Arial"/>
                <a:ea typeface="Arial"/>
                <a:cs typeface="Arial"/>
                <a:sym typeface="Arial"/>
              </a:defRPr>
            </a:pPr>
            <a:r>
              <a:t>ii) powerful sense of justice</a:t>
            </a:r>
          </a:p>
          <a:p>
            <a:pPr marL="0" indent="0">
              <a:spcBef>
                <a:spcPts val="0"/>
              </a:spcBef>
              <a:defRPr sz="3900" b="1">
                <a:latin typeface="Arial"/>
                <a:ea typeface="Arial"/>
                <a:cs typeface="Arial"/>
                <a:sym typeface="Arial"/>
              </a:defRPr>
            </a:pPr>
            <a:r>
              <a:t>iii) claim to be the Son of God:&gt;</a:t>
            </a:r>
          </a:p>
        </p:txBody>
      </p:sp>
    </p:spTree>
    <p:extLst>
      <p:ext uri="{BB962C8B-B14F-4D97-AF65-F5344CB8AC3E}">
        <p14:creationId xmlns:p14="http://schemas.microsoft.com/office/powerpoint/2010/main" val="39005231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crackpot?…"/>
          <p:cNvSpPr txBox="1">
            <a:spLocks noGrp="1"/>
          </p:cNvSpPr>
          <p:nvPr>
            <p:ph type="body" sz="half" idx="1"/>
          </p:nvPr>
        </p:nvSpPr>
        <p:spPr>
          <a:xfrm>
            <a:off x="862136" y="1879600"/>
            <a:ext cx="7419728" cy="2307432"/>
          </a:xfrm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a crackpot?</a:t>
            </a:r>
          </a:p>
          <a:p>
            <a:pPr>
              <a:defRPr sz="4100"/>
            </a:pPr>
            <a:r>
              <a:t>actually what he claimed to be!</a:t>
            </a:r>
          </a:p>
        </p:txBody>
      </p:sp>
      <p:sp>
        <p:nvSpPr>
          <p:cNvPr id="145" name="re 2) A great teacher"/>
          <p:cNvSpPr txBox="1"/>
          <p:nvPr/>
        </p:nvSpPr>
        <p:spPr>
          <a:xfrm>
            <a:off x="457200" y="4651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ctr">
              <a:defRPr sz="4800">
                <a:solidFill>
                  <a:srgbClr val="FFFFFF"/>
                </a:solidFill>
                <a:effectLst>
                  <a:outerShdw blurRad="38100" dist="38100" dir="2700000" rotWithShape="0">
                    <a:srgbClr val="578963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hangingPunct="0"/>
            <a:r>
              <a:rPr kern="0"/>
              <a:t>re 2) A great teacher</a:t>
            </a:r>
          </a:p>
        </p:txBody>
      </p:sp>
    </p:spTree>
    <p:extLst>
      <p:ext uri="{BB962C8B-B14F-4D97-AF65-F5344CB8AC3E}">
        <p14:creationId xmlns:p14="http://schemas.microsoft.com/office/powerpoint/2010/main" val="362968269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ymbol of redem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symbol of redemption</a:t>
            </a:r>
          </a:p>
        </p:txBody>
      </p:sp>
      <p:sp>
        <p:nvSpPr>
          <p:cNvPr id="148" name="symbol of execu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symbol of execution</a:t>
            </a:r>
          </a:p>
        </p:txBody>
      </p:sp>
      <p:pic>
        <p:nvPicPr>
          <p:cNvPr id="149" name="the-cross-780x1024.jpg" descr="the-cross-780x10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7531" y="667382"/>
            <a:ext cx="2648938" cy="3477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81891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or those who have been believers for year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those who have been believers for years…</a:t>
            </a:r>
          </a:p>
        </p:txBody>
      </p:sp>
      <p:sp>
        <p:nvSpPr>
          <p:cNvPr id="152" name="Risk of smugness……"/>
          <p:cNvSpPr txBox="1">
            <a:spLocks noGrp="1"/>
          </p:cNvSpPr>
          <p:nvPr>
            <p:ph type="body" idx="1"/>
          </p:nvPr>
        </p:nvSpPr>
        <p:spPr>
          <a:xfrm>
            <a:off x="815950" y="1574800"/>
            <a:ext cx="7512100" cy="452596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Risk of smugness…</a:t>
            </a:r>
          </a:p>
          <a:p>
            <a:pPr>
              <a:defRPr sz="4000"/>
            </a:pPr>
            <a:r>
              <a:t>we’re ok because we are saved!</a:t>
            </a:r>
          </a:p>
          <a:p>
            <a:pPr>
              <a:defRPr sz="4000"/>
            </a:pPr>
            <a:r>
              <a:t>blasé; even proud</a:t>
            </a:r>
          </a:p>
          <a:p>
            <a:pPr>
              <a:defRPr sz="4000"/>
            </a:pPr>
            <a:r>
              <a:t>worn down; we’ve heard it all before</a:t>
            </a:r>
          </a:p>
        </p:txBody>
      </p:sp>
    </p:spTree>
    <p:extLst>
      <p:ext uri="{BB962C8B-B14F-4D97-AF65-F5344CB8AC3E}">
        <p14:creationId xmlns:p14="http://schemas.microsoft.com/office/powerpoint/2010/main" val="4478002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 bldLvl="5" animBg="1" advAuto="0"/>
    </p:bldLst>
  </p:timing>
</p:sld>
</file>

<file path=ppt/theme/theme1.xml><?xml version="1.0" encoding="utf-8"?>
<a:theme xmlns:a="http://schemas.openxmlformats.org/drawingml/2006/main" name="1_ICELBlack">
  <a:themeElements>
    <a:clrScheme name="ICELBlack">
      <a:dk1>
        <a:srgbClr val="333333"/>
      </a:dk1>
      <a:lt1>
        <a:srgbClr val="000000"/>
      </a:lt1>
      <a:dk2>
        <a:srgbClr val="A7A7A7"/>
      </a:dk2>
      <a:lt2>
        <a:srgbClr val="53535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00FF"/>
      </a:hlink>
      <a:folHlink>
        <a:srgbClr val="FF00FF"/>
      </a:folHlink>
    </a:clrScheme>
    <a:fontScheme name="ICELBlac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CEL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9BDA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ICELBlack2018</Template>
  <TotalTime>4145</TotalTime>
  <Words>149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1_ICELBlack</vt:lpstr>
      <vt:lpstr>The Cross, a strange symbol</vt:lpstr>
      <vt:lpstr>The Cross, a strange symbol</vt:lpstr>
      <vt:lpstr>PowerPoint Presentation</vt:lpstr>
      <vt:lpstr>Jesus was special</vt:lpstr>
      <vt:lpstr>Everything hinges on how we react</vt:lpstr>
      <vt:lpstr>re 2) A great teacher</vt:lpstr>
      <vt:lpstr>PowerPoint Presentation</vt:lpstr>
      <vt:lpstr>symbol of redemption</vt:lpstr>
      <vt:lpstr>for those who have been believers for years…</vt:lpstr>
      <vt:lpstr>remember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11</cp:revision>
  <dcterms:created xsi:type="dcterms:W3CDTF">2019-04-14T20:04:53Z</dcterms:created>
  <dcterms:modified xsi:type="dcterms:W3CDTF">2019-04-20T16:11:42Z</dcterms:modified>
</cp:coreProperties>
</file>