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Tahoma" panose="020B0604030504040204" pitchFamily="34" charset="0"/>
      <p:regular r:id="rId15"/>
      <p:bold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5" d="100"/>
          <a:sy n="55" d="100"/>
        </p:scale>
        <p:origin x="-9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33660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f7a4273c7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f7a4273c7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en-GB"/>
              <a:t>Last week David Courey painted some vivid metaphors for us -- We are mirrors or shattered mirrors that don’t quite reflect a perfect image of God.  And yet God the father loves us despite that imperfection; Jesus willingly die for us despite that imperfection; and the Holy Spirit fills us despite our imperfections.  That’s how we understand God’s love for us.  Eric gave us a hint two weeks ago that it is the image of God in us that connects us to both God and others. </a:t>
            </a:r>
            <a:endParaRPr/>
          </a:p>
        </p:txBody>
      </p:sp>
      <p:sp>
        <p:nvSpPr>
          <p:cNvPr id="54" name="Google Shape;54;g4f7a4273c7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f7a4273c7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f7a4273c7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We are not motivated  avoid lust because it makes us impure. </a:t>
            </a:r>
            <a:endParaRPr/>
          </a:p>
          <a:p>
            <a:pPr marL="0" lvl="0" indent="0" algn="l" rtl="0">
              <a:spcBef>
                <a:spcPts val="0"/>
              </a:spcBef>
              <a:spcAft>
                <a:spcPts val="0"/>
              </a:spcAft>
              <a:buNone/>
            </a:pPr>
            <a:r>
              <a:rPr lang="en-GB"/>
              <a:t>We do not offer kindness to those who bully us because it highlights how very wrong they are. </a:t>
            </a:r>
            <a:endParaRPr/>
          </a:p>
          <a:p>
            <a:pPr marL="0" lvl="0" indent="0" algn="l" rtl="0">
              <a:spcBef>
                <a:spcPts val="0"/>
              </a:spcBef>
              <a:spcAft>
                <a:spcPts val="0"/>
              </a:spcAft>
              <a:buNone/>
            </a:pPr>
            <a:r>
              <a:rPr lang="en-GB"/>
              <a:t>We do not give to others so that we can be thought of as generous. </a:t>
            </a:r>
            <a:endParaRPr/>
          </a:p>
          <a:p>
            <a:pPr marL="0" lvl="0" indent="0" algn="l" rtl="0">
              <a:spcBef>
                <a:spcPts val="0"/>
              </a:spcBef>
              <a:spcAft>
                <a:spcPts val="0"/>
              </a:spcAft>
              <a:buNone/>
            </a:pPr>
            <a:endParaRPr/>
          </a:p>
          <a:p>
            <a:pPr marL="0" lvl="0" indent="0" algn="l" rtl="0">
              <a:spcBef>
                <a:spcPts val="0"/>
              </a:spcBef>
              <a:spcAft>
                <a:spcPts val="0"/>
              </a:spcAft>
              <a:buNone/>
            </a:pPr>
            <a:r>
              <a:rPr lang="en-GB"/>
              <a:t>And the list goes on -- for three chapters.</a:t>
            </a:r>
            <a:endParaRPr/>
          </a:p>
          <a:p>
            <a:pPr marL="0" lvl="0" indent="0" algn="l" rtl="0">
              <a:spcBef>
                <a:spcPts val="0"/>
              </a:spcBef>
              <a:spcAft>
                <a:spcPts val="0"/>
              </a:spcAft>
              <a:buNone/>
            </a:pPr>
            <a:endParaRPr/>
          </a:p>
          <a:p>
            <a:pPr marL="0" lvl="0" indent="0" algn="l" rtl="0">
              <a:spcBef>
                <a:spcPts val="0"/>
              </a:spcBef>
              <a:spcAft>
                <a:spcPts val="0"/>
              </a:spcAft>
              <a:buNone/>
            </a:pPr>
            <a:r>
              <a:rPr lang="en-GB"/>
              <a:t>We do these things, yes.  But they are not a means to an end.  We don’t behave so that our character may be seen in the best light or that our reputation may be good. </a:t>
            </a:r>
            <a:endParaRPr/>
          </a:p>
          <a:p>
            <a:pPr marL="0" lvl="0" indent="0" algn="l" rtl="0">
              <a:spcBef>
                <a:spcPts val="0"/>
              </a:spcBef>
              <a:spcAft>
                <a:spcPts val="0"/>
              </a:spcAft>
              <a:buNone/>
            </a:pPr>
            <a:endParaRPr/>
          </a:p>
        </p:txBody>
      </p:sp>
      <p:sp>
        <p:nvSpPr>
          <p:cNvPr id="112" name="Google Shape;112;g4f7a4273c7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f7a4273c7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f7a4273c7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When I ask you about the best moment of your life -- you tell me about another person. You tell me about sharing an experience and some emotions together.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8" name="Google Shape;118;g4f7a4273c7_0_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f7a4273c7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f7a4273c7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We are called to demonstrate love for each other. Not to complete a checklist of perfect behaviors. Not so that our image is enhanced. </a:t>
            </a:r>
            <a:br>
              <a:rPr lang="en-GB"/>
            </a:br>
            <a:r>
              <a:rPr lang="en-GB"/>
              <a:t/>
            </a:r>
            <a:br>
              <a:rPr lang="en-GB"/>
            </a:br>
            <a:r>
              <a:rPr lang="en-GB"/>
              <a:t>We demonstrate love and forgiveness because that grows out of God’s love for us. As we spend time connected - bonded to Christ and to other Christians then that bond enables us to love. </a:t>
            </a:r>
            <a:endParaRPr/>
          </a:p>
          <a:p>
            <a:pPr marL="0" lvl="0" indent="0" algn="l" rtl="0">
              <a:spcBef>
                <a:spcPts val="0"/>
              </a:spcBef>
              <a:spcAft>
                <a:spcPts val="0"/>
              </a:spcAft>
              <a:buNone/>
            </a:pPr>
            <a:endParaRPr/>
          </a:p>
          <a:p>
            <a:pPr marL="0" lvl="0" indent="0" algn="l" rtl="0">
              <a:spcBef>
                <a:spcPts val="0"/>
              </a:spcBef>
              <a:spcAft>
                <a:spcPts val="0"/>
              </a:spcAft>
              <a:buNone/>
            </a:pPr>
            <a:r>
              <a:rPr lang="en-GB"/>
              <a:t>Remember that  Hydrogen and Oxygen are not naturally liquid under the pressure of this world but when they are bonded they are able to exist as water?  When we are bonded in the love of God to God and to other Christians, then we become capable of expressing God’s love under the pressure of this world.  Not because we’re using that behavior to get to something.  But through the bond with God and his people, our capacity shifts. </a:t>
            </a:r>
            <a:endParaRPr/>
          </a:p>
          <a:p>
            <a:pPr marL="0" lvl="0" indent="0" algn="l" rtl="0">
              <a:spcBef>
                <a:spcPts val="0"/>
              </a:spcBef>
              <a:spcAft>
                <a:spcPts val="0"/>
              </a:spcAft>
              <a:buNone/>
            </a:pPr>
            <a:endParaRPr/>
          </a:p>
          <a:p>
            <a:pPr marL="0" lvl="0" indent="0" algn="l" rtl="0">
              <a:spcBef>
                <a:spcPts val="0"/>
              </a:spcBef>
              <a:spcAft>
                <a:spcPts val="0"/>
              </a:spcAft>
              <a:buNone/>
            </a:pPr>
            <a:r>
              <a:rPr lang="en-GB"/>
              <a:t>Notice with me please that the love which Jesus wants us to express is located, originated in the love shared between God - father son and spirit. </a:t>
            </a:r>
            <a:endParaRPr/>
          </a:p>
          <a:p>
            <a:pPr marL="0" lvl="0" indent="0" algn="l" rtl="0">
              <a:spcBef>
                <a:spcPts val="0"/>
              </a:spcBef>
              <a:spcAft>
                <a:spcPts val="0"/>
              </a:spcAft>
              <a:buNone/>
            </a:pPr>
            <a:endParaRPr/>
          </a:p>
          <a:p>
            <a:pPr marL="0" lvl="0" indent="0" algn="l" rtl="0">
              <a:spcBef>
                <a:spcPts val="0"/>
              </a:spcBef>
              <a:spcAft>
                <a:spcPts val="0"/>
              </a:spcAft>
              <a:buNone/>
            </a:pPr>
            <a:r>
              <a:rPr lang="en-GB"/>
              <a:t>As we carry the image of God, as we are connected with each other, our capacity shifts.  Now that we are bonded with God we can express love in ways that are otherwise inconceivable in this world.  Forgiving those who wound us, demonstrating kindness, offering respect, seeking reconciliation.  All of these only become truly, consistently possible when we reflect the image of God being renewed in us.</a:t>
            </a:r>
            <a:endParaRPr/>
          </a:p>
        </p:txBody>
      </p:sp>
      <p:sp>
        <p:nvSpPr>
          <p:cNvPr id="124" name="Google Shape;124;g4f7a4273c7_0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f7a4273c7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f7a4273c7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aseline="30000"/>
              <a:t>Then came the idea that we should not attempt to stand still while others, including God, orbit around us.  But we were warned NOT to pursue this model. </a:t>
            </a:r>
            <a:endParaRPr baseline="30000"/>
          </a:p>
        </p:txBody>
      </p:sp>
      <p:sp>
        <p:nvSpPr>
          <p:cNvPr id="61" name="Google Shape;61;g4f7a4273c7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f7a4273c7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f7a4273c7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 You could add together all of the Sermon on the Mount and summarize it in this one statement -- </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GB"/>
              <a:t>Jesus warns his listeners that he did not come to destry the law but to fulfill it.  That is not a hope-giving statement. If it is possible to fulfill the law, then each of us is accountable for NOT doing it.   I mean -- do you get awards for driving the speed limit?  Nope. Do you get recognition from your employer for being on time to work? Nope.  When you meet the expectation, then you’ve only done the absolute minimum.  You get praise for going above and beyond.  But have you ever met this expectation for more than a month? A week? A day?  Yeah -- this is extremely difficult.   WHY? </a:t>
            </a:r>
            <a:endParaRPr/>
          </a:p>
        </p:txBody>
      </p:sp>
      <p:sp>
        <p:nvSpPr>
          <p:cNvPr id="67" name="Google Shape;67;g4f7a4273c7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f7a4273c7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So one possible outcome is that we so focus on our ideal behavior that we are consumed with reputation -- ours and the reputations of others. </a:t>
            </a:r>
            <a:endParaRPr/>
          </a:p>
          <a:p>
            <a:pPr marL="0" lvl="0" indent="0" algn="l" rtl="0">
              <a:spcBef>
                <a:spcPts val="0"/>
              </a:spcBef>
              <a:spcAft>
                <a:spcPts val="0"/>
              </a:spcAft>
              <a:buNone/>
            </a:pPr>
            <a:endParaRPr/>
          </a:p>
          <a:p>
            <a:pPr marL="0" lvl="0" indent="0" algn="l" rtl="0">
              <a:spcBef>
                <a:spcPts val="0"/>
              </a:spcBef>
              <a:spcAft>
                <a:spcPts val="0"/>
              </a:spcAft>
              <a:buNone/>
            </a:pPr>
            <a:r>
              <a:rPr lang="en-GB"/>
              <a:t>But this is a trap that leads to the pits of judgementalism and perfectionism.  We can’t, by our own sheer effort, be complete in love. </a:t>
            </a:r>
            <a:endParaRPr/>
          </a:p>
        </p:txBody>
      </p:sp>
      <p:sp>
        <p:nvSpPr>
          <p:cNvPr id="73" name="Google Shape;73;g4f7a4273c7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f7a4273c7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f7a4273c7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en-GB"/>
              <a:t>Because the Christian life is not meant to be lived in a solitary existence.  It is meant to be lived in a complex interworking of community.  At first this sounds like it makes things more difficult. People are not easy. We let each other down. We wound each other. We have complicated histories.  It might be easier to just be responsible for ourselves. ALONE.  But, this is one place where Western philosophy has crept into our thinking and warped the gospel.  The entire point of the sermon on the mount is about how we relate to other people. It is entirely about being connected in the context of a community. </a:t>
            </a:r>
            <a:endParaRPr/>
          </a:p>
        </p:txBody>
      </p:sp>
      <p:sp>
        <p:nvSpPr>
          <p:cNvPr id="81" name="Google Shape;81;g4f7a4273c7_0_5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f7a4273c7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f7a4273c7_0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There are several people here this morning who understand this much more clearly than I do.  However there are several different kinds of bonds that atoms can form to make molecules.  In most every circumstance the individual atoms continue to possess their essential identity but together with other atoms, a molecule is formed.  This image is a bit more like community.  It captures the idea for me at least that when we embrace who we are, we can join with others to build a community. </a:t>
            </a:r>
            <a:endParaRPr/>
          </a:p>
        </p:txBody>
      </p:sp>
      <p:sp>
        <p:nvSpPr>
          <p:cNvPr id="88" name="Google Shape;88;g4f7a4273c7_0_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f7a4273c7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f7a4273c7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As a community gathers more and more members, the possibilities grow.  Still speaking in molecular terms, these groupings can produce consequences that the individual atoms could not dream of on their own. To take a very simple example Hydrogen and Oxygen exist in the conditions of this world as gases. But when they join together, they exist as a liquid.  </a:t>
            </a:r>
            <a:endParaRPr/>
          </a:p>
          <a:p>
            <a:pPr marL="0" lvl="0" indent="0" algn="l" rtl="0">
              <a:spcBef>
                <a:spcPts val="0"/>
              </a:spcBef>
              <a:spcAft>
                <a:spcPts val="0"/>
              </a:spcAft>
              <a:buNone/>
            </a:pPr>
            <a:endParaRPr/>
          </a:p>
          <a:p>
            <a:pPr marL="0" lvl="0" indent="0" algn="l" rtl="0">
              <a:spcBef>
                <a:spcPts val="0"/>
              </a:spcBef>
              <a:spcAft>
                <a:spcPts val="0"/>
              </a:spcAft>
              <a:buNone/>
            </a:pPr>
            <a:r>
              <a:rPr lang="en-GB"/>
              <a:t>We, as individual Christians have a structure to our lives. And Jesus lets his followers know in the Sermon on the Mount that the expectation is high. But we are not alone.  We are connected to God and to each other. </a:t>
            </a:r>
            <a:endParaRPr/>
          </a:p>
        </p:txBody>
      </p:sp>
      <p:sp>
        <p:nvSpPr>
          <p:cNvPr id="95" name="Google Shape;95;g4f7a4273c7_0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f7a4273c7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f7a4273c7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idea is not that we guard an immaculate reputation.  Instead it is about living each moment as the best moment of your life.  This is always something we share with real people in real time. </a:t>
            </a:r>
            <a:endParaRPr/>
          </a:p>
          <a:p>
            <a:pPr marL="0" lvl="0" indent="0" algn="l" rtl="0">
              <a:spcBef>
                <a:spcPts val="0"/>
              </a:spcBef>
              <a:spcAft>
                <a:spcPts val="0"/>
              </a:spcAft>
              <a:buNone/>
            </a:pPr>
            <a:r>
              <a:rPr lang="en-GB"/>
              <a:t>Just as we cannot make any relationship a means to an end, we should not make certain behaviors the means to an end either. </a:t>
            </a:r>
            <a:endParaRPr/>
          </a:p>
          <a:p>
            <a:pPr marL="0" lvl="0" indent="0" algn="l" rtl="0">
              <a:spcBef>
                <a:spcPts val="0"/>
              </a:spcBef>
              <a:spcAft>
                <a:spcPts val="0"/>
              </a:spcAft>
              <a:buNone/>
            </a:pPr>
            <a:endParaRPr/>
          </a:p>
          <a:p>
            <a:pPr marL="0" lvl="0" indent="0" algn="l" rtl="0">
              <a:spcBef>
                <a:spcPts val="0"/>
              </a:spcBef>
              <a:spcAft>
                <a:spcPts val="0"/>
              </a:spcAft>
              <a:buNone/>
            </a:pPr>
            <a:r>
              <a:rPr lang="en-GB"/>
              <a:t>What do I mean by this?  Last week we were challenged to appreciate relationships as an end in themselves. To be a friend, a spouse, to love God -- just for the sake of the relationship.  That is one way we reflect God’s image.  When we make a relationship about anything else, we’re using the other person. </a:t>
            </a:r>
            <a:endParaRPr/>
          </a:p>
          <a:p>
            <a:pPr marL="0" lvl="0" indent="0" algn="l" rtl="0">
              <a:spcBef>
                <a:spcPts val="0"/>
              </a:spcBef>
              <a:spcAft>
                <a:spcPts val="0"/>
              </a:spcAft>
              <a:buNone/>
            </a:pPr>
            <a:endParaRPr/>
          </a:p>
        </p:txBody>
      </p:sp>
      <p:sp>
        <p:nvSpPr>
          <p:cNvPr id="100" name="Google Shape;100;g4f7a4273c7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f7a4273c7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f7a4273c7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GB"/>
              <a:t>So too with our behavior. When we use our behavior to manage our reputation -- like shapewear for the body, reputation for the character --  it is false. It is a distortion. We are not kind because then people will know we’re good Christians. We are not quick to make things right with others because it is better for our emotional health.</a:t>
            </a:r>
            <a:endParaRPr/>
          </a:p>
        </p:txBody>
      </p:sp>
      <p:sp>
        <p:nvSpPr>
          <p:cNvPr id="106" name="Google Shape;106;g4f7a4273c7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FFFFFF"/>
                </a:solidFill>
                <a:latin typeface="Tahoma"/>
                <a:ea typeface="Tahoma"/>
                <a:cs typeface="Tahoma"/>
                <a:sym typeface="Tahoma"/>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43" name="Google Shape;43;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FFCC66"/>
              </a:buClr>
              <a:buSzPts val="3200"/>
              <a:buFont typeface="Arimo"/>
              <a:buNone/>
              <a:defRPr sz="3200" b="0" i="0" u="none" strike="noStrike" cap="none">
                <a:solidFill>
                  <a:srgbClr val="FFFFFF"/>
                </a:solidFill>
                <a:latin typeface="Times New Roman"/>
                <a:ea typeface="Times New Roman"/>
                <a:cs typeface="Times New Roman"/>
                <a:sym typeface="Times New Roman"/>
              </a:defRPr>
            </a:lvl1pPr>
            <a:lvl2pPr marR="0" lvl="1" algn="l" rtl="0">
              <a:spcBef>
                <a:spcPts val="560"/>
              </a:spcBef>
              <a:spcAft>
                <a:spcPts val="0"/>
              </a:spcAft>
              <a:buClr>
                <a:srgbClr val="FFCC66"/>
              </a:buClr>
              <a:buSzPts val="2800"/>
              <a:buFont typeface="Arimo"/>
              <a:buNone/>
              <a:defRPr sz="2800" b="0" i="0" u="none" strike="noStrike" cap="none">
                <a:solidFill>
                  <a:srgbClr val="FFFFFF"/>
                </a:solidFill>
                <a:latin typeface="Times New Roman"/>
                <a:ea typeface="Times New Roman"/>
                <a:cs typeface="Times New Roman"/>
                <a:sym typeface="Times New Roman"/>
              </a:defRPr>
            </a:lvl2pPr>
            <a:lvl3pPr marR="0" lvl="2" algn="l" rtl="0">
              <a:spcBef>
                <a:spcPts val="480"/>
              </a:spcBef>
              <a:spcAft>
                <a:spcPts val="0"/>
              </a:spcAft>
              <a:buClr>
                <a:srgbClr val="FFCC66"/>
              </a:buClr>
              <a:buSzPts val="2400"/>
              <a:buFont typeface="Arimo"/>
              <a:buNone/>
              <a:defRPr sz="2400" b="0" i="0" u="none" strike="noStrike" cap="none">
                <a:solidFill>
                  <a:srgbClr val="FFFFFF"/>
                </a:solidFill>
                <a:latin typeface="Times New Roman"/>
                <a:ea typeface="Times New Roman"/>
                <a:cs typeface="Times New Roman"/>
                <a:sym typeface="Times New Roman"/>
              </a:defRPr>
            </a:lvl3pPr>
            <a:lvl4pPr marR="0" lvl="3" algn="l" rtl="0">
              <a:spcBef>
                <a:spcPts val="400"/>
              </a:spcBef>
              <a:spcAft>
                <a:spcPts val="0"/>
              </a:spcAft>
              <a:buClr>
                <a:srgbClr val="FFCC66"/>
              </a:buClr>
              <a:buSzPts val="2000"/>
              <a:buFont typeface="Arimo"/>
              <a:buNone/>
              <a:defRPr sz="2000" b="0" i="0" u="none" strike="noStrike" cap="none">
                <a:solidFill>
                  <a:srgbClr val="FFFFFF"/>
                </a:solidFill>
                <a:latin typeface="Times New Roman"/>
                <a:ea typeface="Times New Roman"/>
                <a:cs typeface="Times New Roman"/>
                <a:sym typeface="Times New Roman"/>
              </a:defRPr>
            </a:lvl4pPr>
            <a:lvl5pPr marR="0" lvl="4" algn="l" rtl="0">
              <a:spcBef>
                <a:spcPts val="400"/>
              </a:spcBef>
              <a:spcAft>
                <a:spcPts val="0"/>
              </a:spcAft>
              <a:buClr>
                <a:srgbClr val="FFCC66"/>
              </a:buClr>
              <a:buSzPts val="2000"/>
              <a:buFont typeface="Arimo"/>
              <a:buNone/>
              <a:defRPr sz="2000" b="0" i="0" u="none" strike="noStrike" cap="none">
                <a:solidFill>
                  <a:srgbClr val="FFFFFF"/>
                </a:solidFill>
                <a:latin typeface="Times New Roman"/>
                <a:ea typeface="Times New Roman"/>
                <a:cs typeface="Times New Roman"/>
                <a:sym typeface="Times New Roman"/>
              </a:defRPr>
            </a:lvl5pPr>
            <a:lvl6pPr marR="0" lvl="5" algn="l" rtl="0">
              <a:spcBef>
                <a:spcPts val="400"/>
              </a:spcBef>
              <a:spcAft>
                <a:spcPts val="0"/>
              </a:spcAft>
              <a:buClr>
                <a:srgbClr val="FFCC66"/>
              </a:buClr>
              <a:buSzPts val="2000"/>
              <a:buFont typeface="Arimo"/>
              <a:buNone/>
              <a:defRPr sz="2000" b="0" i="0" u="none" strike="noStrike" cap="none">
                <a:solidFill>
                  <a:srgbClr val="FFFFFF"/>
                </a:solidFill>
                <a:latin typeface="Times New Roman"/>
                <a:ea typeface="Times New Roman"/>
                <a:cs typeface="Times New Roman"/>
                <a:sym typeface="Times New Roman"/>
              </a:defRPr>
            </a:lvl6pPr>
            <a:lvl7pPr marR="0" lvl="6" algn="l" rtl="0">
              <a:spcBef>
                <a:spcPts val="400"/>
              </a:spcBef>
              <a:spcAft>
                <a:spcPts val="0"/>
              </a:spcAft>
              <a:buClr>
                <a:srgbClr val="FFCC66"/>
              </a:buClr>
              <a:buSzPts val="2000"/>
              <a:buFont typeface="Arimo"/>
              <a:buNone/>
              <a:defRPr sz="2000" b="0" i="0" u="none" strike="noStrike" cap="none">
                <a:solidFill>
                  <a:srgbClr val="FFFFFF"/>
                </a:solidFill>
                <a:latin typeface="Times New Roman"/>
                <a:ea typeface="Times New Roman"/>
                <a:cs typeface="Times New Roman"/>
                <a:sym typeface="Times New Roman"/>
              </a:defRPr>
            </a:lvl7pPr>
            <a:lvl8pPr marR="0" lvl="7" algn="l" rtl="0">
              <a:spcBef>
                <a:spcPts val="400"/>
              </a:spcBef>
              <a:spcAft>
                <a:spcPts val="0"/>
              </a:spcAft>
              <a:buClr>
                <a:srgbClr val="FFCC66"/>
              </a:buClr>
              <a:buSzPts val="2000"/>
              <a:buFont typeface="Arimo"/>
              <a:buNone/>
              <a:defRPr sz="2000" b="0" i="0" u="none" strike="noStrike" cap="none">
                <a:solidFill>
                  <a:srgbClr val="FFFFFF"/>
                </a:solidFill>
                <a:latin typeface="Times New Roman"/>
                <a:ea typeface="Times New Roman"/>
                <a:cs typeface="Times New Roman"/>
                <a:sym typeface="Times New Roman"/>
              </a:defRPr>
            </a:lvl8pPr>
            <a:lvl9pPr marR="0" lvl="8" algn="l" rtl="0">
              <a:spcBef>
                <a:spcPts val="400"/>
              </a:spcBef>
              <a:spcAft>
                <a:spcPts val="0"/>
              </a:spcAft>
              <a:buClr>
                <a:srgbClr val="FFCC66"/>
              </a:buClr>
              <a:buSzPts val="2000"/>
              <a:buFont typeface="Arimo"/>
              <a:buNone/>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44" name="Google Shape;44;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FFCC66"/>
              </a:buClr>
              <a:buSzPts val="1400"/>
              <a:buFont typeface="Arimo"/>
              <a:buNone/>
              <a:defRPr sz="14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240"/>
              </a:spcBef>
              <a:spcAft>
                <a:spcPts val="0"/>
              </a:spcAft>
              <a:buClr>
                <a:srgbClr val="FFCC66"/>
              </a:buClr>
              <a:buSzPts val="1200"/>
              <a:buFont typeface="Arimo"/>
              <a:buNone/>
              <a:defRPr sz="12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200"/>
              </a:spcBef>
              <a:spcAft>
                <a:spcPts val="0"/>
              </a:spcAft>
              <a:buClr>
                <a:srgbClr val="FFCC66"/>
              </a:buClr>
              <a:buSzPts val="1000"/>
              <a:buFont typeface="Arimo"/>
              <a:buNone/>
              <a:defRPr sz="1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47" name="Google Shape;47;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SzPts val="1400"/>
              <a:buNone/>
              <a:defRPr sz="28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80"/>
              </a:spcBef>
              <a:spcAft>
                <a:spcPts val="0"/>
              </a:spcAft>
              <a:buSzPts val="1400"/>
              <a:buNone/>
              <a:defRPr sz="24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50" name="Google Shape;50;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SzPts val="1400"/>
              <a:buNone/>
              <a:defRPr sz="28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80"/>
              </a:spcBef>
              <a:spcAft>
                <a:spcPts val="0"/>
              </a:spcAft>
              <a:buSzPts val="1400"/>
              <a:buNone/>
              <a:defRPr sz="24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2800" b="1" i="0" u="none" strike="noStrike" cap="none">
                <a:solidFill>
                  <a:srgbClr val="FFFFFF"/>
                </a:solidFill>
                <a:latin typeface="Arial"/>
                <a:ea typeface="Arial"/>
                <a:cs typeface="Arial"/>
                <a:sym typeface="Arial"/>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15" name="Google Shape;15;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SzPts val="1400"/>
              <a:buNone/>
              <a:defRPr sz="2800" b="0" i="0" u="none" strike="noStrike" cap="none">
                <a:solidFill>
                  <a:srgbClr val="FFFFFF"/>
                </a:solidFill>
                <a:latin typeface="Arial"/>
                <a:ea typeface="Arial"/>
                <a:cs typeface="Arial"/>
                <a:sym typeface="Arial"/>
              </a:defRPr>
            </a:lvl1pPr>
            <a:lvl2pPr marL="914400" marR="0" lvl="1" indent="-228600" algn="l" rtl="0">
              <a:spcBef>
                <a:spcPts val="480"/>
              </a:spcBef>
              <a:spcAft>
                <a:spcPts val="0"/>
              </a:spcAft>
              <a:buSzPts val="1400"/>
              <a:buNone/>
              <a:defRPr sz="2400" b="0" i="0" u="none" strike="noStrike" cap="none">
                <a:solidFill>
                  <a:srgbClr val="FFFFFF"/>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rgbClr val="FFFFFF"/>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rgbClr val="FFFFFF"/>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rgbClr val="FFFFFF"/>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16"/>
        <p:cNvGrpSpPr/>
        <p:nvPr/>
      </p:nvGrpSpPr>
      <p:grpSpPr>
        <a:xfrm>
          <a:off x="0" y="0"/>
          <a:ext cx="0" cy="0"/>
          <a:chOff x="0" y="0"/>
          <a:chExt cx="0" cy="0"/>
        </a:xfrm>
      </p:grpSpPr>
      <p:sp>
        <p:nvSpPr>
          <p:cNvPr id="17" name="Google Shape;17;p4"/>
          <p:cNvSpPr txBox="1">
            <a:spLocks noGrp="1"/>
          </p:cNvSpPr>
          <p:nvPr>
            <p:ph type="ctrTitle"/>
          </p:nvPr>
        </p:nvSpPr>
        <p:spPr>
          <a:xfrm>
            <a:off x="762000" y="1143000"/>
            <a:ext cx="7772400" cy="11430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18" name="Google Shape;18;p4"/>
          <p:cNvSpPr txBox="1">
            <a:spLocks noGrp="1"/>
          </p:cNvSpPr>
          <p:nvPr>
            <p:ph type="subTitle" idx="1"/>
          </p:nvPr>
        </p:nvSpPr>
        <p:spPr>
          <a:xfrm>
            <a:off x="1447800" y="3124200"/>
            <a:ext cx="6400800" cy="1752600"/>
          </a:xfrm>
          <a:prstGeom prst="rect">
            <a:avLst/>
          </a:prstGeom>
          <a:noFill/>
          <a:ln>
            <a:noFill/>
          </a:ln>
        </p:spPr>
        <p:txBody>
          <a:bodyPr spcFirstLastPara="1" wrap="square" lIns="91425" tIns="45700" rIns="91425" bIns="45700" anchor="t" anchorCtr="0"/>
          <a:lstStyle>
            <a:lvl1pPr marR="0" lvl="0" algn="ctr" rtl="0">
              <a:spcBef>
                <a:spcPts val="560"/>
              </a:spcBef>
              <a:spcAft>
                <a:spcPts val="0"/>
              </a:spcAft>
              <a:buSzPts val="1400"/>
              <a:buNone/>
              <a:defRPr sz="2800" b="0" i="0" u="none" strike="noStrike" cap="none">
                <a:solidFill>
                  <a:srgbClr val="FFFFFF"/>
                </a:solidFill>
                <a:latin typeface="Times New Roman"/>
                <a:ea typeface="Times New Roman"/>
                <a:cs typeface="Times New Roman"/>
                <a:sym typeface="Times New Roman"/>
              </a:defRPr>
            </a:lvl1pPr>
            <a:lvl2pPr marR="0" lvl="1" algn="l" rtl="0">
              <a:spcBef>
                <a:spcPts val="480"/>
              </a:spcBef>
              <a:spcAft>
                <a:spcPts val="0"/>
              </a:spcAft>
              <a:buSzPts val="1400"/>
              <a:buNone/>
              <a:defRPr sz="2400" b="0" i="0" u="none" strike="noStrike" cap="none">
                <a:solidFill>
                  <a:srgbClr val="FFFFFF"/>
                </a:solidFill>
                <a:latin typeface="Times New Roman"/>
                <a:ea typeface="Times New Roman"/>
                <a:cs typeface="Times New Roman"/>
                <a:sym typeface="Times New Roman"/>
              </a:defRPr>
            </a:lvl2pPr>
            <a:lvl3pPr marR="0" lvl="2"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3pPr>
            <a:lvl4pPr marR="0" lvl="3"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4pPr>
            <a:lvl5pPr marR="0" lvl="4"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5pPr>
            <a:lvl6pPr marR="0" lvl="5"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6pPr>
            <a:lvl7pPr marR="0" lvl="6"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7pPr>
            <a:lvl8pPr marR="0" lvl="7"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8pPr>
            <a:lvl9pPr marR="0" lvl="8"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2800" b="1" i="0" u="none" strike="noStrike" cap="none">
                <a:solidFill>
                  <a:srgbClr val="FFFFFF"/>
                </a:solidFill>
                <a:latin typeface="Arial"/>
                <a:ea typeface="Arial"/>
                <a:cs typeface="Arial"/>
                <a:sym typeface="Arial"/>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21" name="Google Shape;21;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SzPts val="1400"/>
              <a:buNone/>
              <a:defRPr sz="2800" b="0" i="0" u="none" strike="noStrike" cap="none">
                <a:solidFill>
                  <a:srgbClr val="FFFFFF"/>
                </a:solidFill>
                <a:latin typeface="Arial"/>
                <a:ea typeface="Arial"/>
                <a:cs typeface="Arial"/>
                <a:sym typeface="Arial"/>
              </a:defRPr>
            </a:lvl1pPr>
            <a:lvl2pPr marL="914400" marR="0" lvl="1" indent="-228600" algn="l" rtl="0">
              <a:spcBef>
                <a:spcPts val="480"/>
              </a:spcBef>
              <a:spcAft>
                <a:spcPts val="0"/>
              </a:spcAft>
              <a:buSzPts val="1400"/>
              <a:buNone/>
              <a:defRPr sz="2400" b="0" i="0" u="none" strike="noStrike" cap="none">
                <a:solidFill>
                  <a:srgbClr val="FFFFFF"/>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rgbClr val="FFFFFF"/>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rgbClr val="FFFFFF"/>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rgbClr val="FFFFFF"/>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rgbClr val="FFFFFF"/>
                </a:solidFill>
                <a:latin typeface="Tahoma"/>
                <a:ea typeface="Tahoma"/>
                <a:cs typeface="Tahoma"/>
                <a:sym typeface="Tahoma"/>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24" name="Google Shape;24;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FFCC66"/>
              </a:buClr>
              <a:buSzPts val="2000"/>
              <a:buFont typeface="Arimo"/>
              <a:buNone/>
              <a:defRPr sz="20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360"/>
              </a:spcBef>
              <a:spcAft>
                <a:spcPts val="0"/>
              </a:spcAft>
              <a:buClr>
                <a:srgbClr val="FFCC66"/>
              </a:buClr>
              <a:buSzPts val="1800"/>
              <a:buFont typeface="Arimo"/>
              <a:buNone/>
              <a:defRPr sz="18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20"/>
              </a:spcBef>
              <a:spcAft>
                <a:spcPts val="0"/>
              </a:spcAft>
              <a:buClr>
                <a:srgbClr val="FFCC66"/>
              </a:buClr>
              <a:buSzPts val="1600"/>
              <a:buFont typeface="Arimo"/>
              <a:buNone/>
              <a:defRPr sz="16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280"/>
              </a:spcBef>
              <a:spcAft>
                <a:spcPts val="0"/>
              </a:spcAft>
              <a:buClr>
                <a:srgbClr val="FFCC66"/>
              </a:buClr>
              <a:buSzPts val="1400"/>
              <a:buFont typeface="Arimo"/>
              <a:buNone/>
              <a:defRPr sz="14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280"/>
              </a:spcBef>
              <a:spcAft>
                <a:spcPts val="0"/>
              </a:spcAft>
              <a:buClr>
                <a:srgbClr val="FFCC66"/>
              </a:buClr>
              <a:buSzPts val="1400"/>
              <a:buFont typeface="Arimo"/>
              <a:buNone/>
              <a:defRPr sz="14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280"/>
              </a:spcBef>
              <a:spcAft>
                <a:spcPts val="0"/>
              </a:spcAft>
              <a:buClr>
                <a:srgbClr val="FFCC66"/>
              </a:buClr>
              <a:buSzPts val="1400"/>
              <a:buFont typeface="Arimo"/>
              <a:buNone/>
              <a:defRPr sz="14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280"/>
              </a:spcBef>
              <a:spcAft>
                <a:spcPts val="0"/>
              </a:spcAft>
              <a:buClr>
                <a:srgbClr val="FFCC66"/>
              </a:buClr>
              <a:buSzPts val="1400"/>
              <a:buFont typeface="Arimo"/>
              <a:buNone/>
              <a:defRPr sz="14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280"/>
              </a:spcBef>
              <a:spcAft>
                <a:spcPts val="0"/>
              </a:spcAft>
              <a:buClr>
                <a:srgbClr val="FFCC66"/>
              </a:buClr>
              <a:buSzPts val="1400"/>
              <a:buFont typeface="Arimo"/>
              <a:buNone/>
              <a:defRPr sz="14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280"/>
              </a:spcBef>
              <a:spcAft>
                <a:spcPts val="0"/>
              </a:spcAft>
              <a:buClr>
                <a:srgbClr val="FFCC66"/>
              </a:buClr>
              <a:buSzPts val="1400"/>
              <a:buFont typeface="Arimo"/>
              <a:buNone/>
              <a:defRPr sz="14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27" name="Google Shape;27;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SzPts val="1400"/>
              <a:buNone/>
              <a:defRPr sz="28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80"/>
              </a:spcBef>
              <a:spcAft>
                <a:spcPts val="0"/>
              </a:spcAft>
              <a:buSzPts val="1400"/>
              <a:buNone/>
              <a:defRPr sz="24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9pPr>
          </a:lstStyle>
          <a:p>
            <a:endParaRPr/>
          </a:p>
        </p:txBody>
      </p:sp>
      <p:sp>
        <p:nvSpPr>
          <p:cNvPr id="28" name="Google Shape;28;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SzPts val="1400"/>
              <a:buNone/>
              <a:defRPr sz="28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80"/>
              </a:spcBef>
              <a:spcAft>
                <a:spcPts val="0"/>
              </a:spcAft>
              <a:buSzPts val="1400"/>
              <a:buNone/>
              <a:defRPr sz="24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31" name="Google Shape;3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FFCC66"/>
              </a:buClr>
              <a:buSzPts val="2400"/>
              <a:buFont typeface="Arimo"/>
              <a:buNone/>
              <a:defRPr sz="2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00"/>
              </a:spcBef>
              <a:spcAft>
                <a:spcPts val="0"/>
              </a:spcAft>
              <a:buClr>
                <a:srgbClr val="FFCC66"/>
              </a:buClr>
              <a:buSzPts val="2000"/>
              <a:buFont typeface="Arimo"/>
              <a:buNone/>
              <a:defRPr sz="2000" b="1"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60"/>
              </a:spcBef>
              <a:spcAft>
                <a:spcPts val="0"/>
              </a:spcAft>
              <a:buClr>
                <a:srgbClr val="FFCC66"/>
              </a:buClr>
              <a:buSzPts val="1800"/>
              <a:buFont typeface="Arimo"/>
              <a:buNone/>
              <a:defRPr sz="1800" b="1"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9pPr>
          </a:lstStyle>
          <a:p>
            <a:endParaRPr/>
          </a:p>
        </p:txBody>
      </p:sp>
      <p:sp>
        <p:nvSpPr>
          <p:cNvPr id="32" name="Google Shape;3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SzPts val="1400"/>
              <a:buNone/>
              <a:defRPr sz="24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9pPr>
          </a:lstStyle>
          <a:p>
            <a:endParaRPr/>
          </a:p>
        </p:txBody>
      </p:sp>
      <p:sp>
        <p:nvSpPr>
          <p:cNvPr id="33" name="Google Shape;3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FFCC66"/>
              </a:buClr>
              <a:buSzPts val="2400"/>
              <a:buFont typeface="Arimo"/>
              <a:buNone/>
              <a:defRPr sz="2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00"/>
              </a:spcBef>
              <a:spcAft>
                <a:spcPts val="0"/>
              </a:spcAft>
              <a:buClr>
                <a:srgbClr val="FFCC66"/>
              </a:buClr>
              <a:buSzPts val="2000"/>
              <a:buFont typeface="Arimo"/>
              <a:buNone/>
              <a:defRPr sz="2000" b="1"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60"/>
              </a:spcBef>
              <a:spcAft>
                <a:spcPts val="0"/>
              </a:spcAft>
              <a:buClr>
                <a:srgbClr val="FFCC66"/>
              </a:buClr>
              <a:buSzPts val="1800"/>
              <a:buFont typeface="Arimo"/>
              <a:buNone/>
              <a:defRPr sz="1800" b="1"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20"/>
              </a:spcBef>
              <a:spcAft>
                <a:spcPts val="0"/>
              </a:spcAft>
              <a:buClr>
                <a:srgbClr val="FFCC66"/>
              </a:buClr>
              <a:buSzPts val="1600"/>
              <a:buFont typeface="Arimo"/>
              <a:buNone/>
              <a:defRPr sz="1600" b="1" i="0" u="none" strike="noStrike" cap="none">
                <a:solidFill>
                  <a:srgbClr val="FFFFFF"/>
                </a:solidFill>
                <a:latin typeface="Times New Roman"/>
                <a:ea typeface="Times New Roman"/>
                <a:cs typeface="Times New Roman"/>
                <a:sym typeface="Times New Roman"/>
              </a:defRPr>
            </a:lvl9pPr>
          </a:lstStyle>
          <a:p>
            <a:endParaRPr/>
          </a:p>
        </p:txBody>
      </p:sp>
      <p:sp>
        <p:nvSpPr>
          <p:cNvPr id="34" name="Google Shape;3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SzPts val="1400"/>
              <a:buNone/>
              <a:defRPr sz="24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8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20"/>
              </a:spcBef>
              <a:spcAft>
                <a:spcPts val="0"/>
              </a:spcAft>
              <a:buSzPts val="1400"/>
              <a:buNone/>
              <a:defRPr sz="16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FFFFFF"/>
                </a:solidFill>
                <a:latin typeface="Tahoma"/>
                <a:ea typeface="Tahoma"/>
                <a:cs typeface="Tahoma"/>
                <a:sym typeface="Tahoma"/>
              </a:defRPr>
            </a:lvl1pPr>
            <a:lvl2pPr marR="0" lvl="1"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2pPr>
            <a:lvl3pPr marR="0" lvl="2"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3pPr>
            <a:lvl4pPr marR="0" lvl="3"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4pPr>
            <a:lvl5pPr marR="0" lvl="4"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5pPr>
            <a:lvl6pPr marR="0" lvl="5"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6pPr>
            <a:lvl7pPr marR="0" lvl="6"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7pPr>
            <a:lvl8pPr marR="0" lvl="7"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8pPr>
            <a:lvl9pPr marR="0" lvl="8" algn="ctr" rtl="0">
              <a:spcBef>
                <a:spcPts val="0"/>
              </a:spcBef>
              <a:spcAft>
                <a:spcPts val="0"/>
              </a:spcAft>
              <a:buSzPts val="1400"/>
              <a:buNone/>
              <a:defRPr sz="4800" b="0" i="0" u="none" strike="noStrike" cap="none">
                <a:solidFill>
                  <a:srgbClr val="FFFFFF"/>
                </a:solidFill>
                <a:latin typeface="Tahoma"/>
                <a:ea typeface="Tahoma"/>
                <a:cs typeface="Tahoma"/>
                <a:sym typeface="Tahoma"/>
              </a:defRPr>
            </a:lvl9pPr>
          </a:lstStyle>
          <a:p>
            <a:endParaRPr/>
          </a:p>
        </p:txBody>
      </p:sp>
      <p:sp>
        <p:nvSpPr>
          <p:cNvPr id="39" name="Google Shape;39;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SzPts val="1400"/>
              <a:buNone/>
              <a:defRPr sz="32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560"/>
              </a:spcBef>
              <a:spcAft>
                <a:spcPts val="0"/>
              </a:spcAft>
              <a:buSzPts val="1400"/>
              <a:buNone/>
              <a:defRPr sz="28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480"/>
              </a:spcBef>
              <a:spcAft>
                <a:spcPts val="0"/>
              </a:spcAft>
              <a:buSzPts val="1400"/>
              <a:buNone/>
              <a:defRPr sz="24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40" name="Google Shape;40;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FFCC66"/>
              </a:buClr>
              <a:buSzPts val="1400"/>
              <a:buFont typeface="Arimo"/>
              <a:buNone/>
              <a:defRPr sz="14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240"/>
              </a:spcBef>
              <a:spcAft>
                <a:spcPts val="0"/>
              </a:spcAft>
              <a:buClr>
                <a:srgbClr val="FFCC66"/>
              </a:buClr>
              <a:buSzPts val="1200"/>
              <a:buFont typeface="Arimo"/>
              <a:buNone/>
              <a:defRPr sz="12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200"/>
              </a:spcBef>
              <a:spcAft>
                <a:spcPts val="0"/>
              </a:spcAft>
              <a:buClr>
                <a:srgbClr val="FFCC66"/>
              </a:buClr>
              <a:buSzPts val="1000"/>
              <a:buFont typeface="Arimo"/>
              <a:buNone/>
              <a:defRPr sz="1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180"/>
              </a:spcBef>
              <a:spcAft>
                <a:spcPts val="0"/>
              </a:spcAft>
              <a:buClr>
                <a:srgbClr val="FFCC66"/>
              </a:buClr>
              <a:buSzPts val="900"/>
              <a:buFont typeface="Arimo"/>
              <a:buNone/>
              <a:defRPr sz="9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
        <p:cNvGrpSpPr/>
        <p:nvPr/>
      </p:nvGrpSpPr>
      <p:grpSpPr>
        <a:xfrm>
          <a:off x="0" y="0"/>
          <a:ext cx="0" cy="0"/>
          <a:chOff x="0" y="0"/>
          <a:chExt cx="0" cy="0"/>
        </a:xfrm>
      </p:grpSpPr>
      <p:pic>
        <p:nvPicPr>
          <p:cNvPr id="10" name="Google Shape;10;p1" descr="vogel"/>
          <p:cNvPicPr preferRelativeResize="0"/>
          <p:nvPr/>
        </p:nvPicPr>
        <p:blipFill rotWithShape="1">
          <a:blip r:embed="rId14">
            <a:alphaModFix/>
          </a:blip>
          <a:srcRect/>
          <a:stretch/>
        </p:blipFill>
        <p:spPr>
          <a:xfrm>
            <a:off x="7740650" y="6381750"/>
            <a:ext cx="581025" cy="401638"/>
          </a:xfrm>
          <a:prstGeom prst="rect">
            <a:avLst/>
          </a:prstGeom>
          <a:noFill/>
          <a:ln>
            <a:noFill/>
          </a:ln>
        </p:spPr>
      </p:pic>
      <p:sp>
        <p:nvSpPr>
          <p:cNvPr id="11" name="Google Shape;11;p1"/>
          <p:cNvSpPr txBox="1"/>
          <p:nvPr/>
        </p:nvSpPr>
        <p:spPr>
          <a:xfrm>
            <a:off x="8278813" y="6375400"/>
            <a:ext cx="757237"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cap="none">
                <a:solidFill>
                  <a:srgbClr val="FFFFFF"/>
                </a:solidFill>
                <a:latin typeface="Arial"/>
                <a:ea typeface="Arial"/>
                <a:cs typeface="Arial"/>
                <a:sym typeface="Arial"/>
              </a:rPr>
              <a:t>ICEL</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762000" y="1143000"/>
            <a:ext cx="7772400" cy="1143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GB"/>
              <a:t>Loving Others</a:t>
            </a:r>
            <a:endParaRPr/>
          </a:p>
        </p:txBody>
      </p:sp>
      <p:sp>
        <p:nvSpPr>
          <p:cNvPr id="57" name="Google Shape;57;p14"/>
          <p:cNvSpPr txBox="1">
            <a:spLocks noGrp="1"/>
          </p:cNvSpPr>
          <p:nvPr>
            <p:ph type="subTitle" idx="1"/>
          </p:nvPr>
        </p:nvSpPr>
        <p:spPr>
          <a:xfrm>
            <a:off x="1447800" y="3124200"/>
            <a:ext cx="6400800" cy="1752600"/>
          </a:xfrm>
          <a:prstGeom prst="rect">
            <a:avLst/>
          </a:prstGeom>
        </p:spPr>
        <p:txBody>
          <a:bodyPr spcFirstLastPara="1" wrap="square" lIns="91425" tIns="45700" rIns="91425" bIns="45700" anchor="t" anchorCtr="0">
            <a:noAutofit/>
          </a:bodyPr>
          <a:lstStyle/>
          <a:p>
            <a:pPr marL="0" lvl="0" indent="0" algn="ctr" rtl="0">
              <a:spcBef>
                <a:spcPts val="560"/>
              </a:spcBef>
              <a:spcAft>
                <a:spcPts val="0"/>
              </a:spcAft>
              <a:buNone/>
            </a:pPr>
            <a:r>
              <a:rPr lang="en-GB"/>
              <a:t>or</a:t>
            </a:r>
            <a:endParaRPr/>
          </a:p>
          <a:p>
            <a:pPr marL="0" lvl="0" indent="0" algn="ctr" rtl="0">
              <a:spcBef>
                <a:spcPts val="560"/>
              </a:spcBef>
              <a:spcAft>
                <a:spcPts val="0"/>
              </a:spcAft>
              <a:buNone/>
            </a:pPr>
            <a:r>
              <a:rPr lang="en-GB"/>
              <a:t>The Sermon on the Mount</a:t>
            </a:r>
            <a:endParaRPr/>
          </a:p>
          <a:p>
            <a:pPr marL="0" lvl="0" indent="0" algn="ctr" rtl="0">
              <a:spcBef>
                <a:spcPts val="560"/>
              </a:spcBef>
              <a:spcAft>
                <a:spcPts val="0"/>
              </a:spcAft>
              <a:buNone/>
            </a:pPr>
            <a:r>
              <a:rPr lang="en-GB"/>
              <a:t>17 February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body" idx="1"/>
          </p:nvPr>
        </p:nvSpPr>
        <p:spPr>
          <a:xfrm>
            <a:off x="457200" y="354300"/>
            <a:ext cx="8686800" cy="57720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GB" sz="3000" dirty="0">
                <a:latin typeface="Calibri"/>
                <a:ea typeface="Calibri"/>
                <a:cs typeface="Calibri"/>
                <a:sym typeface="Calibri"/>
              </a:rPr>
              <a:t>First make things right with your brother or sister and then come back and offer your gift. 	</a:t>
            </a:r>
            <a:r>
              <a:rPr lang="en-GB" sz="3000" dirty="0" smtClean="0">
                <a:latin typeface="Calibri"/>
                <a:ea typeface="Calibri"/>
                <a:cs typeface="Calibri"/>
                <a:sym typeface="Calibri"/>
              </a:rPr>
              <a:t> Matt </a:t>
            </a:r>
            <a:r>
              <a:rPr lang="en-GB" sz="3000" dirty="0">
                <a:latin typeface="Calibri"/>
                <a:ea typeface="Calibri"/>
                <a:cs typeface="Calibri"/>
                <a:sym typeface="Calibri"/>
              </a:rPr>
              <a:t>5:24</a:t>
            </a:r>
            <a:endParaRPr sz="3000" dirty="0">
              <a:latin typeface="Calibri"/>
              <a:ea typeface="Calibri"/>
              <a:cs typeface="Calibri"/>
              <a:sym typeface="Calibri"/>
            </a:endParaRPr>
          </a:p>
          <a:p>
            <a:pPr marL="0" lvl="0" indent="0" algn="l" rtl="0">
              <a:spcBef>
                <a:spcPts val="560"/>
              </a:spcBef>
              <a:spcAft>
                <a:spcPts val="0"/>
              </a:spcAft>
              <a:buNone/>
            </a:pPr>
            <a:endParaRPr sz="3000" dirty="0">
              <a:latin typeface="Calibri"/>
              <a:ea typeface="Calibri"/>
              <a:cs typeface="Calibri"/>
              <a:sym typeface="Calibri"/>
            </a:endParaRPr>
          </a:p>
          <a:p>
            <a:pPr marL="0" lvl="0" indent="0" algn="l" rtl="0">
              <a:spcBef>
                <a:spcPts val="560"/>
              </a:spcBef>
              <a:spcAft>
                <a:spcPts val="0"/>
              </a:spcAft>
              <a:buNone/>
            </a:pPr>
            <a:r>
              <a:rPr lang="en-GB" sz="3000" dirty="0">
                <a:latin typeface="Calibri"/>
                <a:ea typeface="Calibri"/>
                <a:cs typeface="Calibri"/>
                <a:sym typeface="Calibri"/>
              </a:rPr>
              <a:t>But I say to you that every man who looks at a woman lustfully has already committed adultery.  </a:t>
            </a:r>
            <a:endParaRPr sz="3000" dirty="0">
              <a:latin typeface="Calibri"/>
              <a:ea typeface="Calibri"/>
              <a:cs typeface="Calibri"/>
              <a:sym typeface="Calibri"/>
            </a:endParaRPr>
          </a:p>
          <a:p>
            <a:pPr marL="5943600" lvl="0" indent="0" algn="l" rtl="0">
              <a:spcBef>
                <a:spcPts val="560"/>
              </a:spcBef>
              <a:spcAft>
                <a:spcPts val="0"/>
              </a:spcAft>
              <a:buNone/>
            </a:pPr>
            <a:r>
              <a:rPr lang="en-GB" sz="3000" dirty="0" smtClean="0">
                <a:latin typeface="Calibri"/>
                <a:ea typeface="Calibri"/>
                <a:cs typeface="Calibri"/>
                <a:sym typeface="Calibri"/>
              </a:rPr>
              <a:t>      </a:t>
            </a:r>
            <a:r>
              <a:rPr lang="en-GB" sz="3000" smtClean="0">
                <a:latin typeface="Calibri"/>
                <a:ea typeface="Calibri"/>
                <a:cs typeface="Calibri"/>
                <a:sym typeface="Calibri"/>
              </a:rPr>
              <a:t>Matt 5:28</a:t>
            </a:r>
          </a:p>
          <a:p>
            <a:pPr marL="5943600" lvl="0" indent="0" algn="l" rtl="0">
              <a:spcBef>
                <a:spcPts val="560"/>
              </a:spcBef>
              <a:spcAft>
                <a:spcPts val="0"/>
              </a:spcAft>
              <a:buNone/>
            </a:pPr>
            <a:endParaRPr sz="3000" dirty="0">
              <a:latin typeface="Calibri"/>
              <a:ea typeface="Calibri"/>
              <a:cs typeface="Calibri"/>
              <a:sym typeface="Calibri"/>
            </a:endParaRPr>
          </a:p>
          <a:p>
            <a:pPr marL="0" lvl="0" indent="0" algn="l" rtl="0">
              <a:spcBef>
                <a:spcPts val="560"/>
              </a:spcBef>
              <a:spcAft>
                <a:spcPts val="0"/>
              </a:spcAft>
              <a:buNone/>
            </a:pPr>
            <a:r>
              <a:rPr lang="en-GB" sz="3000" dirty="0">
                <a:latin typeface="Calibri"/>
                <a:ea typeface="Calibri"/>
                <a:cs typeface="Calibri"/>
                <a:sym typeface="Calibri"/>
              </a:rPr>
              <a:t>But I say to you, love your enemies and pray for those who harass you. . . 	</a:t>
            </a:r>
            <a:r>
              <a:rPr lang="en-GB" sz="3000" dirty="0" smtClean="0">
                <a:latin typeface="Calibri"/>
                <a:ea typeface="Calibri"/>
                <a:cs typeface="Calibri"/>
                <a:sym typeface="Calibri"/>
              </a:rPr>
              <a:t>             </a:t>
            </a:r>
            <a:r>
              <a:rPr lang="en-GB" sz="3000" dirty="0">
                <a:latin typeface="Calibri"/>
                <a:ea typeface="Calibri"/>
                <a:cs typeface="Calibri"/>
                <a:sym typeface="Calibri"/>
              </a:rPr>
              <a:t>		</a:t>
            </a:r>
            <a:r>
              <a:rPr lang="en-GB" sz="3000" dirty="0" smtClean="0">
                <a:latin typeface="Calibri"/>
                <a:ea typeface="Calibri"/>
                <a:cs typeface="Calibri"/>
                <a:sym typeface="Calibri"/>
              </a:rPr>
              <a:t> Matt </a:t>
            </a:r>
            <a:r>
              <a:rPr lang="en-GB" sz="3000" dirty="0">
                <a:latin typeface="Calibri"/>
                <a:ea typeface="Calibri"/>
                <a:cs typeface="Calibri"/>
                <a:sym typeface="Calibri"/>
              </a:rPr>
              <a:t>5:44</a:t>
            </a:r>
            <a:endParaRPr sz="3000" dirty="0">
              <a:latin typeface="Calibri"/>
              <a:ea typeface="Calibri"/>
              <a:cs typeface="Calibri"/>
              <a:sym typeface="Calibri"/>
            </a:endParaRPr>
          </a:p>
          <a:p>
            <a:pPr marL="0" lvl="0" indent="0" algn="l" rtl="0">
              <a:spcBef>
                <a:spcPts val="560"/>
              </a:spcBef>
              <a:spcAft>
                <a:spcPts val="0"/>
              </a:spcAft>
              <a:buNone/>
            </a:pPr>
            <a:endParaRPr lang="en-GB" sz="3000" dirty="0" smtClean="0">
              <a:latin typeface="Calibri"/>
              <a:ea typeface="Calibri"/>
              <a:cs typeface="Calibri"/>
              <a:sym typeface="Calibri"/>
            </a:endParaRPr>
          </a:p>
          <a:p>
            <a:pPr marL="0" lvl="0" indent="0" algn="l" rtl="0">
              <a:spcBef>
                <a:spcPts val="560"/>
              </a:spcBef>
              <a:spcAft>
                <a:spcPts val="0"/>
              </a:spcAft>
              <a:buNone/>
            </a:pPr>
            <a:r>
              <a:rPr lang="en-GB" sz="3000" dirty="0" smtClean="0">
                <a:latin typeface="Calibri"/>
                <a:ea typeface="Calibri"/>
                <a:cs typeface="Calibri"/>
                <a:sym typeface="Calibri"/>
              </a:rPr>
              <a:t>give </a:t>
            </a:r>
            <a:r>
              <a:rPr lang="en-GB" sz="3000" dirty="0">
                <a:latin typeface="Calibri"/>
                <a:ea typeface="Calibri"/>
                <a:cs typeface="Calibri"/>
                <a:sym typeface="Calibri"/>
              </a:rPr>
              <a:t>to the poor in secret			</a:t>
            </a:r>
            <a:r>
              <a:rPr lang="en-GB" sz="3000" dirty="0" smtClean="0">
                <a:latin typeface="Calibri"/>
                <a:ea typeface="Calibri"/>
                <a:cs typeface="Calibri"/>
                <a:sym typeface="Calibri"/>
              </a:rPr>
              <a:t> Matt </a:t>
            </a:r>
            <a:r>
              <a:rPr lang="en-GB" sz="3000" dirty="0">
                <a:latin typeface="Calibri"/>
                <a:ea typeface="Calibri"/>
                <a:cs typeface="Calibri"/>
                <a:sym typeface="Calibri"/>
              </a:rPr>
              <a:t>6:4</a:t>
            </a:r>
            <a:endParaRPr sz="3000"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4"/>
          <p:cNvPicPr preferRelativeResize="0"/>
          <p:nvPr/>
        </p:nvPicPr>
        <p:blipFill>
          <a:blip r:embed="rId3">
            <a:alphaModFix/>
          </a:blip>
          <a:stretch>
            <a:fillRect/>
          </a:stretch>
        </p:blipFill>
        <p:spPr>
          <a:xfrm>
            <a:off x="2404025" y="413974"/>
            <a:ext cx="4640325" cy="6030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57200" y="274638"/>
            <a:ext cx="8229600" cy="1143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127" name="Google Shape;127;p2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GB" sz="3000" b="1">
                <a:solidFill>
                  <a:srgbClr val="FFFFFF"/>
                </a:solidFill>
                <a:latin typeface="Calibri"/>
                <a:ea typeface="Calibri"/>
                <a:cs typeface="Calibri"/>
                <a:sym typeface="Calibri"/>
              </a:rPr>
              <a:t> “....</a:t>
            </a:r>
            <a:r>
              <a:rPr lang="en-GB" sz="3000">
                <a:solidFill>
                  <a:srgbClr val="FFFFFF"/>
                </a:solidFill>
                <a:latin typeface="Calibri"/>
                <a:ea typeface="Calibri"/>
                <a:cs typeface="Calibri"/>
                <a:sym typeface="Calibri"/>
              </a:rPr>
              <a:t>I made known to them your name, and I will continue to make it known, that the love with which you have loved me may be in them, and I in them.”										Jesus</a:t>
            </a:r>
            <a:endParaRPr sz="3000">
              <a:solidFill>
                <a:srgbClr val="FFFFFF"/>
              </a:solidFill>
              <a:latin typeface="Calibri"/>
              <a:ea typeface="Calibri"/>
              <a:cs typeface="Calibri"/>
              <a:sym typeface="Calibri"/>
            </a:endParaRPr>
          </a:p>
          <a:p>
            <a:pPr marL="0" lvl="0" indent="0" algn="l" rtl="0">
              <a:lnSpc>
                <a:spcPct val="150000"/>
              </a:lnSpc>
              <a:spcBef>
                <a:spcPts val="800"/>
              </a:spcBef>
              <a:spcAft>
                <a:spcPts val="0"/>
              </a:spcAft>
              <a:buClr>
                <a:srgbClr val="000000"/>
              </a:buClr>
              <a:buSzPts val="1100"/>
              <a:buFont typeface="Arial"/>
              <a:buNone/>
            </a:pPr>
            <a:r>
              <a:rPr lang="en-GB" sz="3000">
                <a:solidFill>
                  <a:srgbClr val="FFFFFF"/>
                </a:solidFill>
                <a:latin typeface="Calibri"/>
                <a:ea typeface="Calibri"/>
                <a:cs typeface="Calibri"/>
                <a:sym typeface="Calibri"/>
              </a:rPr>
              <a:t>												John 17:26</a:t>
            </a:r>
            <a:endParaRPr sz="3000">
              <a:solidFill>
                <a:srgbClr val="FFFFFF"/>
              </a:solidFill>
              <a:latin typeface="Calibri"/>
              <a:ea typeface="Calibri"/>
              <a:cs typeface="Calibri"/>
              <a:sym typeface="Calibri"/>
            </a:endParaRPr>
          </a:p>
          <a:p>
            <a:pPr marL="0" lvl="0" indent="0" algn="l" rtl="0">
              <a:lnSpc>
                <a:spcPct val="115000"/>
              </a:lnSpc>
              <a:spcBef>
                <a:spcPts val="800"/>
              </a:spcBef>
              <a:spcAft>
                <a:spcPts val="0"/>
              </a:spcAft>
              <a:buClr>
                <a:srgbClr val="000000"/>
              </a:buClr>
              <a:buSzPts val="1100"/>
              <a:buFont typeface="Arial"/>
              <a:buNone/>
            </a:pPr>
            <a:endParaRPr sz="3000">
              <a:solidFill>
                <a:srgbClr val="FFFFFF"/>
              </a:solidFill>
              <a:latin typeface="Calibri"/>
              <a:ea typeface="Calibri"/>
              <a:cs typeface="Calibri"/>
              <a:sym typeface="Calibri"/>
            </a:endParaRPr>
          </a:p>
          <a:p>
            <a:pPr marL="0" lvl="0" indent="0" algn="l" rtl="0">
              <a:spcBef>
                <a:spcPts val="56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5"/>
          <p:cNvPicPr preferRelativeResize="0"/>
          <p:nvPr/>
        </p:nvPicPr>
        <p:blipFill>
          <a:blip r:embed="rId3">
            <a:alphaModFix/>
          </a:blip>
          <a:stretch>
            <a:fillRect/>
          </a:stretch>
        </p:blipFill>
        <p:spPr>
          <a:xfrm>
            <a:off x="841925" y="372725"/>
            <a:ext cx="7176600" cy="538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7200" y="274638"/>
            <a:ext cx="8229600" cy="1143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a:t>Matthew 5:48</a:t>
            </a:r>
            <a:endParaRPr/>
          </a:p>
        </p:txBody>
      </p:sp>
      <p:sp>
        <p:nvSpPr>
          <p:cNvPr id="70" name="Google Shape;70;p16"/>
          <p:cNvSpPr txBox="1">
            <a:spLocks noGrp="1"/>
          </p:cNvSpPr>
          <p:nvPr>
            <p:ph type="body" idx="1"/>
          </p:nvPr>
        </p:nvSpPr>
        <p:spPr>
          <a:xfrm>
            <a:off x="457200" y="979675"/>
            <a:ext cx="8229600" cy="5146500"/>
          </a:xfrm>
          <a:prstGeom prst="rect">
            <a:avLst/>
          </a:prstGeom>
          <a:solidFill>
            <a:srgbClr val="000000"/>
          </a:solidFill>
        </p:spPr>
        <p:txBody>
          <a:bodyPr spcFirstLastPara="1" wrap="square" lIns="91425" tIns="45700" rIns="91425" bIns="45700" anchor="t" anchorCtr="0">
            <a:noAutofit/>
          </a:bodyPr>
          <a:lstStyle/>
          <a:p>
            <a:pPr marL="0" lvl="0" indent="0" algn="ctr" rtl="0">
              <a:spcBef>
                <a:spcPts val="560"/>
              </a:spcBef>
              <a:spcAft>
                <a:spcPts val="0"/>
              </a:spcAft>
              <a:buNone/>
            </a:pPr>
            <a:r>
              <a:rPr lang="en-GB" sz="4000">
                <a:solidFill>
                  <a:srgbClr val="FFFFFF"/>
                </a:solidFill>
                <a:highlight>
                  <a:srgbClr val="000000"/>
                </a:highlight>
                <a:latin typeface="Calibri"/>
                <a:ea typeface="Calibri"/>
                <a:cs typeface="Calibri"/>
                <a:sym typeface="Calibri"/>
              </a:rPr>
              <a:t>Therefore, just as </a:t>
            </a:r>
            <a:endParaRPr sz="4000">
              <a:solidFill>
                <a:srgbClr val="FFFFFF"/>
              </a:solidFill>
              <a:highlight>
                <a:srgbClr val="000000"/>
              </a:highlight>
              <a:latin typeface="Calibri"/>
              <a:ea typeface="Calibri"/>
              <a:cs typeface="Calibri"/>
              <a:sym typeface="Calibri"/>
            </a:endParaRPr>
          </a:p>
          <a:p>
            <a:pPr marL="0" lvl="0" indent="0" algn="ctr" rtl="0">
              <a:spcBef>
                <a:spcPts val="560"/>
              </a:spcBef>
              <a:spcAft>
                <a:spcPts val="0"/>
              </a:spcAft>
              <a:buNone/>
            </a:pPr>
            <a:r>
              <a:rPr lang="en-GB" sz="4000">
                <a:solidFill>
                  <a:srgbClr val="FFFFFF"/>
                </a:solidFill>
                <a:highlight>
                  <a:srgbClr val="000000"/>
                </a:highlight>
                <a:latin typeface="Calibri"/>
                <a:ea typeface="Calibri"/>
                <a:cs typeface="Calibri"/>
                <a:sym typeface="Calibri"/>
              </a:rPr>
              <a:t>your heavenly Father </a:t>
            </a:r>
            <a:endParaRPr sz="4000">
              <a:solidFill>
                <a:srgbClr val="FFFFFF"/>
              </a:solidFill>
              <a:highlight>
                <a:srgbClr val="000000"/>
              </a:highlight>
              <a:latin typeface="Calibri"/>
              <a:ea typeface="Calibri"/>
              <a:cs typeface="Calibri"/>
              <a:sym typeface="Calibri"/>
            </a:endParaRPr>
          </a:p>
          <a:p>
            <a:pPr marL="0" lvl="0" indent="0" algn="ctr" rtl="0">
              <a:spcBef>
                <a:spcPts val="560"/>
              </a:spcBef>
              <a:spcAft>
                <a:spcPts val="0"/>
              </a:spcAft>
              <a:buNone/>
            </a:pPr>
            <a:r>
              <a:rPr lang="en-GB" sz="4000">
                <a:solidFill>
                  <a:srgbClr val="FFFFFF"/>
                </a:solidFill>
                <a:highlight>
                  <a:srgbClr val="000000"/>
                </a:highlight>
                <a:latin typeface="Calibri"/>
                <a:ea typeface="Calibri"/>
                <a:cs typeface="Calibri"/>
                <a:sym typeface="Calibri"/>
              </a:rPr>
              <a:t>is complete </a:t>
            </a:r>
            <a:endParaRPr sz="4000">
              <a:solidFill>
                <a:srgbClr val="FFFFFF"/>
              </a:solidFill>
              <a:highlight>
                <a:srgbClr val="000000"/>
              </a:highlight>
              <a:latin typeface="Calibri"/>
              <a:ea typeface="Calibri"/>
              <a:cs typeface="Calibri"/>
              <a:sym typeface="Calibri"/>
            </a:endParaRPr>
          </a:p>
          <a:p>
            <a:pPr marL="0" lvl="0" indent="0" algn="ctr" rtl="0">
              <a:spcBef>
                <a:spcPts val="560"/>
              </a:spcBef>
              <a:spcAft>
                <a:spcPts val="0"/>
              </a:spcAft>
              <a:buNone/>
            </a:pPr>
            <a:r>
              <a:rPr lang="en-GB" sz="4000">
                <a:solidFill>
                  <a:srgbClr val="FFFFFF"/>
                </a:solidFill>
                <a:highlight>
                  <a:srgbClr val="000000"/>
                </a:highlight>
                <a:latin typeface="Calibri"/>
                <a:ea typeface="Calibri"/>
                <a:cs typeface="Calibri"/>
                <a:sym typeface="Calibri"/>
              </a:rPr>
              <a:t>in showing love to everyone, </a:t>
            </a:r>
            <a:endParaRPr sz="4000">
              <a:solidFill>
                <a:srgbClr val="FFFFFF"/>
              </a:solidFill>
              <a:highlight>
                <a:srgbClr val="000000"/>
              </a:highlight>
              <a:latin typeface="Calibri"/>
              <a:ea typeface="Calibri"/>
              <a:cs typeface="Calibri"/>
              <a:sym typeface="Calibri"/>
            </a:endParaRPr>
          </a:p>
          <a:p>
            <a:pPr marL="0" lvl="0" indent="0" algn="ctr" rtl="0">
              <a:spcBef>
                <a:spcPts val="560"/>
              </a:spcBef>
              <a:spcAft>
                <a:spcPts val="0"/>
              </a:spcAft>
              <a:buNone/>
            </a:pPr>
            <a:r>
              <a:rPr lang="en-GB" sz="4000">
                <a:solidFill>
                  <a:srgbClr val="FFFFFF"/>
                </a:solidFill>
                <a:highlight>
                  <a:srgbClr val="000000"/>
                </a:highlight>
                <a:latin typeface="Calibri"/>
                <a:ea typeface="Calibri"/>
                <a:cs typeface="Calibri"/>
                <a:sym typeface="Calibri"/>
              </a:rPr>
              <a:t>so also you must be complete.</a:t>
            </a:r>
            <a:endParaRPr sz="4000">
              <a:solidFill>
                <a:srgbClr val="FFFFFF"/>
              </a:solidFill>
              <a:highlight>
                <a:srgbClr val="000000"/>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74"/>
        <p:cNvGrpSpPr/>
        <p:nvPr/>
      </p:nvGrpSpPr>
      <p:grpSpPr>
        <a:xfrm>
          <a:off x="0" y="0"/>
          <a:ext cx="0" cy="0"/>
          <a:chOff x="0" y="0"/>
          <a:chExt cx="0" cy="0"/>
        </a:xfrm>
      </p:grpSpPr>
      <p:pic>
        <p:nvPicPr>
          <p:cNvPr id="75" name="Google Shape;75;p17"/>
          <p:cNvPicPr preferRelativeResize="0"/>
          <p:nvPr/>
        </p:nvPicPr>
        <p:blipFill>
          <a:blip r:embed="rId3">
            <a:alphaModFix/>
          </a:blip>
          <a:stretch>
            <a:fillRect/>
          </a:stretch>
        </p:blipFill>
        <p:spPr>
          <a:xfrm>
            <a:off x="1233275" y="2407350"/>
            <a:ext cx="6867525" cy="1504950"/>
          </a:xfrm>
          <a:prstGeom prst="rect">
            <a:avLst/>
          </a:prstGeom>
          <a:noFill/>
          <a:ln>
            <a:noFill/>
          </a:ln>
        </p:spPr>
      </p:pic>
      <p:sp>
        <p:nvSpPr>
          <p:cNvPr id="76" name="Google Shape;76;p17"/>
          <p:cNvSpPr txBox="1"/>
          <p:nvPr/>
        </p:nvSpPr>
        <p:spPr>
          <a:xfrm>
            <a:off x="3083038" y="3689900"/>
            <a:ext cx="3168000" cy="4287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7"/>
          <p:cNvSpPr txBox="1"/>
          <p:nvPr/>
        </p:nvSpPr>
        <p:spPr>
          <a:xfrm>
            <a:off x="7994800" y="2329475"/>
            <a:ext cx="391500" cy="17145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7200" y="274638"/>
            <a:ext cx="8229600" cy="1143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84" name="Google Shape;84;p1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4718800" y="-279500"/>
            <a:ext cx="4182950" cy="5019540"/>
          </a:xfrm>
          <a:prstGeom prst="rect">
            <a:avLst/>
          </a:prstGeom>
          <a:noFill/>
          <a:ln>
            <a:noFill/>
          </a:ln>
        </p:spPr>
      </p:pic>
      <p:pic>
        <p:nvPicPr>
          <p:cNvPr id="91" name="Google Shape;91;p19"/>
          <p:cNvPicPr preferRelativeResize="0"/>
          <p:nvPr/>
        </p:nvPicPr>
        <p:blipFill>
          <a:blip r:embed="rId4">
            <a:alphaModFix/>
          </a:blip>
          <a:stretch>
            <a:fillRect/>
          </a:stretch>
        </p:blipFill>
        <p:spPr>
          <a:xfrm>
            <a:off x="0" y="3130825"/>
            <a:ext cx="4961050" cy="372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2404025" y="413974"/>
            <a:ext cx="4640325" cy="6030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body" idx="1"/>
          </p:nvPr>
        </p:nvSpPr>
        <p:spPr>
          <a:xfrm>
            <a:off x="457200" y="354300"/>
            <a:ext cx="8229600" cy="57720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GB" sz="3000">
                <a:solidFill>
                  <a:srgbClr val="FFFFFF"/>
                </a:solidFill>
                <a:latin typeface="Calibri"/>
                <a:ea typeface="Calibri"/>
                <a:cs typeface="Calibri"/>
                <a:sym typeface="Calibri"/>
              </a:rPr>
              <a:t>First make things right with your brother or sister and then come back and offer your gift. Matt 5:24</a:t>
            </a:r>
            <a:endParaRPr sz="3000">
              <a:solidFill>
                <a:srgbClr val="FFFFFF"/>
              </a:solidFill>
              <a:latin typeface="Calibri"/>
              <a:ea typeface="Calibri"/>
              <a:cs typeface="Calibri"/>
              <a:sym typeface="Calibri"/>
            </a:endParaRPr>
          </a:p>
          <a:p>
            <a:pPr marL="0" lvl="0" indent="0" algn="l" rtl="0">
              <a:spcBef>
                <a:spcPts val="560"/>
              </a:spcBef>
              <a:spcAft>
                <a:spcPts val="0"/>
              </a:spcAft>
              <a:buNone/>
            </a:pPr>
            <a:endParaRPr sz="3000">
              <a:solidFill>
                <a:srgbClr val="FFFFFF"/>
              </a:solidFill>
              <a:latin typeface="Calibri"/>
              <a:ea typeface="Calibri"/>
              <a:cs typeface="Calibri"/>
              <a:sym typeface="Calibri"/>
            </a:endParaRPr>
          </a:p>
          <a:p>
            <a:pPr marL="0" lvl="0" indent="0" algn="l" rtl="0">
              <a:spcBef>
                <a:spcPts val="560"/>
              </a:spcBef>
              <a:spcAft>
                <a:spcPts val="0"/>
              </a:spcAft>
              <a:buNone/>
            </a:pPr>
            <a:endParaRPr sz="30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1129</Words>
  <Application>Microsoft Office PowerPoint</Application>
  <PresentationFormat>On-screen Show (4:3)</PresentationFormat>
  <Paragraphs>66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Tahoma</vt:lpstr>
      <vt:lpstr>Calibri</vt:lpstr>
      <vt:lpstr>Times New Roman</vt:lpstr>
      <vt:lpstr>Arimo</vt:lpstr>
      <vt:lpstr>ICELBlack</vt:lpstr>
      <vt:lpstr>Loving Others</vt:lpstr>
      <vt:lpstr>PowerPoint Presentation</vt:lpstr>
      <vt:lpstr>Matthew 5:48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Others</dc:title>
  <dc:creator>rebecca</dc:creator>
  <cp:lastModifiedBy>christophe mertens</cp:lastModifiedBy>
  <cp:revision>2</cp:revision>
  <dcterms:modified xsi:type="dcterms:W3CDTF">2019-02-17T12:54:39Z</dcterms:modified>
</cp:coreProperties>
</file>