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16" r:id="rId2"/>
    <p:sldId id="317" r:id="rId3"/>
    <p:sldId id="318" r:id="rId4"/>
    <p:sldId id="324" r:id="rId5"/>
    <p:sldId id="326" r:id="rId6"/>
    <p:sldId id="320" r:id="rId7"/>
    <p:sldId id="327" r:id="rId8"/>
    <p:sldId id="321" r:id="rId9"/>
    <p:sldId id="328" r:id="rId10"/>
    <p:sldId id="322" r:id="rId11"/>
    <p:sldId id="323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973" autoAdjust="0"/>
  </p:normalViewPr>
  <p:slideViewPr>
    <p:cSldViewPr>
      <p:cViewPr>
        <p:scale>
          <a:sx n="60" d="100"/>
          <a:sy n="60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5EEEB8-81F1-4919-8FED-067958A0257C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7E1F2F-2636-4C40-9647-EE2D1FF2F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0E60BD-8AAC-4F20-BF89-20529CF84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8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124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8580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094908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77133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731228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9330940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57087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3322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481393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615979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95473822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7786275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g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8813" y="6375400"/>
            <a:ext cx="757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FFFFFF"/>
                </a:solidFill>
              </a:rPr>
              <a:t>ICEL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4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0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60350"/>
            <a:ext cx="7772400" cy="2663825"/>
          </a:xfrm>
        </p:spPr>
        <p:txBody>
          <a:bodyPr/>
          <a:lstStyle/>
          <a:p>
            <a:pPr>
              <a:defRPr/>
            </a:pPr>
            <a:r>
              <a:rPr lang="en-GB" sz="4400" i="1" dirty="0" smtClean="0">
                <a:effectLst/>
                <a:latin typeface="Times New Roman"/>
                <a:ea typeface="Times New Roman"/>
              </a:rPr>
              <a:t/>
            </a:r>
            <a:br>
              <a:rPr lang="en-GB" sz="4400" i="1" dirty="0" smtClean="0">
                <a:effectLst/>
                <a:latin typeface="Times New Roman"/>
                <a:ea typeface="Times New Roman"/>
              </a:rPr>
            </a:br>
            <a:r>
              <a:rPr lang="en-GB" sz="4400" i="1" dirty="0">
                <a:effectLst/>
                <a:latin typeface="Times New Roman"/>
                <a:ea typeface="Times New Roman"/>
              </a:rPr>
              <a:t/>
            </a:r>
            <a:br>
              <a:rPr lang="en-GB" sz="4400" i="1" dirty="0">
                <a:effectLst/>
                <a:latin typeface="Times New Roman"/>
                <a:ea typeface="Times New Roman"/>
              </a:rPr>
            </a:br>
            <a:r>
              <a:rPr lang="en-GB" sz="4400" i="1" dirty="0" smtClean="0">
                <a:effectLst/>
                <a:latin typeface="Times New Roman"/>
                <a:ea typeface="Times New Roman"/>
              </a:rPr>
              <a:t/>
            </a:r>
            <a:br>
              <a:rPr lang="en-GB" sz="4400" i="1" dirty="0" smtClean="0">
                <a:effectLst/>
                <a:latin typeface="Times New Roman"/>
                <a:ea typeface="Times New Roman"/>
              </a:rPr>
            </a:br>
            <a:r>
              <a:rPr lang="en-US" sz="4400" b="1" dirty="0" smtClean="0">
                <a:effectLst/>
              </a:rPr>
              <a:t>The </a:t>
            </a:r>
            <a:r>
              <a:rPr lang="en-US" sz="4400" b="1" dirty="0">
                <a:effectLst/>
              </a:rPr>
              <a:t>risen Christ brings </a:t>
            </a: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>new life</a:t>
            </a:r>
            <a:r>
              <a:rPr lang="nl-NL" sz="4400" dirty="0">
                <a:effectLst/>
              </a:rPr>
              <a:t/>
            </a:r>
            <a:br>
              <a:rPr lang="nl-NL" sz="4400" dirty="0">
                <a:effectLst/>
              </a:rPr>
            </a:b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2051" name="Ondertitel 2"/>
          <p:cNvSpPr>
            <a:spLocks noGrp="1"/>
          </p:cNvSpPr>
          <p:nvPr>
            <p:ph type="subTitle" idx="1"/>
          </p:nvPr>
        </p:nvSpPr>
        <p:spPr>
          <a:xfrm>
            <a:off x="1447800" y="3573016"/>
            <a:ext cx="6400800" cy="1944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smtClean="0">
                <a:effectLst/>
              </a:rPr>
              <a:t>ICEL, Leuven</a:t>
            </a:r>
          </a:p>
          <a:p>
            <a:r>
              <a:rPr lang="en-GB" altLang="nl-NL" dirty="0" smtClean="0">
                <a:effectLst/>
              </a:rPr>
              <a:t>April 19, 2015</a:t>
            </a:r>
          </a:p>
          <a:p>
            <a:r>
              <a:rPr lang="en-GB" altLang="nl-NL" dirty="0" smtClean="0">
                <a:effectLst/>
              </a:rPr>
              <a:t>Pieter </a:t>
            </a:r>
            <a:r>
              <a:rPr lang="en-GB" altLang="nl-NL" dirty="0" err="1" smtClean="0">
                <a:effectLst/>
              </a:rPr>
              <a:t>Boersema</a:t>
            </a:r>
            <a:endParaRPr lang="en-GB" altLang="nl-NL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effectLst/>
              </a:rPr>
              <a:t>6.</a:t>
            </a:r>
            <a:r>
              <a:rPr lang="en-US" sz="4400" dirty="0" smtClean="0">
                <a:effectLst/>
              </a:rPr>
              <a:t>Jesus giving his life as a ransom for many</a:t>
            </a:r>
            <a:endParaRPr lang="en-GB" sz="44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Jesus  </a:t>
            </a:r>
            <a:r>
              <a:rPr lang="en-US" sz="2400" dirty="0">
                <a:effectLst/>
              </a:rPr>
              <a:t>giving his life as a sinless person, only God is without sin. </a:t>
            </a:r>
            <a:endParaRPr lang="en-US" sz="24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new law of the Kingdom of God: Forgiveness of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Mark </a:t>
            </a:r>
            <a:r>
              <a:rPr lang="en-US" sz="2400" dirty="0">
                <a:effectLst/>
              </a:rPr>
              <a:t>10:45 “For even the Son of Man did not come to be served, but to serve, and to give his life as a ransom for many.”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Psalm 49:6-8: </a:t>
            </a:r>
            <a:r>
              <a:rPr lang="en-US" dirty="0">
                <a:effectLst/>
              </a:rPr>
              <a:t>	</a:t>
            </a:r>
          </a:p>
          <a:p>
            <a:pPr marL="400050" lvl="1" indent="0"/>
            <a:r>
              <a:rPr lang="en-US" dirty="0" smtClean="0">
                <a:effectLst/>
              </a:rPr>
              <a:t>	No </a:t>
            </a:r>
            <a:r>
              <a:rPr lang="en-US" dirty="0">
                <a:effectLst/>
              </a:rPr>
              <a:t>one can redeem the life of another</a:t>
            </a:r>
          </a:p>
          <a:p>
            <a:pPr marL="0" indent="0"/>
            <a:r>
              <a:rPr lang="en-US" sz="2400" dirty="0" smtClean="0">
                <a:effectLst/>
              </a:rPr>
              <a:t>	or </a:t>
            </a:r>
            <a:r>
              <a:rPr lang="en-US" sz="2400" dirty="0">
                <a:effectLst/>
              </a:rPr>
              <a:t>give to God a ransom for </a:t>
            </a:r>
            <a:r>
              <a:rPr lang="en-US" sz="2400" dirty="0" smtClean="0">
                <a:effectLst/>
              </a:rPr>
              <a:t>them</a:t>
            </a:r>
            <a:endParaRPr lang="en-US" sz="2400" dirty="0">
              <a:effectLst/>
            </a:endParaRPr>
          </a:p>
          <a:p>
            <a:pPr marL="0" indent="0"/>
            <a:r>
              <a:rPr lang="en-US" sz="2400" dirty="0">
                <a:effectLst/>
              </a:rPr>
              <a:t>	</a:t>
            </a: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ransom for a life is costly,</a:t>
            </a:r>
          </a:p>
          <a:p>
            <a:pPr marL="0" indent="0"/>
            <a:r>
              <a:rPr lang="en-US" sz="2400" dirty="0" smtClean="0">
                <a:effectLst/>
              </a:rPr>
              <a:t>	no </a:t>
            </a:r>
            <a:r>
              <a:rPr lang="en-US" sz="2400" dirty="0">
                <a:effectLst/>
              </a:rPr>
              <a:t>payment is ever </a:t>
            </a:r>
            <a:r>
              <a:rPr lang="en-US" sz="2400" dirty="0" smtClean="0">
                <a:effectLst/>
              </a:rPr>
              <a:t>enough.</a:t>
            </a:r>
            <a:endParaRPr lang="en-US" sz="24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31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ffectLst/>
              </a:rPr>
              <a:t>7.</a:t>
            </a:r>
            <a:r>
              <a:rPr lang="en-US" sz="4000" dirty="0">
                <a:effectLst/>
              </a:rPr>
              <a:t> </a:t>
            </a:r>
            <a:r>
              <a:rPr lang="en-US" sz="4000" dirty="0" smtClean="0">
                <a:effectLst/>
              </a:rPr>
              <a:t>The risen Christ brings new life</a:t>
            </a:r>
            <a:r>
              <a:rPr lang="en-GB" sz="4000" dirty="0" smtClean="0">
                <a:effectLst/>
              </a:rPr>
              <a:t> </a:t>
            </a:r>
            <a:endParaRPr lang="en-GB" sz="40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r>
              <a:rPr lang="en-US" dirty="0">
                <a:effectLst/>
              </a:rPr>
              <a:t>•	Isaiah 61:11 “For as the soil makes the sprout come up and a garden causes seeds to grow, so the Sovereign Lord will make righteousness and praise spring up before all nations”.</a:t>
            </a:r>
          </a:p>
          <a:p>
            <a:r>
              <a:rPr lang="en-US" dirty="0">
                <a:effectLst/>
              </a:rPr>
              <a:t>•	</a:t>
            </a:r>
            <a:r>
              <a:rPr lang="en-US" dirty="0" smtClean="0">
                <a:effectLst/>
              </a:rPr>
              <a:t>Romans </a:t>
            </a:r>
            <a:r>
              <a:rPr lang="en-US" dirty="0">
                <a:effectLst/>
              </a:rPr>
              <a:t>14:9 “For this very reason, Christ died and returned to life so that he might be the Lord of both the dead and the living”.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God the Father and God the Son and God the Holy Spirit are three in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Restauration is in Christ Jesus, our Savior.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He shares his live with those who believe in him</a:t>
            </a:r>
            <a:endParaRPr lang="en-US" dirty="0">
              <a:effectLst/>
            </a:endParaRPr>
          </a:p>
          <a:p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9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effectLst/>
              </a:rPr>
              <a:t>1. Introduction: Who is Jesus?</a:t>
            </a:r>
            <a:endParaRPr lang="en-GB" sz="44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280" cy="4784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ffectLst/>
              </a:rPr>
              <a:t> We live in the time between Easter and Ascension Day.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ffectLst/>
              </a:rPr>
              <a:t>Who is Jesus after his resurrection from the grave?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question is not </a:t>
            </a:r>
            <a:r>
              <a:rPr lang="en-US" dirty="0" smtClean="0">
                <a:effectLst/>
              </a:rPr>
              <a:t>if Jesus exists; more </a:t>
            </a:r>
            <a:r>
              <a:rPr lang="en-US" dirty="0">
                <a:effectLst/>
              </a:rPr>
              <a:t>than 500 people have seen him (1 </a:t>
            </a:r>
            <a:r>
              <a:rPr lang="en-US" dirty="0" smtClean="0">
                <a:effectLst/>
              </a:rPr>
              <a:t>Corinthians </a:t>
            </a:r>
            <a:r>
              <a:rPr lang="en-US" dirty="0">
                <a:effectLst/>
              </a:rPr>
              <a:t>15</a:t>
            </a:r>
            <a:r>
              <a:rPr lang="en-US" dirty="0" smtClean="0">
                <a:effectLst/>
              </a:rPr>
              <a:t>).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Jesus in Islam: the prophet Isa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Jesus in Hinduism: an avatar of a god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Jesus in Buddhism: a good teacher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The question: Is Jesus a </a:t>
            </a:r>
            <a:r>
              <a:rPr lang="en-US" dirty="0">
                <a:effectLst/>
              </a:rPr>
              <a:t>good man or is he </a:t>
            </a:r>
            <a:r>
              <a:rPr lang="en-US" dirty="0" smtClean="0">
                <a:effectLst/>
              </a:rPr>
              <a:t>God? </a:t>
            </a:r>
            <a:endParaRPr lang="en-GB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/>
              </a:rPr>
              <a:t>2. Jesus’ teaching during these 40 days </a:t>
            </a:r>
            <a:endParaRPr lang="en-GB" sz="44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What was Jesus teaching?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Jesus is not only repeating the Gospels but he brings the Scriptures together: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His suffering, crucifixion and resurrection from the grave had been foretold.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Jesus is the fulfillment of what is written in the Torah, the Prophets and the Psalms.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Scripture revelation today means: from Genesis, Exodus, the Prophets, the N.T. Church and at the end the book of Revelation.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20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ffectLst/>
              </a:rPr>
              <a:t>The Lamb of God, van Eyck 1432</a:t>
            </a:r>
            <a:endParaRPr lang="en-GB" sz="4000" dirty="0">
              <a:effectLst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600" dirty="0"/>
              <a:t>3. The personal appearance of Jesus </a:t>
            </a:r>
            <a:endParaRPr lang="en-GB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147248" cy="8341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0" dirty="0" smtClean="0">
                <a:effectLst/>
              </a:rPr>
              <a:t>But </a:t>
            </a:r>
            <a:r>
              <a:rPr lang="en-US" b="0" dirty="0">
                <a:effectLst/>
              </a:rPr>
              <a:t>the story </a:t>
            </a:r>
            <a:r>
              <a:rPr lang="en-US" b="0" dirty="0" smtClean="0">
                <a:effectLst/>
              </a:rPr>
              <a:t>about the </a:t>
            </a:r>
            <a:r>
              <a:rPr lang="en-US" b="0" dirty="0">
                <a:effectLst/>
              </a:rPr>
              <a:t>appearances of Jesus was not only an explanation of the </a:t>
            </a:r>
            <a:r>
              <a:rPr lang="en-US" b="0" dirty="0" smtClean="0">
                <a:effectLst/>
              </a:rPr>
              <a:t>Scriptures</a:t>
            </a:r>
            <a:endParaRPr lang="en-US" b="0" dirty="0">
              <a:effectLst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/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Mary Magdalene. 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first </a:t>
            </a:r>
            <a:r>
              <a:rPr lang="en-US" dirty="0" smtClean="0">
                <a:effectLst/>
              </a:rPr>
              <a:t>appearance.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 </a:t>
            </a:r>
            <a:r>
              <a:rPr lang="en-US" dirty="0" smtClean="0">
                <a:effectLst/>
              </a:rPr>
              <a:t>woman.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Recognition by the </a:t>
            </a:r>
            <a:r>
              <a:rPr lang="en-US" dirty="0" smtClean="0">
                <a:effectLst/>
              </a:rPr>
              <a:t>human voice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effectLst/>
              </a:rPr>
              <a:t>Jesus.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Mary answered:    ‘</a:t>
            </a:r>
            <a:r>
              <a:rPr lang="en-US" dirty="0" err="1" smtClean="0">
                <a:effectLst/>
              </a:rPr>
              <a:t>Rabuni</a:t>
            </a:r>
            <a:r>
              <a:rPr lang="en-US" dirty="0">
                <a:effectLst/>
              </a:rPr>
              <a:t>’ (= Master)</a:t>
            </a:r>
          </a:p>
          <a:p>
            <a:endParaRPr lang="en-GB" dirty="0">
              <a:effectLst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7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ffectLst/>
              </a:rPr>
              <a:t>4. </a:t>
            </a:r>
            <a:r>
              <a:rPr lang="en-US" sz="4000" dirty="0" smtClean="0">
                <a:effectLst/>
              </a:rPr>
              <a:t>Jesus acts as God: 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The forgiveness of sins </a:t>
            </a:r>
            <a:endParaRPr lang="en-GB" sz="40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Luke 24: 36-48 On the road to Emmaus.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Jesus opened their minds to understand the Scriptures: “The Christ will suffer and rise from the dead on the third day, and repentance and forgiveness of sins will be preached in his name to all nations”.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We cannot negate the presence of sin and evil in the present world.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God created heaven and earth and he said it was good. He created Adam and Eve (man and woman) and he said it was very good.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‘Breaking the bread’ as a sign of Jesus’ sacrifice for us.</a:t>
            </a:r>
          </a:p>
        </p:txBody>
      </p:sp>
    </p:spTree>
    <p:extLst>
      <p:ext uri="{BB962C8B-B14F-4D97-AF65-F5344CB8AC3E}">
        <p14:creationId xmlns:p14="http://schemas.microsoft.com/office/powerpoint/2010/main" val="40451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effectLst/>
              </a:rPr>
              <a:t>Rembrandt’s Supper at Emmaus, 1648</a:t>
            </a:r>
            <a:endParaRPr lang="en-GB" sz="3600" dirty="0">
              <a:effectLst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2229"/>
            <a:ext cx="5400599" cy="56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effectLst/>
              </a:rPr>
              <a:t>5.</a:t>
            </a:r>
            <a:r>
              <a:rPr lang="en-US" sz="3600" dirty="0" smtClean="0">
                <a:effectLst/>
              </a:rPr>
              <a:t>The three ‘trees of life’ in the Bible</a:t>
            </a:r>
            <a:r>
              <a:rPr lang="en-GB" sz="3600" dirty="0" smtClean="0">
                <a:effectLst/>
              </a:rPr>
              <a:t> </a:t>
            </a:r>
            <a:endParaRPr lang="en-GB" sz="3600" dirty="0">
              <a:effectLst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The tree of life in the beginning: Genesis 2:9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The tree of life at the side of the river flowing from the throne of God and the Lamb in the middle of the New Jerusalem: Revelation 22.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In the middle, the pivot of biblical history, is the cross, the tree of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Through him all things were made; without him nothing was made that has been made (John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Christ’s </a:t>
            </a:r>
            <a:r>
              <a:rPr lang="en-US" dirty="0">
                <a:effectLst/>
              </a:rPr>
              <a:t>suffering and death </a:t>
            </a:r>
            <a:r>
              <a:rPr lang="en-US" dirty="0" smtClean="0">
                <a:effectLst/>
              </a:rPr>
              <a:t>were needed </a:t>
            </a:r>
            <a:r>
              <a:rPr lang="en-US" dirty="0">
                <a:effectLst/>
              </a:rPr>
              <a:t>to bring new life. No denial but reconciliation</a:t>
            </a:r>
            <a:r>
              <a:rPr lang="en-US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1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‘The disbelief of Thomas’. 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Caravaggio, 1601–1602</a:t>
            </a:r>
            <a:endParaRPr lang="en-GB" sz="3600" dirty="0">
              <a:effectLst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71" y="1556792"/>
            <a:ext cx="656799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ᡪᢃᡘᢁᡶᢈᢈ᡾᡻᡾᡺᡹"/>
  <p:tag name="DATETIME" val="ᡉᡄᡆᡄᡇᡅᡅᡎᠵᠵᡆᡆᡏᡊᡊᡖᡢᠵᠽᡜᡢᡩᡀᡇᡏᡅᠾ"/>
  <p:tag name="DONEBY" val="ᡨᡩᡱᡸ᡽ᢇ᡾ᢈᢉᢄᢅ᡽᡺ᠵᢂ᡺ᢇᢉ᡺ᢃᢈ"/>
  <p:tag name="IPADDRESS" val="ᡯᡖᡫᡆᡆᡅᡇᡆᡍ"/>
  <p:tag name="APPVER" val="ᡆᡃᡇ"/>
  <p:tag name="RANDOM" val="21"/>
  <p:tag name="CHECKSUM" val="ᡊᡈᡅᡅ"/>
</p:tagLst>
</file>

<file path=ppt/theme/theme1.xml><?xml version="1.0" encoding="utf-8"?>
<a:theme xmlns:a="http://schemas.openxmlformats.org/drawingml/2006/main" name="ICELBlack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ormyBlu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5194</TotalTime>
  <Words>552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ICELBlack</vt:lpstr>
      <vt:lpstr>   The risen Christ brings  new life  </vt:lpstr>
      <vt:lpstr>1. Introduction: Who is Jesus?</vt:lpstr>
      <vt:lpstr>2. Jesus’ teaching during these 40 days </vt:lpstr>
      <vt:lpstr>The Lamb of God, van Eyck 1432</vt:lpstr>
      <vt:lpstr>3. The personal appearance of Jesus </vt:lpstr>
      <vt:lpstr>4. Jesus acts as God:  The forgiveness of sins </vt:lpstr>
      <vt:lpstr>Rembrandt’s Supper at Emmaus, 1648</vt:lpstr>
      <vt:lpstr>5.The three ‘trees of life’ in the Bible </vt:lpstr>
      <vt:lpstr>‘The disbelief of Thomas’.   Caravaggio, 1601–1602</vt:lpstr>
      <vt:lpstr>6.Jesus giving his life as a ransom for many</vt:lpstr>
      <vt:lpstr>7. The risen Christ brings new life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Rosies</dc:creator>
  <cp:lastModifiedBy>christophe mertens</cp:lastModifiedBy>
  <cp:revision>326</cp:revision>
  <dcterms:created xsi:type="dcterms:W3CDTF">2009-04-04T16:04:30Z</dcterms:created>
  <dcterms:modified xsi:type="dcterms:W3CDTF">2015-04-19T18:53:12Z</dcterms:modified>
</cp:coreProperties>
</file>