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Times New Roman"/>
          <a:ea typeface="Times New Roman"/>
          <a:cs typeface="Times New Roman"/>
        </a:font>
        <a:srgbClr val="333333"/>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FFECEC"/>
          </a:solidFill>
        </a:fill>
      </a:tcStyle>
    </a:wholeTbl>
    <a:band2H>
      <a:tcTxStyle/>
      <a:tcStyle>
        <a:tcBdr/>
        <a:fill>
          <a:solidFill>
            <a:srgbClr val="FFF6F6"/>
          </a:solidFill>
        </a:fill>
      </a:tcStyle>
    </a:band2H>
    <a:firstCol>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1"/>
          </a:solidFill>
        </a:fill>
      </a:tcStyle>
    </a:firstCol>
    <a:la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381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1"/>
          </a:solidFill>
        </a:fill>
      </a:tcStyle>
    </a:lastRow>
    <a:fir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381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1"/>
          </a:solidFill>
        </a:fill>
      </a:tcStyle>
    </a:firstRow>
  </a:tblStyle>
  <a:tblStyle styleId="{C7B018BB-80A7-4F77-B60F-C8B233D01FF8}" styleName="">
    <a:tblBg/>
    <a:wholeTbl>
      <a:tcTxStyle b="off" i="off">
        <a:font>
          <a:latin typeface="Times New Roman"/>
          <a:ea typeface="Times New Roman"/>
          <a:cs typeface="Times New Roman"/>
        </a:font>
        <a:srgbClr val="333333"/>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EEF1EE"/>
          </a:solidFill>
        </a:fill>
      </a:tcStyle>
    </a:wholeTbl>
    <a:band2H>
      <a:tcTxStyle/>
      <a:tcStyle>
        <a:tcBdr/>
        <a:fill>
          <a:solidFill>
            <a:srgbClr val="F7F8F7"/>
          </a:solidFill>
        </a:fill>
      </a:tcStyle>
    </a:band2H>
    <a:firstCol>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3"/>
          </a:solidFill>
        </a:fill>
      </a:tcStyle>
    </a:firstCol>
    <a:la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381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3"/>
          </a:solidFill>
        </a:fill>
      </a:tcStyle>
    </a:lastRow>
    <a:fir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381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3"/>
          </a:solidFill>
        </a:fill>
      </a:tcStyle>
    </a:firstRow>
  </a:tblStyle>
  <a:tblStyle styleId="{EEE7283C-3CF3-47DC-8721-378D4A62B228}" styleName="">
    <a:tblBg/>
    <a:wholeTbl>
      <a:tcTxStyle b="off" i="off">
        <a:font>
          <a:latin typeface="Times New Roman"/>
          <a:ea typeface="Times New Roman"/>
          <a:cs typeface="Times New Roman"/>
        </a:font>
        <a:srgbClr val="333333"/>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DFECDF"/>
          </a:solidFill>
        </a:fill>
      </a:tcStyle>
    </a:wholeTbl>
    <a:band2H>
      <a:tcTxStyle/>
      <a:tcStyle>
        <a:tcBdr/>
        <a:fill>
          <a:solidFill>
            <a:srgbClr val="F0F6F0"/>
          </a:solidFill>
        </a:fill>
      </a:tcStyle>
    </a:band2H>
    <a:firstCol>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6"/>
          </a:solidFill>
        </a:fill>
      </a:tcStyle>
    </a:firstCol>
    <a:la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381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6"/>
          </a:solidFill>
        </a:fill>
      </a:tcStyle>
    </a:lastRow>
    <a:fir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381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chemeClr val="accent6"/>
          </a:solidFill>
        </a:fill>
      </a:tcStyle>
    </a:firstRow>
  </a:tblStyle>
  <a:tblStyle styleId="{CF821DB8-F4EB-4A41-A1BA-3FCAFE7338EE}" styleName="">
    <a:tblBg/>
    <a:wholeTbl>
      <a:tcTxStyle b="off" i="off">
        <a:font>
          <a:latin typeface="Times New Roman"/>
          <a:ea typeface="Times New Roman"/>
          <a:cs typeface="Times New Roman"/>
        </a:font>
        <a:srgbClr val="333333"/>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A9BDA9"/>
          </a:solidFill>
        </a:fill>
      </a:tcStyle>
    </a:band2H>
    <a:firstCol>
      <a:tcTxStyle b="on" i="off">
        <a:font>
          <a:latin typeface="Times New Roman"/>
          <a:ea typeface="Times New Roman"/>
          <a:cs typeface="Times New Roman"/>
        </a:font>
        <a:srgbClr val="A9BDA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Times New Roman"/>
          <a:ea typeface="Times New Roman"/>
          <a:cs typeface="Times New Roman"/>
        </a:font>
        <a:srgbClr val="333333"/>
      </a:tcTxStyle>
      <a:tcStyle>
        <a:tcBdr>
          <a:left>
            <a:ln w="12700" cap="flat">
              <a:noFill/>
              <a:miter lim="400000"/>
            </a:ln>
          </a:left>
          <a:right>
            <a:ln w="12700" cap="flat">
              <a:noFill/>
              <a:miter lim="400000"/>
            </a:ln>
          </a:right>
          <a:top>
            <a:ln w="508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rgbClr val="A9BDA9"/>
          </a:solidFill>
        </a:fill>
      </a:tcStyle>
    </a:lastRow>
    <a:firstRow>
      <a:tcTxStyle b="on" i="off">
        <a:font>
          <a:latin typeface="Times New Roman"/>
          <a:ea typeface="Times New Roman"/>
          <a:cs typeface="Times New Roman"/>
        </a:font>
        <a:srgbClr val="A9BDA9"/>
      </a:tcTxStyle>
      <a:tcStyle>
        <a:tcBdr>
          <a:left>
            <a:ln w="12700" cap="flat">
              <a:noFill/>
              <a:miter lim="400000"/>
            </a:ln>
          </a:left>
          <a:right>
            <a:ln w="12700" cap="flat">
              <a:noFill/>
              <a:miter lim="400000"/>
            </a:ln>
          </a:right>
          <a:top>
            <a:ln w="25400" cap="flat">
              <a:solidFill>
                <a:srgbClr val="333333"/>
              </a:solidFill>
              <a:prstDash val="solid"/>
              <a:round/>
            </a:ln>
          </a:top>
          <a:bottom>
            <a:ln w="25400" cap="flat">
              <a:solidFill>
                <a:srgbClr val="333333"/>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Times New Roman"/>
          <a:ea typeface="Times New Roman"/>
          <a:cs typeface="Times New Roman"/>
        </a:font>
        <a:srgbClr val="333333"/>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CCCCCC"/>
          </a:solidFill>
        </a:fill>
      </a:tcStyle>
    </a:wholeTbl>
    <a:band2H>
      <a:tcTxStyle/>
      <a:tcStyle>
        <a:tcBdr/>
        <a:fill>
          <a:solidFill>
            <a:srgbClr val="E7E7E7"/>
          </a:solidFill>
        </a:fill>
      </a:tcStyle>
    </a:band2H>
    <a:firstCol>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333333"/>
          </a:solidFill>
        </a:fill>
      </a:tcStyle>
    </a:firstCol>
    <a:la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38100" cap="flat">
              <a:solidFill>
                <a:srgbClr val="A9BDA9"/>
              </a:solidFill>
              <a:prstDash val="solid"/>
              <a:round/>
            </a:ln>
          </a:top>
          <a:bottom>
            <a:ln w="127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333333"/>
          </a:solidFill>
        </a:fill>
      </a:tcStyle>
    </a:lastRow>
    <a:firstRow>
      <a:tcTxStyle b="on" i="off">
        <a:font>
          <a:latin typeface="Times New Roman"/>
          <a:ea typeface="Times New Roman"/>
          <a:cs typeface="Times New Roman"/>
        </a:font>
        <a:srgbClr val="A9BDA9"/>
      </a:tcTxStyle>
      <a:tcStyle>
        <a:tcBdr>
          <a:left>
            <a:ln w="12700" cap="flat">
              <a:solidFill>
                <a:srgbClr val="A9BDA9"/>
              </a:solidFill>
              <a:prstDash val="solid"/>
              <a:round/>
            </a:ln>
          </a:left>
          <a:right>
            <a:ln w="12700" cap="flat">
              <a:solidFill>
                <a:srgbClr val="A9BDA9"/>
              </a:solidFill>
              <a:prstDash val="solid"/>
              <a:round/>
            </a:ln>
          </a:right>
          <a:top>
            <a:ln w="12700" cap="flat">
              <a:solidFill>
                <a:srgbClr val="A9BDA9"/>
              </a:solidFill>
              <a:prstDash val="solid"/>
              <a:round/>
            </a:ln>
          </a:top>
          <a:bottom>
            <a:ln w="38100" cap="flat">
              <a:solidFill>
                <a:srgbClr val="A9BDA9"/>
              </a:solidFill>
              <a:prstDash val="solid"/>
              <a:round/>
            </a:ln>
          </a:bottom>
          <a:insideH>
            <a:ln w="12700" cap="flat">
              <a:solidFill>
                <a:srgbClr val="A9BDA9"/>
              </a:solidFill>
              <a:prstDash val="solid"/>
              <a:round/>
            </a:ln>
          </a:insideH>
          <a:insideV>
            <a:ln w="12700" cap="flat">
              <a:solidFill>
                <a:srgbClr val="A9BDA9"/>
              </a:solidFill>
              <a:prstDash val="solid"/>
              <a:round/>
            </a:ln>
          </a:insideV>
        </a:tcBdr>
        <a:fill>
          <a:solidFill>
            <a:srgbClr val="333333"/>
          </a:solidFill>
        </a:fill>
      </a:tcStyle>
    </a:firstRow>
  </a:tblStyle>
  <a:tblStyle styleId="{2708684C-4D16-4618-839F-0558EEFCDFE6}" styleName="">
    <a:tblBg/>
    <a:wholeTbl>
      <a:tcTxStyle b="off" i="off">
        <a:font>
          <a:latin typeface="Times New Roman"/>
          <a:ea typeface="Times New Roman"/>
          <a:cs typeface="Times New Roman"/>
        </a:font>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solidFill>
            <a:srgbClr val="333333">
              <a:alpha val="20000"/>
            </a:srgbClr>
          </a:solidFill>
        </a:fill>
      </a:tcStyle>
    </a:wholeTbl>
    <a:band2H>
      <a:tcTxStyle/>
      <a:tcStyle>
        <a:tcBdr/>
        <a:fill>
          <a:solidFill>
            <a:srgbClr val="FFFFFF"/>
          </a:solidFill>
        </a:fill>
      </a:tcStyle>
    </a:band2H>
    <a:firstCol>
      <a:tcTxStyle b="on" i="off">
        <a:font>
          <a:latin typeface="Times New Roman"/>
          <a:ea typeface="Times New Roman"/>
          <a:cs typeface="Times New Roman"/>
        </a:font>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solidFill>
            <a:srgbClr val="333333">
              <a:alpha val="20000"/>
            </a:srgbClr>
          </a:solidFill>
        </a:fill>
      </a:tcStyle>
    </a:firstCol>
    <a:lastRow>
      <a:tcTxStyle b="on" i="off">
        <a:font>
          <a:latin typeface="Times New Roman"/>
          <a:ea typeface="Times New Roman"/>
          <a:cs typeface="Times New Roman"/>
        </a:font>
        <a:srgbClr val="333333"/>
      </a:tcTxStyle>
      <a:tcStyle>
        <a:tcBdr>
          <a:left>
            <a:ln w="12700" cap="flat">
              <a:solidFill>
                <a:srgbClr val="333333"/>
              </a:solidFill>
              <a:prstDash val="solid"/>
              <a:round/>
            </a:ln>
          </a:left>
          <a:right>
            <a:ln w="12700" cap="flat">
              <a:solidFill>
                <a:srgbClr val="333333"/>
              </a:solidFill>
              <a:prstDash val="solid"/>
              <a:round/>
            </a:ln>
          </a:right>
          <a:top>
            <a:ln w="50800" cap="flat">
              <a:solidFill>
                <a:srgbClr val="333333"/>
              </a:solidFill>
              <a:prstDash val="solid"/>
              <a:round/>
            </a:ln>
          </a:top>
          <a:bottom>
            <a:ln w="127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lastRow>
    <a:firstRow>
      <a:tcTxStyle b="on" i="off">
        <a:font>
          <a:latin typeface="Times New Roman"/>
          <a:ea typeface="Times New Roman"/>
          <a:cs typeface="Times New Roman"/>
        </a:font>
        <a:srgbClr val="333333"/>
      </a:tcTxStyle>
      <a:tcStyle>
        <a:tcBdr>
          <a:left>
            <a:ln w="12700" cap="flat">
              <a:solidFill>
                <a:srgbClr val="333333"/>
              </a:solidFill>
              <a:prstDash val="solid"/>
              <a:round/>
            </a:ln>
          </a:left>
          <a:right>
            <a:ln w="12700" cap="flat">
              <a:solidFill>
                <a:srgbClr val="333333"/>
              </a:solidFill>
              <a:prstDash val="solid"/>
              <a:round/>
            </a:ln>
          </a:right>
          <a:top>
            <a:ln w="12700" cap="flat">
              <a:solidFill>
                <a:srgbClr val="333333"/>
              </a:solidFill>
              <a:prstDash val="solid"/>
              <a:round/>
            </a:ln>
          </a:top>
          <a:bottom>
            <a:ln w="25400" cap="flat">
              <a:solidFill>
                <a:srgbClr val="333333"/>
              </a:solidFill>
              <a:prstDash val="solid"/>
              <a:round/>
            </a:ln>
          </a:bottom>
          <a:insideH>
            <a:ln w="12700" cap="flat">
              <a:solidFill>
                <a:srgbClr val="333333"/>
              </a:solidFill>
              <a:prstDash val="solid"/>
              <a:round/>
            </a:ln>
          </a:insideH>
          <a:insideV>
            <a:ln w="12700" cap="flat">
              <a:solidFill>
                <a:srgbClr val="333333"/>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2" d="100"/>
          <a:sy n="42" d="100"/>
        </p:scale>
        <p:origin x="-108" y="-5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1143000" y="685800"/>
            <a:ext cx="4572000" cy="3429000"/>
          </a:xfrm>
          <a:prstGeom prst="rect">
            <a:avLst/>
          </a:prstGeom>
        </p:spPr>
        <p:txBody>
          <a:bodyPr/>
          <a:lstStyle/>
          <a:p>
            <a:endParaRPr/>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014810256"/>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eldia">
    <p:spTree>
      <p:nvGrpSpPr>
        <p:cNvPr id="1" name=""/>
        <p:cNvGrpSpPr/>
        <p:nvPr/>
      </p:nvGrpSpPr>
      <p:grpSpPr>
        <a:xfrm>
          <a:off x="0" y="0"/>
          <a:ext cx="0" cy="0"/>
          <a:chOff x="0" y="0"/>
          <a:chExt cx="0" cy="0"/>
        </a:xfrm>
      </p:grpSpPr>
      <p:sp>
        <p:nvSpPr>
          <p:cNvPr id="13" name="Shape 13"/>
          <p:cNvSpPr>
            <a:spLocks noGrp="1"/>
          </p:cNvSpPr>
          <p:nvPr>
            <p:ph type="title"/>
          </p:nvPr>
        </p:nvSpPr>
        <p:spPr>
          <a:xfrm>
            <a:off x="762000" y="1143000"/>
            <a:ext cx="7772400" cy="1143000"/>
          </a:xfrm>
          <a:prstGeom prst="rect">
            <a:avLst/>
          </a:prstGeom>
        </p:spPr>
        <p:txBody>
          <a:bodyPr anchor="b"/>
          <a:lstStyle>
            <a:lvl1pPr>
              <a:defRPr sz="4800" b="0">
                <a:latin typeface="Tahoma"/>
                <a:ea typeface="Tahoma"/>
                <a:cs typeface="Tahoma"/>
                <a:sym typeface="Tahoma"/>
              </a:defRPr>
            </a:lvl1pPr>
          </a:lstStyle>
          <a:p>
            <a:r>
              <a:t>Title Text</a:t>
            </a:r>
          </a:p>
        </p:txBody>
      </p:sp>
      <p:sp>
        <p:nvSpPr>
          <p:cNvPr id="14" name="Shape 14"/>
          <p:cNvSpPr>
            <a:spLocks noGrp="1"/>
          </p:cNvSpPr>
          <p:nvPr>
            <p:ph type="body" sz="quarter" idx="1"/>
          </p:nvPr>
        </p:nvSpPr>
        <p:spPr>
          <a:xfrm>
            <a:off x="1447800" y="3124200"/>
            <a:ext cx="6400800" cy="1752600"/>
          </a:xfrm>
          <a:prstGeom prst="rect">
            <a:avLst/>
          </a:prstGeom>
        </p:spPr>
        <p:txBody>
          <a:bodyPr/>
          <a:lstStyle>
            <a:lvl1pPr marL="0" indent="0" algn="ctr"/>
            <a:lvl2pPr marL="0" indent="457200" algn="ctr"/>
            <a:lvl3pPr marL="0" indent="914400" algn="ctr"/>
            <a:lvl4pPr marL="0" indent="1371600" algn="ctr"/>
            <a:lvl5pPr marL="0" indent="1828800" algn="ctr"/>
          </a:lstStyle>
          <a:p>
            <a:r>
              <a:t>Body Level One</a:t>
            </a:r>
          </a:p>
          <a:p>
            <a:pPr lvl="1"/>
            <a:r>
              <a:t>Body Level Two</a:t>
            </a:r>
          </a:p>
          <a:p>
            <a:pPr lvl="2"/>
            <a:r>
              <a:t>Body Level Three</a:t>
            </a:r>
          </a:p>
          <a:p>
            <a:pPr lvl="3"/>
            <a:r>
              <a:t>Body Level Four</a:t>
            </a:r>
          </a:p>
          <a:p>
            <a:pPr lvl="4"/>
            <a:r>
              <a:t>Body Level Five</a:t>
            </a:r>
          </a:p>
        </p:txBody>
      </p:sp>
      <p:sp>
        <p:nvSpPr>
          <p:cNvPr id="15" name="Shape 1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2" name="Shape 22"/>
          <p:cNvSpPr>
            <a:spLocks noGrp="1"/>
          </p:cNvSpPr>
          <p:nvPr>
            <p:ph type="title"/>
          </p:nvPr>
        </p:nvSpPr>
        <p:spPr>
          <a:prstGeom prst="rect">
            <a:avLst/>
          </a:prstGeom>
        </p:spPr>
        <p:txBody>
          <a:bodyPr/>
          <a:lstStyle/>
          <a:p>
            <a:r>
              <a:t>Title Text</a:t>
            </a:r>
          </a:p>
        </p:txBody>
      </p:sp>
      <p:sp>
        <p:nvSpPr>
          <p:cNvPr id="23" name="Shape 23"/>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4" name="Shape 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pic>
        <p:nvPicPr>
          <p:cNvPr id="2" name="image1.png" descr="vogel"/>
          <p:cNvPicPr>
            <a:picLocks noChangeAspect="1"/>
          </p:cNvPicPr>
          <p:nvPr/>
        </p:nvPicPr>
        <p:blipFill>
          <a:blip r:embed="rId4">
            <a:extLst/>
          </a:blip>
          <a:stretch>
            <a:fillRect/>
          </a:stretch>
        </p:blipFill>
        <p:spPr>
          <a:xfrm>
            <a:off x="7740650" y="6381750"/>
            <a:ext cx="581025" cy="401639"/>
          </a:xfrm>
          <a:prstGeom prst="rect">
            <a:avLst/>
          </a:prstGeom>
          <a:ln w="12700">
            <a:miter lim="400000"/>
          </a:ln>
        </p:spPr>
      </p:pic>
      <p:sp>
        <p:nvSpPr>
          <p:cNvPr id="3" name="Shape 3"/>
          <p:cNvSpPr/>
          <p:nvPr/>
        </p:nvSpPr>
        <p:spPr>
          <a:xfrm>
            <a:off x="8278813" y="6375400"/>
            <a:ext cx="757238" cy="35066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spcBef>
                <a:spcPts val="1000"/>
              </a:spcBef>
              <a:defRPr b="1">
                <a:solidFill>
                  <a:srgbClr val="FFFFFF"/>
                </a:solidFill>
                <a:latin typeface="Arial"/>
                <a:ea typeface="Arial"/>
                <a:cs typeface="Arial"/>
                <a:sym typeface="Arial"/>
              </a:defRPr>
            </a:lvl1pPr>
          </a:lstStyle>
          <a:p>
            <a:r>
              <a:t>ICEL</a:t>
            </a:r>
          </a:p>
        </p:txBody>
      </p:sp>
      <p:sp>
        <p:nvSpPr>
          <p:cNvPr id="4" name="Shape 4"/>
          <p:cNvSpPr>
            <a:spLocks noGrp="1"/>
          </p:cNvSpPr>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Title Text</a:t>
            </a:r>
          </a:p>
        </p:txBody>
      </p:sp>
      <p:sp>
        <p:nvSpPr>
          <p:cNvPr id="5" name="Shape 5"/>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6" name="Shape 6"/>
          <p:cNvSpPr>
            <a:spLocks noGrp="1"/>
          </p:cNvSpPr>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sz="2800" b="1"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9pPr>
    </p:titleStyle>
    <p:bodyStyle>
      <a:lvl1pPr marL="342900" marR="0" indent="-3429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1pPr>
      <a:lvl2pPr marL="342900" marR="0" indent="1143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2pPr>
      <a:lvl3pPr marL="342900" marR="0" indent="5715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3pPr>
      <a:lvl4pPr marL="342900" marR="0" indent="10287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4pPr>
      <a:lvl5pPr marL="342900" marR="0" indent="14859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5pPr>
      <a:lvl6pPr marL="342900" marR="0" indent="19431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6pPr>
      <a:lvl7pPr marL="342900" marR="0" indent="24003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7pPr>
      <a:lvl8pPr marL="342900" marR="0" indent="28575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8pPr>
      <a:lvl9pPr marL="342900" marR="0" indent="3314700" algn="l" defTabSz="914400" rtl="0" latinLnBrk="0">
        <a:lnSpc>
          <a:spcPct val="100000"/>
        </a:lnSpc>
        <a:spcBef>
          <a:spcPts val="600"/>
        </a:spcBef>
        <a:spcAft>
          <a:spcPts val="0"/>
        </a:spcAft>
        <a:buClrTx/>
        <a:buSzTx/>
        <a:buFontTx/>
        <a:buNone/>
        <a:tabLst/>
        <a:defRPr sz="2800" b="0" i="0" u="none" strike="noStrike" cap="none" spc="0" baseline="0">
          <a:ln>
            <a:noFill/>
          </a:ln>
          <a:solidFill>
            <a:srgbClr val="FFFFFF"/>
          </a:solidFill>
          <a:effectLst>
            <a:outerShdw blurRad="38100" dist="38100" dir="2700000" rotWithShape="0">
              <a:srgbClr val="578963"/>
            </a:outerShdw>
          </a:effectLst>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a:spLocks noGrp="1"/>
          </p:cNvSpPr>
          <p:nvPr>
            <p:ph type="title"/>
          </p:nvPr>
        </p:nvSpPr>
        <p:spPr>
          <a:prstGeom prst="rect">
            <a:avLst/>
          </a:prstGeom>
        </p:spPr>
        <p:txBody>
          <a:bodyPr/>
          <a:lstStyle/>
          <a:p>
            <a:endParaRPr/>
          </a:p>
        </p:txBody>
      </p:sp>
      <p:sp>
        <p:nvSpPr>
          <p:cNvPr id="34" name="Shape 34"/>
          <p:cNvSpPr>
            <a:spLocks noGrp="1"/>
          </p:cNvSpPr>
          <p:nvPr>
            <p:ph type="body" idx="1"/>
          </p:nvPr>
        </p:nvSpPr>
        <p:spPr>
          <a:prstGeom prst="rect">
            <a:avLst/>
          </a:prstGeom>
        </p:spPr>
        <p:txBody>
          <a:bodyPr anchor="ctr"/>
          <a:lstStyle/>
          <a:p>
            <a:pPr marL="0" indent="0" algn="ctr">
              <a:spcBef>
                <a:spcPts val="0"/>
              </a:spcBef>
              <a:defRPr sz="4400" b="1"/>
            </a:pPr>
            <a:r>
              <a:t>Light of the Word</a:t>
            </a:r>
          </a:p>
          <a:p>
            <a:endParaRPr/>
          </a:p>
          <a:p>
            <a:endParaRPr/>
          </a:p>
          <a:p>
            <a:pPr algn="r"/>
            <a:r>
              <a:t>Sunday 26 March, 2017</a:t>
            </a:r>
          </a:p>
          <a:p>
            <a:pPr algn="r"/>
            <a:r>
              <a:t>ICEL </a:t>
            </a:r>
          </a:p>
          <a:p>
            <a:pPr algn="r"/>
            <a:r>
              <a:t>Dr. Robin Vogelzang</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xfrm>
            <a:off x="457200" y="274638"/>
            <a:ext cx="8229600" cy="590328"/>
          </a:xfrm>
          <a:prstGeom prst="rect">
            <a:avLst/>
          </a:prstGeom>
        </p:spPr>
        <p:txBody>
          <a:bodyPr/>
          <a:lstStyle/>
          <a:p>
            <a:r>
              <a:t>Psalm 23</a:t>
            </a:r>
          </a:p>
        </p:txBody>
      </p:sp>
      <p:sp>
        <p:nvSpPr>
          <p:cNvPr id="61" name="Shape 61"/>
          <p:cNvSpPr>
            <a:spLocks noGrp="1"/>
          </p:cNvSpPr>
          <p:nvPr>
            <p:ph type="body" idx="1"/>
          </p:nvPr>
        </p:nvSpPr>
        <p:spPr>
          <a:xfrm>
            <a:off x="457200" y="1005464"/>
            <a:ext cx="8229600" cy="5120699"/>
          </a:xfrm>
          <a:prstGeom prst="rect">
            <a:avLst/>
          </a:prstGeom>
        </p:spPr>
        <p:txBody>
          <a:bodyPr numCol="2" spcCol="411480">
            <a:normAutofit lnSpcReduction="10000"/>
          </a:bodyPr>
          <a:lstStyle/>
          <a:p>
            <a:pPr marL="260604" indent="-260604" defTabSz="694944">
              <a:spcBef>
                <a:spcPts val="500"/>
              </a:spcBef>
              <a:defRPr sz="2128">
                <a:effectLst>
                  <a:outerShdw blurRad="28956" dist="28956" dir="2700000" rotWithShape="0">
                    <a:srgbClr val="578963"/>
                  </a:outerShdw>
                </a:effectLst>
              </a:defRPr>
            </a:pPr>
            <a:r>
              <a:rPr dirty="0"/>
              <a:t>1. </a:t>
            </a:r>
            <a:r>
              <a:rPr dirty="0">
                <a:solidFill>
                  <a:srgbClr val="FF2600"/>
                </a:solidFill>
              </a:rPr>
              <a:t>The Lord is my shepherd</a:t>
            </a:r>
            <a:r>
              <a:rPr dirty="0"/>
              <a:t>, I lack nothing.</a:t>
            </a:r>
          </a:p>
          <a:p>
            <a:pPr marL="260604" indent="-260604" defTabSz="694944">
              <a:spcBef>
                <a:spcPts val="500"/>
              </a:spcBef>
              <a:defRPr sz="2128">
                <a:effectLst>
                  <a:outerShdw blurRad="28956" dist="28956" dir="2700000" rotWithShape="0">
                    <a:srgbClr val="578963"/>
                  </a:outerShdw>
                </a:effectLst>
              </a:defRPr>
            </a:pPr>
            <a:r>
              <a:rPr dirty="0"/>
              <a:t>2     He makes me lie down in green pastures,</a:t>
            </a:r>
          </a:p>
          <a:p>
            <a:pPr marL="260604" indent="-260604" defTabSz="694944">
              <a:spcBef>
                <a:spcPts val="500"/>
              </a:spcBef>
              <a:defRPr sz="2128">
                <a:effectLst>
                  <a:outerShdw blurRad="28956" dist="28956" dir="2700000" rotWithShape="0">
                    <a:srgbClr val="578963"/>
                  </a:outerShdw>
                </a:effectLst>
              </a:defRPr>
            </a:pPr>
            <a:r>
              <a:rPr dirty="0"/>
              <a:t>he leads me beside quiet waters,</a:t>
            </a:r>
          </a:p>
          <a:p>
            <a:pPr marL="260604" indent="-260604" defTabSz="694944">
              <a:spcBef>
                <a:spcPts val="500"/>
              </a:spcBef>
              <a:defRPr sz="2128">
                <a:effectLst>
                  <a:outerShdw blurRad="28956" dist="28956" dir="2700000" rotWithShape="0">
                    <a:srgbClr val="578963"/>
                  </a:outerShdw>
                </a:effectLst>
              </a:defRPr>
            </a:pPr>
            <a:r>
              <a:rPr dirty="0"/>
              <a:t>3     he refreshes my soul.</a:t>
            </a:r>
          </a:p>
          <a:p>
            <a:pPr marL="260604" indent="-260604" defTabSz="694944">
              <a:spcBef>
                <a:spcPts val="500"/>
              </a:spcBef>
              <a:defRPr sz="2128">
                <a:effectLst>
                  <a:outerShdw blurRad="28956" dist="28956" dir="2700000" rotWithShape="0">
                    <a:srgbClr val="578963"/>
                  </a:outerShdw>
                </a:effectLst>
              </a:defRPr>
            </a:pPr>
            <a:r>
              <a:rPr dirty="0"/>
              <a:t>He guides me along the right paths</a:t>
            </a:r>
          </a:p>
          <a:p>
            <a:pPr marL="260604" indent="-260604" defTabSz="694944">
              <a:spcBef>
                <a:spcPts val="500"/>
              </a:spcBef>
              <a:defRPr sz="2128">
                <a:effectLst>
                  <a:outerShdw blurRad="28956" dist="28956" dir="2700000" rotWithShape="0">
                    <a:srgbClr val="578963"/>
                  </a:outerShdw>
                </a:effectLst>
              </a:defRPr>
            </a:pPr>
            <a:r>
              <a:rPr dirty="0"/>
              <a:t>    for his name’s sake.</a:t>
            </a:r>
          </a:p>
          <a:p>
            <a:pPr marL="260604" indent="-260604" defTabSz="694944">
              <a:spcBef>
                <a:spcPts val="500"/>
              </a:spcBef>
              <a:defRPr sz="2128">
                <a:effectLst>
                  <a:outerShdw blurRad="28956" dist="28956" dir="2700000" rotWithShape="0">
                    <a:srgbClr val="578963"/>
                  </a:outerShdw>
                </a:effectLst>
              </a:defRPr>
            </a:pPr>
            <a:r>
              <a:rPr dirty="0"/>
              <a:t>4 Even though I walk</a:t>
            </a:r>
          </a:p>
          <a:p>
            <a:pPr marL="260604" indent="-260604" defTabSz="694944">
              <a:spcBef>
                <a:spcPts val="500"/>
              </a:spcBef>
              <a:defRPr sz="2128">
                <a:effectLst>
                  <a:outerShdw blurRad="28956" dist="28956" dir="2700000" rotWithShape="0">
                    <a:srgbClr val="578963"/>
                  </a:outerShdw>
                </a:effectLst>
              </a:defRPr>
            </a:pPr>
            <a:r>
              <a:rPr dirty="0"/>
              <a:t>    through the darkest valley,</a:t>
            </a:r>
          </a:p>
          <a:p>
            <a:pPr marL="260604" indent="-260604" defTabSz="694944">
              <a:spcBef>
                <a:spcPts val="500"/>
              </a:spcBef>
              <a:defRPr sz="2128">
                <a:effectLst>
                  <a:outerShdw blurRad="28956" dist="28956" dir="2700000" rotWithShape="0">
                    <a:srgbClr val="578963"/>
                  </a:outerShdw>
                </a:effectLst>
              </a:defRPr>
            </a:pPr>
            <a:r>
              <a:rPr dirty="0"/>
              <a:t>I will fear no evil,</a:t>
            </a:r>
          </a:p>
          <a:p>
            <a:pPr marL="260604" indent="-260604" defTabSz="694944">
              <a:spcBef>
                <a:spcPts val="500"/>
              </a:spcBef>
              <a:defRPr sz="2128">
                <a:effectLst>
                  <a:outerShdw blurRad="28956" dist="28956" dir="2700000" rotWithShape="0">
                    <a:srgbClr val="578963"/>
                  </a:outerShdw>
                </a:effectLst>
              </a:defRPr>
            </a:pPr>
            <a:r>
              <a:rPr dirty="0"/>
              <a:t>    for you are with me;</a:t>
            </a:r>
          </a:p>
          <a:p>
            <a:pPr marL="260604" indent="-260604" defTabSz="694944">
              <a:spcBef>
                <a:spcPts val="500"/>
              </a:spcBef>
              <a:defRPr sz="2128">
                <a:effectLst>
                  <a:outerShdw blurRad="28956" dist="28956" dir="2700000" rotWithShape="0">
                    <a:srgbClr val="578963"/>
                  </a:outerShdw>
                </a:effectLst>
              </a:defRPr>
            </a:pPr>
            <a:endParaRPr lang="nl-BE" dirty="0" smtClean="0"/>
          </a:p>
          <a:p>
            <a:pPr marL="260604" indent="-260604" defTabSz="694944">
              <a:spcBef>
                <a:spcPts val="500"/>
              </a:spcBef>
              <a:defRPr sz="2128">
                <a:effectLst>
                  <a:outerShdw blurRad="28956" dist="28956" dir="2700000" rotWithShape="0">
                    <a:srgbClr val="578963"/>
                  </a:outerShdw>
                </a:effectLst>
              </a:defRPr>
            </a:pPr>
            <a:r>
              <a:rPr dirty="0" smtClean="0"/>
              <a:t>your </a:t>
            </a:r>
            <a:r>
              <a:rPr dirty="0"/>
              <a:t>rod and your staff,</a:t>
            </a:r>
          </a:p>
          <a:p>
            <a:pPr marL="260604" indent="-260604" defTabSz="694944">
              <a:spcBef>
                <a:spcPts val="500"/>
              </a:spcBef>
              <a:defRPr sz="2128">
                <a:effectLst>
                  <a:outerShdw blurRad="28956" dist="28956" dir="2700000" rotWithShape="0">
                    <a:srgbClr val="578963"/>
                  </a:outerShdw>
                </a:effectLst>
              </a:defRPr>
            </a:pPr>
            <a:r>
              <a:rPr dirty="0"/>
              <a:t>    they comfort me.</a:t>
            </a:r>
          </a:p>
          <a:p>
            <a:pPr marL="260604" indent="-260604" defTabSz="694944">
              <a:spcBef>
                <a:spcPts val="500"/>
              </a:spcBef>
              <a:defRPr sz="2128">
                <a:effectLst>
                  <a:outerShdw blurRad="28956" dist="28956" dir="2700000" rotWithShape="0">
                    <a:srgbClr val="578963"/>
                  </a:outerShdw>
                </a:effectLst>
              </a:defRPr>
            </a:pPr>
            <a:r>
              <a:rPr dirty="0"/>
              <a:t>5 </a:t>
            </a:r>
            <a:r>
              <a:rPr dirty="0">
                <a:solidFill>
                  <a:srgbClr val="FF2600"/>
                </a:solidFill>
              </a:rPr>
              <a:t>You prepare a table before me</a:t>
            </a:r>
          </a:p>
          <a:p>
            <a:pPr marL="260604" indent="-260604" defTabSz="694944">
              <a:spcBef>
                <a:spcPts val="500"/>
              </a:spcBef>
              <a:defRPr sz="2128">
                <a:effectLst>
                  <a:outerShdw blurRad="28956" dist="28956" dir="2700000" rotWithShape="0">
                    <a:srgbClr val="578963"/>
                  </a:outerShdw>
                </a:effectLst>
              </a:defRPr>
            </a:pPr>
            <a:r>
              <a:rPr dirty="0"/>
              <a:t>    in the presence of my enemies.</a:t>
            </a:r>
          </a:p>
          <a:p>
            <a:pPr marL="260604" indent="-260604" defTabSz="694944">
              <a:spcBef>
                <a:spcPts val="500"/>
              </a:spcBef>
              <a:defRPr sz="2128">
                <a:effectLst>
                  <a:outerShdw blurRad="28956" dist="28956" dir="2700000" rotWithShape="0">
                    <a:srgbClr val="578963"/>
                  </a:outerShdw>
                </a:effectLst>
              </a:defRPr>
            </a:pPr>
            <a:r>
              <a:rPr dirty="0">
                <a:solidFill>
                  <a:srgbClr val="FF2600"/>
                </a:solidFill>
              </a:rPr>
              <a:t>You anoint my head with oil</a:t>
            </a:r>
            <a:r>
              <a:rPr dirty="0"/>
              <a:t>;</a:t>
            </a:r>
          </a:p>
          <a:p>
            <a:pPr marL="260604" indent="-260604" defTabSz="694944">
              <a:spcBef>
                <a:spcPts val="500"/>
              </a:spcBef>
              <a:defRPr sz="2128">
                <a:effectLst>
                  <a:outerShdw blurRad="28956" dist="28956" dir="2700000" rotWithShape="0">
                    <a:srgbClr val="578963"/>
                  </a:outerShdw>
                </a:effectLst>
              </a:defRPr>
            </a:pPr>
            <a:r>
              <a:rPr dirty="0"/>
              <a:t>    my cup overflows.</a:t>
            </a:r>
          </a:p>
          <a:p>
            <a:pPr marL="260604" indent="-260604" defTabSz="694944">
              <a:spcBef>
                <a:spcPts val="500"/>
              </a:spcBef>
              <a:defRPr sz="2128">
                <a:effectLst>
                  <a:outerShdw blurRad="28956" dist="28956" dir="2700000" rotWithShape="0">
                    <a:srgbClr val="578963"/>
                  </a:outerShdw>
                </a:effectLst>
              </a:defRPr>
            </a:pPr>
            <a:r>
              <a:rPr dirty="0"/>
              <a:t>6 Surely your goodness and love will follow me</a:t>
            </a:r>
          </a:p>
          <a:p>
            <a:pPr marL="260604" indent="-260604" defTabSz="694944">
              <a:spcBef>
                <a:spcPts val="500"/>
              </a:spcBef>
              <a:defRPr sz="2128">
                <a:effectLst>
                  <a:outerShdw blurRad="28956" dist="28956" dir="2700000" rotWithShape="0">
                    <a:srgbClr val="578963"/>
                  </a:outerShdw>
                </a:effectLst>
              </a:defRPr>
            </a:pPr>
            <a:r>
              <a:rPr dirty="0"/>
              <a:t>    all the days of my life,</a:t>
            </a:r>
          </a:p>
          <a:p>
            <a:pPr marL="260604" indent="-260604" defTabSz="694944">
              <a:spcBef>
                <a:spcPts val="500"/>
              </a:spcBef>
              <a:defRPr sz="2128">
                <a:effectLst>
                  <a:outerShdw blurRad="28956" dist="28956" dir="2700000" rotWithShape="0">
                    <a:srgbClr val="578963"/>
                  </a:outerShdw>
                </a:effectLst>
              </a:defRPr>
            </a:pPr>
            <a:r>
              <a:rPr dirty="0"/>
              <a:t>and I will dwell in the house of the Lord forever.</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a:spLocks noGrp="1"/>
          </p:cNvSpPr>
          <p:nvPr>
            <p:ph type="title"/>
          </p:nvPr>
        </p:nvSpPr>
        <p:spPr>
          <a:prstGeom prst="rect">
            <a:avLst/>
          </a:prstGeom>
        </p:spPr>
        <p:txBody>
          <a:bodyPr/>
          <a:lstStyle/>
          <a:p>
            <a:r>
              <a:t>The Light of the World</a:t>
            </a:r>
          </a:p>
        </p:txBody>
      </p:sp>
      <p:sp>
        <p:nvSpPr>
          <p:cNvPr id="64" name="Shape 64"/>
          <p:cNvSpPr>
            <a:spLocks noGrp="1"/>
          </p:cNvSpPr>
          <p:nvPr>
            <p:ph type="body" idx="1"/>
          </p:nvPr>
        </p:nvSpPr>
        <p:spPr>
          <a:prstGeom prst="rect">
            <a:avLst/>
          </a:prstGeom>
        </p:spPr>
        <p:txBody>
          <a:bodyPr/>
          <a:lstStyle/>
          <a:p>
            <a:r>
              <a:t>John 9:5 “While I am in the world, I am the light of the world.” </a:t>
            </a:r>
          </a:p>
          <a:p>
            <a:endParaRPr/>
          </a:p>
          <a:p>
            <a:r>
              <a:t>John 8:12 “I am the light of the world. Whoever follows me will never walk in darkness, but will have the light of life.”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Shape 66"/>
          <p:cNvSpPr>
            <a:spLocks noGrp="1"/>
          </p:cNvSpPr>
          <p:nvPr>
            <p:ph type="title"/>
          </p:nvPr>
        </p:nvSpPr>
        <p:spPr>
          <a:prstGeom prst="rect">
            <a:avLst/>
          </a:prstGeom>
        </p:spPr>
        <p:txBody>
          <a:bodyPr/>
          <a:lstStyle/>
          <a:p>
            <a:r>
              <a:t>The Light of the World</a:t>
            </a:r>
          </a:p>
        </p:txBody>
      </p:sp>
      <p:sp>
        <p:nvSpPr>
          <p:cNvPr id="67" name="Shape 67"/>
          <p:cNvSpPr>
            <a:spLocks noGrp="1"/>
          </p:cNvSpPr>
          <p:nvPr>
            <p:ph type="body" idx="1"/>
          </p:nvPr>
        </p:nvSpPr>
        <p:spPr>
          <a:prstGeom prst="rect">
            <a:avLst/>
          </a:prstGeom>
        </p:spPr>
        <p:txBody>
          <a:bodyPr/>
          <a:lstStyle/>
          <a:p>
            <a:endParaRPr/>
          </a:p>
          <a:p>
            <a:r>
              <a:t>Points </a:t>
            </a:r>
            <a:r>
              <a:rPr b="1"/>
              <a:t>backwards</a:t>
            </a:r>
            <a:r>
              <a:t> to the Old Testament</a:t>
            </a:r>
          </a:p>
          <a:p>
            <a:endParaRPr/>
          </a:p>
          <a:p>
            <a:pPr lvl="1"/>
            <a:r>
              <a:t>Creation</a:t>
            </a:r>
          </a:p>
          <a:p>
            <a:pPr lvl="1"/>
            <a:r>
              <a:t>God is light. Psalm 27 “The Lord is my light and my salvation.”</a:t>
            </a:r>
          </a:p>
          <a:p>
            <a:pPr lvl="1"/>
            <a:r>
              <a:t>God’s word. Psalm 119 “Your word is a lamp for my feet and a light on my path.”</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a:prstGeom prst="rect">
            <a:avLst/>
          </a:prstGeom>
        </p:spPr>
        <p:txBody>
          <a:bodyPr/>
          <a:lstStyle/>
          <a:p>
            <a:r>
              <a:t>The Light of the World</a:t>
            </a:r>
          </a:p>
        </p:txBody>
      </p:sp>
      <p:sp>
        <p:nvSpPr>
          <p:cNvPr id="70" name="Shape 70"/>
          <p:cNvSpPr>
            <a:spLocks noGrp="1"/>
          </p:cNvSpPr>
          <p:nvPr>
            <p:ph type="body" idx="1"/>
          </p:nvPr>
        </p:nvSpPr>
        <p:spPr>
          <a:prstGeom prst="rect">
            <a:avLst/>
          </a:prstGeom>
        </p:spPr>
        <p:txBody>
          <a:bodyPr/>
          <a:lstStyle/>
          <a:p>
            <a:endParaRPr/>
          </a:p>
          <a:p>
            <a:r>
              <a:t>Points </a:t>
            </a:r>
            <a:r>
              <a:rPr b="1"/>
              <a:t>forwards</a:t>
            </a:r>
            <a:r>
              <a:t> to the fulfillment of the kingdom</a:t>
            </a:r>
          </a:p>
          <a:p>
            <a:endParaRPr/>
          </a:p>
          <a:p>
            <a:pPr lvl="1"/>
            <a:r>
              <a:t>Revelation 21:23 “The city does not need the sun or the moon to shine on it, for the glory of God gives it light, and the Lamb is its lamp. 24 The nations will walk by its light…”</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Shape 72"/>
          <p:cNvSpPr>
            <a:spLocks noGrp="1"/>
          </p:cNvSpPr>
          <p:nvPr>
            <p:ph type="title"/>
          </p:nvPr>
        </p:nvSpPr>
        <p:spPr>
          <a:prstGeom prst="rect">
            <a:avLst/>
          </a:prstGeom>
        </p:spPr>
        <p:txBody>
          <a:bodyPr/>
          <a:lstStyle/>
          <a:p>
            <a:r>
              <a:t>The Light of the World</a:t>
            </a:r>
          </a:p>
        </p:txBody>
      </p:sp>
      <p:sp>
        <p:nvSpPr>
          <p:cNvPr id="73" name="Shape 73"/>
          <p:cNvSpPr>
            <a:spLocks noGrp="1"/>
          </p:cNvSpPr>
          <p:nvPr>
            <p:ph type="body" idx="1"/>
          </p:nvPr>
        </p:nvSpPr>
        <p:spPr>
          <a:prstGeom prst="rect">
            <a:avLst/>
          </a:prstGeom>
        </p:spPr>
        <p:txBody>
          <a:bodyPr/>
          <a:lstStyle/>
          <a:p>
            <a:endParaRPr/>
          </a:p>
          <a:p>
            <a:r>
              <a:rPr b="1"/>
              <a:t>Centered</a:t>
            </a:r>
            <a:r>
              <a:t> in Christ: metaphor made real</a:t>
            </a:r>
          </a:p>
          <a:p>
            <a:endParaRPr/>
          </a:p>
          <a:p>
            <a:pPr lvl="1"/>
            <a:r>
              <a:t>The blind man: literal transformation of light</a:t>
            </a:r>
          </a:p>
          <a:p>
            <a:pPr lvl="1"/>
            <a:endParaRPr/>
          </a:p>
          <a:p>
            <a:pPr lvl="1"/>
            <a:r>
              <a:t>The word made flesh</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Shape 75"/>
          <p:cNvSpPr>
            <a:spLocks noGrp="1"/>
          </p:cNvSpPr>
          <p:nvPr>
            <p:ph type="title"/>
          </p:nvPr>
        </p:nvSpPr>
        <p:spPr>
          <a:prstGeom prst="rect">
            <a:avLst/>
          </a:prstGeom>
        </p:spPr>
        <p:txBody>
          <a:bodyPr/>
          <a:lstStyle/>
          <a:p>
            <a:r>
              <a:t>John 1: Light made flesh</a:t>
            </a:r>
          </a:p>
        </p:txBody>
      </p:sp>
      <p:sp>
        <p:nvSpPr>
          <p:cNvPr id="76" name="Shape 76"/>
          <p:cNvSpPr>
            <a:spLocks noGrp="1"/>
          </p:cNvSpPr>
          <p:nvPr>
            <p:ph type="body" idx="1"/>
          </p:nvPr>
        </p:nvSpPr>
        <p:spPr>
          <a:prstGeom prst="rect">
            <a:avLst/>
          </a:prstGeom>
        </p:spPr>
        <p:txBody>
          <a:bodyPr/>
          <a:lstStyle/>
          <a:p>
            <a:r>
              <a:t>1 In the beginning was the Word, and the Word was with God, and the Word was God… 4 In him was life, and that life was the light of all mankind. 5 The light shines in the darkness, and the darkness has not overcome it…</a:t>
            </a:r>
          </a:p>
          <a:p>
            <a:r>
              <a:t>9 The true light that gives light to everyone was coming into the world…</a:t>
            </a:r>
          </a:p>
          <a:p>
            <a:r>
              <a:t>14 The Word became flesh and made his dwelling among us.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title"/>
          </p:nvPr>
        </p:nvSpPr>
        <p:spPr>
          <a:prstGeom prst="rect">
            <a:avLst/>
          </a:prstGeom>
        </p:spPr>
        <p:txBody>
          <a:bodyPr/>
          <a:lstStyle>
            <a:lvl1pPr marL="342900" indent="-342900">
              <a:spcBef>
                <a:spcPts val="600"/>
              </a:spcBef>
            </a:lvl1pPr>
          </a:lstStyle>
          <a:p>
            <a:r>
              <a:t>Ephesians 5: You, too, are light</a:t>
            </a:r>
          </a:p>
        </p:txBody>
      </p:sp>
      <p:sp>
        <p:nvSpPr>
          <p:cNvPr id="79" name="Shape 79"/>
          <p:cNvSpPr>
            <a:spLocks noGrp="1"/>
          </p:cNvSpPr>
          <p:nvPr>
            <p:ph type="body" idx="1"/>
          </p:nvPr>
        </p:nvSpPr>
        <p:spPr>
          <a:prstGeom prst="rect">
            <a:avLst/>
          </a:prstGeom>
        </p:spPr>
        <p:txBody>
          <a:bodyPr/>
          <a:lstStyle/>
          <a:p>
            <a:r>
              <a:t>8 For you were once darkness, but now you are light in the Lord. Live as children of light 9 (for the fruit of the light consists in all goodness, righteousness and truth) 10 and find out what pleases the Lord. 11 Have nothing to do with the fruitless deeds of darkness, but rather expose them. 12 It is shameful even to mention what the disobedient do in secret. 13 But everything exposed by the light becomes visible—and everything that is illuminated becomes a light.</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Shape 81"/>
          <p:cNvSpPr>
            <a:spLocks noGrp="1"/>
          </p:cNvSpPr>
          <p:nvPr>
            <p:ph type="title"/>
          </p:nvPr>
        </p:nvSpPr>
        <p:spPr>
          <a:prstGeom prst="rect">
            <a:avLst/>
          </a:prstGeom>
        </p:spPr>
        <p:txBody>
          <a:bodyPr/>
          <a:lstStyle/>
          <a:p>
            <a:r>
              <a:t>The Light of the World</a:t>
            </a:r>
          </a:p>
        </p:txBody>
      </p:sp>
      <p:sp>
        <p:nvSpPr>
          <p:cNvPr id="82" name="Shape 82"/>
          <p:cNvSpPr>
            <a:spLocks noGrp="1"/>
          </p:cNvSpPr>
          <p:nvPr>
            <p:ph type="body" idx="1"/>
          </p:nvPr>
        </p:nvSpPr>
        <p:spPr>
          <a:prstGeom prst="rect">
            <a:avLst/>
          </a:prstGeom>
        </p:spPr>
        <p:txBody>
          <a:bodyPr/>
          <a:lstStyle/>
          <a:p>
            <a:r>
              <a:t>Points </a:t>
            </a:r>
            <a:r>
              <a:rPr b="1"/>
              <a:t>outwards</a:t>
            </a:r>
            <a:r>
              <a:t> to creation, through which God also speaks to us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a:spLocks noGrp="1"/>
          </p:cNvSpPr>
          <p:nvPr>
            <p:ph type="title"/>
          </p:nvPr>
        </p:nvSpPr>
        <p:spPr>
          <a:prstGeom prst="rect">
            <a:avLst/>
          </a:prstGeom>
        </p:spPr>
        <p:txBody>
          <a:bodyPr/>
          <a:lstStyle/>
          <a:p>
            <a:r>
              <a:t>God’s Words</a:t>
            </a:r>
          </a:p>
        </p:txBody>
      </p:sp>
      <p:sp>
        <p:nvSpPr>
          <p:cNvPr id="37" name="Shape 37"/>
          <p:cNvSpPr>
            <a:spLocks noGrp="1"/>
          </p:cNvSpPr>
          <p:nvPr>
            <p:ph type="body" idx="1"/>
          </p:nvPr>
        </p:nvSpPr>
        <p:spPr>
          <a:prstGeom prst="rect">
            <a:avLst/>
          </a:prstGeom>
        </p:spPr>
        <p:txBody>
          <a:bodyPr/>
          <a:lstStyle/>
          <a:p>
            <a:r>
              <a:t>God reaches us through the medium of words and language</a:t>
            </a:r>
          </a:p>
          <a:p>
            <a:endParaRPr/>
          </a:p>
          <a:p>
            <a:r>
              <a:t>Variety of genres used in the Bible: poems, songs, histories, genealogies, romance, law books, parables, letters, prophecy, visions, sermons…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r>
              <a:t>Metaphor and the Bible</a:t>
            </a:r>
          </a:p>
        </p:txBody>
      </p:sp>
      <p:sp>
        <p:nvSpPr>
          <p:cNvPr id="40" name="Shape 40"/>
          <p:cNvSpPr>
            <a:spLocks noGrp="1"/>
          </p:cNvSpPr>
          <p:nvPr>
            <p:ph type="body" idx="1"/>
          </p:nvPr>
        </p:nvSpPr>
        <p:spPr>
          <a:prstGeom prst="rect">
            <a:avLst/>
          </a:prstGeom>
        </p:spPr>
        <p:txBody>
          <a:bodyPr/>
          <a:lstStyle/>
          <a:p>
            <a:r>
              <a:t>Metaphor: term or phrase comparing two apparently unlike things, in order to suggest a likeness between them </a:t>
            </a:r>
          </a:p>
          <a:p>
            <a:r>
              <a:t> </a:t>
            </a:r>
          </a:p>
          <a:p>
            <a:r>
              <a:t>The element of surprise</a:t>
            </a:r>
          </a:p>
          <a:p>
            <a:endParaRPr/>
          </a:p>
          <a:p>
            <a:r>
              <a:t>Metaphors for God help us to understand that which we cannot understand</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title"/>
          </p:nvPr>
        </p:nvSpPr>
        <p:spPr>
          <a:prstGeom prst="rect">
            <a:avLst/>
          </a:prstGeom>
        </p:spPr>
        <p:txBody>
          <a:bodyPr/>
          <a:lstStyle/>
          <a:p>
            <a:r>
              <a:t>Why metaphor?</a:t>
            </a:r>
          </a:p>
        </p:txBody>
      </p:sp>
      <p:sp>
        <p:nvSpPr>
          <p:cNvPr id="43" name="Shape 43"/>
          <p:cNvSpPr>
            <a:spLocks noGrp="1"/>
          </p:cNvSpPr>
          <p:nvPr>
            <p:ph type="body" idx="1"/>
          </p:nvPr>
        </p:nvSpPr>
        <p:spPr>
          <a:prstGeom prst="rect">
            <a:avLst/>
          </a:prstGeom>
        </p:spPr>
        <p:txBody>
          <a:bodyPr/>
          <a:lstStyle/>
          <a:p>
            <a:r>
              <a:t>Relational</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hape 45"/>
          <p:cNvSpPr>
            <a:spLocks noGrp="1"/>
          </p:cNvSpPr>
          <p:nvPr>
            <p:ph type="title"/>
          </p:nvPr>
        </p:nvSpPr>
        <p:spPr>
          <a:prstGeom prst="rect">
            <a:avLst/>
          </a:prstGeom>
        </p:spPr>
        <p:txBody>
          <a:bodyPr/>
          <a:lstStyle/>
          <a:p>
            <a:r>
              <a:t>Why metaphor?</a:t>
            </a:r>
          </a:p>
        </p:txBody>
      </p:sp>
      <p:sp>
        <p:nvSpPr>
          <p:cNvPr id="46" name="Shape 46"/>
          <p:cNvSpPr>
            <a:spLocks noGrp="1"/>
          </p:cNvSpPr>
          <p:nvPr>
            <p:ph type="body" idx="1"/>
          </p:nvPr>
        </p:nvSpPr>
        <p:spPr>
          <a:prstGeom prst="rect">
            <a:avLst/>
          </a:prstGeom>
        </p:spPr>
        <p:txBody>
          <a:bodyPr/>
          <a:lstStyle/>
          <a:p>
            <a:r>
              <a:t>Relational</a:t>
            </a:r>
          </a:p>
          <a:p>
            <a:r>
              <a:t>Physical and tangible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Why metaphor?</a:t>
            </a:r>
          </a:p>
        </p:txBody>
      </p:sp>
      <p:sp>
        <p:nvSpPr>
          <p:cNvPr id="49" name="Shape 49"/>
          <p:cNvSpPr>
            <a:spLocks noGrp="1"/>
          </p:cNvSpPr>
          <p:nvPr>
            <p:ph type="body" idx="1"/>
          </p:nvPr>
        </p:nvSpPr>
        <p:spPr>
          <a:prstGeom prst="rect">
            <a:avLst/>
          </a:prstGeom>
        </p:spPr>
        <p:txBody>
          <a:bodyPr/>
          <a:lstStyle/>
          <a:p>
            <a:r>
              <a:t>Relational</a:t>
            </a:r>
          </a:p>
          <a:p>
            <a:r>
              <a:t>Physical and tangible</a:t>
            </a:r>
          </a:p>
          <a:p>
            <a:r>
              <a:t>Beautiful and creative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Shape 51"/>
          <p:cNvSpPr>
            <a:spLocks noGrp="1"/>
          </p:cNvSpPr>
          <p:nvPr>
            <p:ph type="title"/>
          </p:nvPr>
        </p:nvSpPr>
        <p:spPr>
          <a:prstGeom prst="rect">
            <a:avLst/>
          </a:prstGeom>
        </p:spPr>
        <p:txBody>
          <a:bodyPr/>
          <a:lstStyle/>
          <a:p>
            <a:r>
              <a:t>Why metaphor?</a:t>
            </a:r>
          </a:p>
        </p:txBody>
      </p:sp>
      <p:sp>
        <p:nvSpPr>
          <p:cNvPr id="52" name="Shape 52"/>
          <p:cNvSpPr>
            <a:spLocks noGrp="1"/>
          </p:cNvSpPr>
          <p:nvPr>
            <p:ph type="body" idx="1"/>
          </p:nvPr>
        </p:nvSpPr>
        <p:spPr>
          <a:prstGeom prst="rect">
            <a:avLst/>
          </a:prstGeom>
        </p:spPr>
        <p:txBody>
          <a:bodyPr/>
          <a:lstStyle/>
          <a:p>
            <a:r>
              <a:t>Relational</a:t>
            </a:r>
          </a:p>
          <a:p>
            <a:r>
              <a:t>Physical and tangible</a:t>
            </a:r>
          </a:p>
          <a:p>
            <a:r>
              <a:t>Beautiful and creative</a:t>
            </a:r>
          </a:p>
          <a:p>
            <a:r>
              <a:t>Unfolding meaning</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Shape 54"/>
          <p:cNvSpPr>
            <a:spLocks noGrp="1"/>
          </p:cNvSpPr>
          <p:nvPr>
            <p:ph type="title"/>
          </p:nvPr>
        </p:nvSpPr>
        <p:spPr>
          <a:prstGeom prst="rect">
            <a:avLst/>
          </a:prstGeom>
        </p:spPr>
        <p:txBody>
          <a:bodyPr/>
          <a:lstStyle/>
          <a:p>
            <a:r>
              <a:t>Why metaphor?</a:t>
            </a:r>
          </a:p>
        </p:txBody>
      </p:sp>
      <p:sp>
        <p:nvSpPr>
          <p:cNvPr id="55" name="Shape 55"/>
          <p:cNvSpPr>
            <a:spLocks noGrp="1"/>
          </p:cNvSpPr>
          <p:nvPr>
            <p:ph type="body" idx="1"/>
          </p:nvPr>
        </p:nvSpPr>
        <p:spPr>
          <a:prstGeom prst="rect">
            <a:avLst/>
          </a:prstGeom>
        </p:spPr>
        <p:txBody>
          <a:bodyPr/>
          <a:lstStyle/>
          <a:p>
            <a:r>
              <a:t>Relational</a:t>
            </a:r>
          </a:p>
          <a:p>
            <a:r>
              <a:t>Physical and tangible</a:t>
            </a:r>
          </a:p>
          <a:p>
            <a:r>
              <a:t>Beautiful and creative</a:t>
            </a:r>
          </a:p>
          <a:p>
            <a:r>
              <a:t>Unfolding meaning</a:t>
            </a:r>
          </a:p>
          <a:p>
            <a:pPr lvl="1"/>
            <a:r>
              <a:t>Psalm 119:120 “The unfolding of your words gives light; it gives understanding to the simple.”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a:xfrm>
            <a:off x="457200" y="274638"/>
            <a:ext cx="8229600" cy="590328"/>
          </a:xfrm>
          <a:prstGeom prst="rect">
            <a:avLst/>
          </a:prstGeom>
        </p:spPr>
        <p:txBody>
          <a:bodyPr/>
          <a:lstStyle/>
          <a:p>
            <a:r>
              <a:t>Psalm 23</a:t>
            </a:r>
          </a:p>
        </p:txBody>
      </p:sp>
      <p:sp>
        <p:nvSpPr>
          <p:cNvPr id="58" name="Shape 58"/>
          <p:cNvSpPr>
            <a:spLocks noGrp="1"/>
          </p:cNvSpPr>
          <p:nvPr>
            <p:ph type="body" idx="1"/>
          </p:nvPr>
        </p:nvSpPr>
        <p:spPr>
          <a:xfrm>
            <a:off x="457200" y="1005464"/>
            <a:ext cx="8229600" cy="5120699"/>
          </a:xfrm>
          <a:prstGeom prst="rect">
            <a:avLst/>
          </a:prstGeom>
        </p:spPr>
        <p:txBody>
          <a:bodyPr numCol="2" spcCol="411480">
            <a:normAutofit lnSpcReduction="10000"/>
          </a:bodyPr>
          <a:lstStyle/>
          <a:p>
            <a:pPr marL="260604" indent="-260604" defTabSz="694944">
              <a:spcBef>
                <a:spcPts val="500"/>
              </a:spcBef>
              <a:defRPr sz="2128">
                <a:effectLst>
                  <a:outerShdw blurRad="28956" dist="28956" dir="2700000" rotWithShape="0">
                    <a:srgbClr val="578963"/>
                  </a:outerShdw>
                </a:effectLst>
              </a:defRPr>
            </a:pPr>
            <a:r>
              <a:rPr dirty="0"/>
              <a:t>1. </a:t>
            </a:r>
            <a:r>
              <a:rPr dirty="0">
                <a:solidFill>
                  <a:srgbClr val="FF2600"/>
                </a:solidFill>
              </a:rPr>
              <a:t>The Lord is my shepherd</a:t>
            </a:r>
            <a:r>
              <a:rPr dirty="0"/>
              <a:t>, I lack nothing.</a:t>
            </a:r>
          </a:p>
          <a:p>
            <a:pPr marL="260604" indent="-260604" defTabSz="694944">
              <a:spcBef>
                <a:spcPts val="500"/>
              </a:spcBef>
              <a:defRPr sz="2128">
                <a:effectLst>
                  <a:outerShdw blurRad="28956" dist="28956" dir="2700000" rotWithShape="0">
                    <a:srgbClr val="578963"/>
                  </a:outerShdw>
                </a:effectLst>
              </a:defRPr>
            </a:pPr>
            <a:r>
              <a:rPr dirty="0"/>
              <a:t>2     He makes me lie down in green pastures,</a:t>
            </a:r>
          </a:p>
          <a:p>
            <a:pPr marL="260604" indent="-260604" defTabSz="694944">
              <a:spcBef>
                <a:spcPts val="500"/>
              </a:spcBef>
              <a:defRPr sz="2128">
                <a:effectLst>
                  <a:outerShdw blurRad="28956" dist="28956" dir="2700000" rotWithShape="0">
                    <a:srgbClr val="578963"/>
                  </a:outerShdw>
                </a:effectLst>
              </a:defRPr>
            </a:pPr>
            <a:r>
              <a:rPr dirty="0"/>
              <a:t>he leads me beside quiet waters,</a:t>
            </a:r>
          </a:p>
          <a:p>
            <a:pPr marL="260604" indent="-260604" defTabSz="694944">
              <a:spcBef>
                <a:spcPts val="500"/>
              </a:spcBef>
              <a:defRPr sz="2128">
                <a:effectLst>
                  <a:outerShdw blurRad="28956" dist="28956" dir="2700000" rotWithShape="0">
                    <a:srgbClr val="578963"/>
                  </a:outerShdw>
                </a:effectLst>
              </a:defRPr>
            </a:pPr>
            <a:r>
              <a:rPr dirty="0"/>
              <a:t>3     he refreshes my soul.</a:t>
            </a:r>
          </a:p>
          <a:p>
            <a:pPr marL="260604" indent="-260604" defTabSz="694944">
              <a:spcBef>
                <a:spcPts val="500"/>
              </a:spcBef>
              <a:defRPr sz="2128">
                <a:effectLst>
                  <a:outerShdw blurRad="28956" dist="28956" dir="2700000" rotWithShape="0">
                    <a:srgbClr val="578963"/>
                  </a:outerShdw>
                </a:effectLst>
              </a:defRPr>
            </a:pPr>
            <a:r>
              <a:rPr dirty="0"/>
              <a:t>He guides me along the right paths</a:t>
            </a:r>
          </a:p>
          <a:p>
            <a:pPr marL="260604" indent="-260604" defTabSz="694944">
              <a:spcBef>
                <a:spcPts val="500"/>
              </a:spcBef>
              <a:defRPr sz="2128">
                <a:effectLst>
                  <a:outerShdw blurRad="28956" dist="28956" dir="2700000" rotWithShape="0">
                    <a:srgbClr val="578963"/>
                  </a:outerShdw>
                </a:effectLst>
              </a:defRPr>
            </a:pPr>
            <a:r>
              <a:rPr dirty="0"/>
              <a:t>    for his name’s sake.</a:t>
            </a:r>
          </a:p>
          <a:p>
            <a:pPr marL="260604" indent="-260604" defTabSz="694944">
              <a:spcBef>
                <a:spcPts val="500"/>
              </a:spcBef>
              <a:defRPr sz="2128">
                <a:effectLst>
                  <a:outerShdw blurRad="28956" dist="28956" dir="2700000" rotWithShape="0">
                    <a:srgbClr val="578963"/>
                  </a:outerShdw>
                </a:effectLst>
              </a:defRPr>
            </a:pPr>
            <a:r>
              <a:rPr dirty="0"/>
              <a:t>4 Even though I walk</a:t>
            </a:r>
          </a:p>
          <a:p>
            <a:pPr marL="260604" indent="-260604" defTabSz="694944">
              <a:spcBef>
                <a:spcPts val="500"/>
              </a:spcBef>
              <a:defRPr sz="2128">
                <a:effectLst>
                  <a:outerShdw blurRad="28956" dist="28956" dir="2700000" rotWithShape="0">
                    <a:srgbClr val="578963"/>
                  </a:outerShdw>
                </a:effectLst>
              </a:defRPr>
            </a:pPr>
            <a:r>
              <a:rPr dirty="0"/>
              <a:t>    through the darkest valley,</a:t>
            </a:r>
          </a:p>
          <a:p>
            <a:pPr marL="260604" indent="-260604" defTabSz="694944">
              <a:spcBef>
                <a:spcPts val="500"/>
              </a:spcBef>
              <a:defRPr sz="2128">
                <a:effectLst>
                  <a:outerShdw blurRad="28956" dist="28956" dir="2700000" rotWithShape="0">
                    <a:srgbClr val="578963"/>
                  </a:outerShdw>
                </a:effectLst>
              </a:defRPr>
            </a:pPr>
            <a:r>
              <a:rPr dirty="0"/>
              <a:t>I will fear no evil,</a:t>
            </a:r>
          </a:p>
          <a:p>
            <a:pPr marL="260604" indent="-260604" defTabSz="694944">
              <a:spcBef>
                <a:spcPts val="500"/>
              </a:spcBef>
              <a:defRPr sz="2128">
                <a:effectLst>
                  <a:outerShdw blurRad="28956" dist="28956" dir="2700000" rotWithShape="0">
                    <a:srgbClr val="578963"/>
                  </a:outerShdw>
                </a:effectLst>
              </a:defRPr>
            </a:pPr>
            <a:r>
              <a:rPr dirty="0"/>
              <a:t>    for you are with me;</a:t>
            </a:r>
          </a:p>
          <a:p>
            <a:pPr marL="260604" indent="-260604" defTabSz="694944">
              <a:spcBef>
                <a:spcPts val="500"/>
              </a:spcBef>
              <a:defRPr sz="2128">
                <a:effectLst>
                  <a:outerShdw blurRad="28956" dist="28956" dir="2700000" rotWithShape="0">
                    <a:srgbClr val="578963"/>
                  </a:outerShdw>
                </a:effectLst>
              </a:defRPr>
            </a:pPr>
            <a:endParaRPr lang="nl-BE" dirty="0" smtClean="0"/>
          </a:p>
          <a:p>
            <a:pPr marL="260604" indent="-260604" defTabSz="694944">
              <a:spcBef>
                <a:spcPts val="500"/>
              </a:spcBef>
              <a:defRPr sz="2128">
                <a:effectLst>
                  <a:outerShdw blurRad="28956" dist="28956" dir="2700000" rotWithShape="0">
                    <a:srgbClr val="578963"/>
                  </a:outerShdw>
                </a:effectLst>
              </a:defRPr>
            </a:pPr>
            <a:r>
              <a:rPr dirty="0" smtClean="0"/>
              <a:t>your </a:t>
            </a:r>
            <a:r>
              <a:rPr dirty="0"/>
              <a:t>rod and your staff,</a:t>
            </a:r>
          </a:p>
          <a:p>
            <a:pPr marL="260604" indent="-260604" defTabSz="694944">
              <a:spcBef>
                <a:spcPts val="500"/>
              </a:spcBef>
              <a:defRPr sz="2128">
                <a:effectLst>
                  <a:outerShdw blurRad="28956" dist="28956" dir="2700000" rotWithShape="0">
                    <a:srgbClr val="578963"/>
                  </a:outerShdw>
                </a:effectLst>
              </a:defRPr>
            </a:pPr>
            <a:r>
              <a:rPr dirty="0"/>
              <a:t>    they comfort me.</a:t>
            </a:r>
          </a:p>
          <a:p>
            <a:pPr marL="260604" indent="-260604" defTabSz="694944">
              <a:spcBef>
                <a:spcPts val="500"/>
              </a:spcBef>
              <a:defRPr sz="2128">
                <a:effectLst>
                  <a:outerShdw blurRad="28956" dist="28956" dir="2700000" rotWithShape="0">
                    <a:srgbClr val="578963"/>
                  </a:outerShdw>
                </a:effectLst>
              </a:defRPr>
            </a:pPr>
            <a:r>
              <a:rPr dirty="0"/>
              <a:t>5 You prepare a table before me</a:t>
            </a:r>
          </a:p>
          <a:p>
            <a:pPr marL="260604" indent="-260604" defTabSz="694944">
              <a:spcBef>
                <a:spcPts val="500"/>
              </a:spcBef>
              <a:defRPr sz="2128">
                <a:effectLst>
                  <a:outerShdw blurRad="28956" dist="28956" dir="2700000" rotWithShape="0">
                    <a:srgbClr val="578963"/>
                  </a:outerShdw>
                </a:effectLst>
              </a:defRPr>
            </a:pPr>
            <a:r>
              <a:rPr dirty="0"/>
              <a:t>    in the presence of my enemies.</a:t>
            </a:r>
          </a:p>
          <a:p>
            <a:pPr marL="260604" indent="-260604" defTabSz="694944">
              <a:spcBef>
                <a:spcPts val="500"/>
              </a:spcBef>
              <a:defRPr sz="2128">
                <a:effectLst>
                  <a:outerShdw blurRad="28956" dist="28956" dir="2700000" rotWithShape="0">
                    <a:srgbClr val="578963"/>
                  </a:outerShdw>
                </a:effectLst>
              </a:defRPr>
            </a:pPr>
            <a:r>
              <a:rPr dirty="0"/>
              <a:t>You anoint my head with oil;</a:t>
            </a:r>
          </a:p>
          <a:p>
            <a:pPr marL="260604" indent="-260604" defTabSz="694944">
              <a:spcBef>
                <a:spcPts val="500"/>
              </a:spcBef>
              <a:defRPr sz="2128">
                <a:effectLst>
                  <a:outerShdw blurRad="28956" dist="28956" dir="2700000" rotWithShape="0">
                    <a:srgbClr val="578963"/>
                  </a:outerShdw>
                </a:effectLst>
              </a:defRPr>
            </a:pPr>
            <a:r>
              <a:rPr dirty="0"/>
              <a:t>    my cup overflows.</a:t>
            </a:r>
          </a:p>
          <a:p>
            <a:pPr marL="260604" indent="-260604" defTabSz="694944">
              <a:spcBef>
                <a:spcPts val="500"/>
              </a:spcBef>
              <a:defRPr sz="2128">
                <a:effectLst>
                  <a:outerShdw blurRad="28956" dist="28956" dir="2700000" rotWithShape="0">
                    <a:srgbClr val="578963"/>
                  </a:outerShdw>
                </a:effectLst>
              </a:defRPr>
            </a:pPr>
            <a:r>
              <a:rPr dirty="0"/>
              <a:t>6 Surely your goodness and love will follow me</a:t>
            </a:r>
          </a:p>
          <a:p>
            <a:pPr marL="260604" indent="-260604" defTabSz="694944">
              <a:spcBef>
                <a:spcPts val="500"/>
              </a:spcBef>
              <a:defRPr sz="2128">
                <a:effectLst>
                  <a:outerShdw blurRad="28956" dist="28956" dir="2700000" rotWithShape="0">
                    <a:srgbClr val="578963"/>
                  </a:outerShdw>
                </a:effectLst>
              </a:defRPr>
            </a:pPr>
            <a:r>
              <a:rPr dirty="0"/>
              <a:t>    all the days of my life,</a:t>
            </a:r>
          </a:p>
          <a:p>
            <a:pPr marL="260604" indent="-260604" defTabSz="694944">
              <a:spcBef>
                <a:spcPts val="500"/>
              </a:spcBef>
              <a:defRPr sz="2128">
                <a:effectLst>
                  <a:outerShdw blurRad="28956" dist="28956" dir="2700000" rotWithShape="0">
                    <a:srgbClr val="578963"/>
                  </a:outerShdw>
                </a:effectLst>
              </a:defRPr>
            </a:pPr>
            <a:r>
              <a:rPr dirty="0"/>
              <a:t>and I will dwell in the house of the </a:t>
            </a:r>
            <a:r>
              <a:rPr dirty="0" smtClean="0"/>
              <a:t>Lord</a:t>
            </a:r>
            <a:r>
              <a:rPr lang="nl-BE" dirty="0" smtClean="0"/>
              <a:t> forever.</a:t>
            </a:r>
            <a:endParaRPr dirty="0" smtClean="0"/>
          </a:p>
        </p:txBody>
      </p:sp>
    </p:spTree>
  </p:cSld>
  <p:clrMapOvr>
    <a:masterClrMapping/>
  </p:clrMapOvr>
  <p:transition spd="med"/>
</p:sld>
</file>

<file path=ppt/theme/theme1.xml><?xml version="1.0" encoding="utf-8"?>
<a:theme xmlns:a="http://schemas.openxmlformats.org/drawingml/2006/main" name="ICELBlack">
  <a:themeElements>
    <a:clrScheme name="ICELBlack">
      <a:dk1>
        <a:srgbClr val="333333"/>
      </a:dk1>
      <a:lt1>
        <a:srgbClr val="000000"/>
      </a:lt1>
      <a:dk2>
        <a:srgbClr val="A7A7A7"/>
      </a:dk2>
      <a:lt2>
        <a:srgbClr val="535353"/>
      </a:lt2>
      <a:accent1>
        <a:srgbClr val="FFCCCC"/>
      </a:accent1>
      <a:accent2>
        <a:srgbClr val="B3E1B3"/>
      </a:accent2>
      <a:accent3>
        <a:srgbClr val="D1DBD1"/>
      </a:accent3>
      <a:accent4>
        <a:srgbClr val="2A2A2A"/>
      </a:accent4>
      <a:accent5>
        <a:srgbClr val="FFE2E2"/>
      </a:accent5>
      <a:accent6>
        <a:srgbClr val="A2CCA2"/>
      </a:accent6>
      <a:hlink>
        <a:srgbClr val="0000FF"/>
      </a:hlink>
      <a:folHlink>
        <a:srgbClr val="FF00FF"/>
      </a:folHlink>
    </a:clrScheme>
    <a:fontScheme name="ICELBlack">
      <a:majorFont>
        <a:latin typeface="Helvetica"/>
        <a:ea typeface="Helvetica"/>
        <a:cs typeface="Helvetica"/>
      </a:majorFont>
      <a:minorFont>
        <a:latin typeface="Calibri"/>
        <a:ea typeface="Calibri"/>
        <a:cs typeface="Calibri"/>
      </a:minorFont>
    </a:fontScheme>
    <a:fmtScheme name="ICEL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9BDA9"/>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ICELBlack">
  <a:themeElements>
    <a:clrScheme name="ICELBlack">
      <a:dk1>
        <a:srgbClr val="000000"/>
      </a:dk1>
      <a:lt1>
        <a:srgbClr val="FFFFFF"/>
      </a:lt1>
      <a:dk2>
        <a:srgbClr val="A7A7A7"/>
      </a:dk2>
      <a:lt2>
        <a:srgbClr val="535353"/>
      </a:lt2>
      <a:accent1>
        <a:srgbClr val="FFCCCC"/>
      </a:accent1>
      <a:accent2>
        <a:srgbClr val="B3E1B3"/>
      </a:accent2>
      <a:accent3>
        <a:srgbClr val="D1DBD1"/>
      </a:accent3>
      <a:accent4>
        <a:srgbClr val="2A2A2A"/>
      </a:accent4>
      <a:accent5>
        <a:srgbClr val="FFE2E2"/>
      </a:accent5>
      <a:accent6>
        <a:srgbClr val="A2CCA2"/>
      </a:accent6>
      <a:hlink>
        <a:srgbClr val="0000FF"/>
      </a:hlink>
      <a:folHlink>
        <a:srgbClr val="FF00FF"/>
      </a:folHlink>
    </a:clrScheme>
    <a:fontScheme name="ICELBlack">
      <a:majorFont>
        <a:latin typeface="Helvetica"/>
        <a:ea typeface="Helvetica"/>
        <a:cs typeface="Helvetica"/>
      </a:majorFont>
      <a:minorFont>
        <a:latin typeface="Calibri"/>
        <a:ea typeface="Calibri"/>
        <a:cs typeface="Calibri"/>
      </a:minorFont>
    </a:fontScheme>
    <a:fmtScheme name="ICEL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A9BDA9"/>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333333"/>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829</Words>
  <Application>Microsoft Office PowerPoint</Application>
  <PresentationFormat>On-screen Show (4:3)</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ICELBlack</vt:lpstr>
      <vt:lpstr>PowerPoint Presentation</vt:lpstr>
      <vt:lpstr>God’s Words</vt:lpstr>
      <vt:lpstr>Metaphor and the Bible</vt:lpstr>
      <vt:lpstr>Why metaphor?</vt:lpstr>
      <vt:lpstr>Why metaphor?</vt:lpstr>
      <vt:lpstr>Why metaphor?</vt:lpstr>
      <vt:lpstr>Why metaphor?</vt:lpstr>
      <vt:lpstr>Why metaphor?</vt:lpstr>
      <vt:lpstr>Psalm 23</vt:lpstr>
      <vt:lpstr>Psalm 23</vt:lpstr>
      <vt:lpstr>The Light of the World</vt:lpstr>
      <vt:lpstr>The Light of the World</vt:lpstr>
      <vt:lpstr>The Light of the World</vt:lpstr>
      <vt:lpstr>The Light of the World</vt:lpstr>
      <vt:lpstr>John 1: Light made flesh</vt:lpstr>
      <vt:lpstr>Ephesians 5: You, too, are light</vt:lpstr>
      <vt:lpstr>The Light of the World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dc:creator>
  <cp:lastModifiedBy>christophe mertens</cp:lastModifiedBy>
  <cp:revision>1</cp:revision>
  <dcterms:modified xsi:type="dcterms:W3CDTF">2017-03-25T12:34:43Z</dcterms:modified>
</cp:coreProperties>
</file>