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imes New Roman"/>
          <a:ea typeface="Times New Roman"/>
          <a:cs typeface="Times New Roman"/>
        </a:font>
        <a:srgbClr val="333333"/>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FFECEC"/>
          </a:solidFill>
        </a:fill>
      </a:tcStyle>
    </a:wholeTbl>
    <a:band2H>
      <a:tcTxStyle/>
      <a:tcStyle>
        <a:tcBdr/>
        <a:fill>
          <a:solidFill>
            <a:srgbClr val="FFF6F6"/>
          </a:solidFill>
        </a:fill>
      </a:tcStyle>
    </a:band2H>
    <a:firstCol>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1"/>
          </a:solidFill>
        </a:fill>
      </a:tcStyle>
    </a:firstCol>
    <a:la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381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1"/>
          </a:solidFill>
        </a:fill>
      </a:tcStyle>
    </a:lastRow>
    <a:fir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381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333333"/>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EEF1EE"/>
          </a:solidFill>
        </a:fill>
      </a:tcStyle>
    </a:wholeTbl>
    <a:band2H>
      <a:tcTxStyle/>
      <a:tcStyle>
        <a:tcBdr/>
        <a:fill>
          <a:solidFill>
            <a:srgbClr val="F7F8F7"/>
          </a:solidFill>
        </a:fill>
      </a:tcStyle>
    </a:band2H>
    <a:firstCol>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3"/>
          </a:solidFill>
        </a:fill>
      </a:tcStyle>
    </a:firstCol>
    <a:la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381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3"/>
          </a:solidFill>
        </a:fill>
      </a:tcStyle>
    </a:lastRow>
    <a:fir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381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3"/>
          </a:solidFill>
        </a:fill>
      </a:tcStyle>
    </a:firstRow>
  </a:tblStyle>
  <a:tblStyle styleId="{EEE7283C-3CF3-47DC-8721-378D4A62B228}" styleName="">
    <a:tblBg/>
    <a:wholeTbl>
      <a:tcTxStyle b="off" i="off">
        <a:font>
          <a:latin typeface="Times New Roman"/>
          <a:ea typeface="Times New Roman"/>
          <a:cs typeface="Times New Roman"/>
        </a:font>
        <a:srgbClr val="333333"/>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DFECDF"/>
          </a:solidFill>
        </a:fill>
      </a:tcStyle>
    </a:wholeTbl>
    <a:band2H>
      <a:tcTxStyle/>
      <a:tcStyle>
        <a:tcBdr/>
        <a:fill>
          <a:solidFill>
            <a:srgbClr val="F0F6F0"/>
          </a:solidFill>
        </a:fill>
      </a:tcStyle>
    </a:band2H>
    <a:firstCol>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6"/>
          </a:solidFill>
        </a:fill>
      </a:tcStyle>
    </a:firstCol>
    <a:la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381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6"/>
          </a:solidFill>
        </a:fill>
      </a:tcStyle>
    </a:lastRow>
    <a:fir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381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A9BDA9"/>
          </a:solidFill>
        </a:fill>
      </a:tcStyle>
    </a:band2H>
    <a:firstCol>
      <a:tcTxStyle b="on" i="off">
        <a:font>
          <a:latin typeface="Times New Roman"/>
          <a:ea typeface="Times New Roman"/>
          <a:cs typeface="Times New Roman"/>
        </a:font>
        <a:srgbClr val="A9BDA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333333"/>
      </a:tcTxStyle>
      <a:tcStyle>
        <a:tcBdr>
          <a:left>
            <a:ln w="12700" cap="flat">
              <a:noFill/>
              <a:miter lim="400000"/>
            </a:ln>
          </a:left>
          <a:right>
            <a:ln w="12700" cap="flat">
              <a:noFill/>
              <a:miter lim="400000"/>
            </a:ln>
          </a:right>
          <a:top>
            <a:ln w="508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rgbClr val="A9BDA9"/>
          </a:solidFill>
        </a:fill>
      </a:tcStyle>
    </a:lastRow>
    <a:firstRow>
      <a:tcTxStyle b="on" i="off">
        <a:font>
          <a:latin typeface="Times New Roman"/>
          <a:ea typeface="Times New Roman"/>
          <a:cs typeface="Times New Roman"/>
        </a:font>
        <a:srgbClr val="A9BDA9"/>
      </a:tcTxStyle>
      <a:tcStyle>
        <a:tcBdr>
          <a:left>
            <a:ln w="12700" cap="flat">
              <a:noFill/>
              <a:miter lim="400000"/>
            </a:ln>
          </a:left>
          <a:right>
            <a:ln w="12700" cap="flat">
              <a:noFill/>
              <a:miter lim="400000"/>
            </a:ln>
          </a:right>
          <a:top>
            <a:ln w="254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333333"/>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CCCCCC"/>
          </a:solidFill>
        </a:fill>
      </a:tcStyle>
    </a:wholeTbl>
    <a:band2H>
      <a:tcTxStyle/>
      <a:tcStyle>
        <a:tcBdr/>
        <a:fill>
          <a:solidFill>
            <a:srgbClr val="E7E7E7"/>
          </a:solidFill>
        </a:fill>
      </a:tcStyle>
    </a:band2H>
    <a:firstCol>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333333"/>
          </a:solidFill>
        </a:fill>
      </a:tcStyle>
    </a:firstCol>
    <a:la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381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333333"/>
          </a:solidFill>
        </a:fill>
      </a:tcStyle>
    </a:lastRow>
    <a:fir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381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333333"/>
          </a:solidFill>
        </a:fill>
      </a:tcStyle>
    </a:firstRow>
  </a:tblStyle>
  <a:tblStyle styleId="{2708684C-4D16-4618-839F-0558EEFCDFE6}" styleName="">
    <a:tblBg/>
    <a:wholeTbl>
      <a:tcTxStyle b="off" i="off">
        <a:font>
          <a:latin typeface="Times New Roman"/>
          <a:ea typeface="Times New Roman"/>
          <a:cs typeface="Times New Roman"/>
        </a:font>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solidFill>
            <a:srgbClr val="333333">
              <a:alpha val="20000"/>
            </a:srgbClr>
          </a:solidFill>
        </a:fill>
      </a:tcStyle>
    </a:wholeTbl>
    <a:band2H>
      <a:tcTxStyle/>
      <a:tcStyle>
        <a:tcBdr/>
        <a:fill>
          <a:solidFill>
            <a:srgbClr val="FFFFFF"/>
          </a:solidFill>
        </a:fill>
      </a:tcStyle>
    </a:band2H>
    <a:firstCol>
      <a:tcTxStyle b="on" i="off">
        <a:font>
          <a:latin typeface="Times New Roman"/>
          <a:ea typeface="Times New Roman"/>
          <a:cs typeface="Times New Roman"/>
        </a:font>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solidFill>
            <a:srgbClr val="333333">
              <a:alpha val="20000"/>
            </a:srgbClr>
          </a:solidFill>
        </a:fill>
      </a:tcStyle>
    </a:firstCol>
    <a:lastRow>
      <a:tcTxStyle b="on" i="off">
        <a:font>
          <a:latin typeface="Times New Roman"/>
          <a:ea typeface="Times New Roman"/>
          <a:cs typeface="Times New Roman"/>
        </a:font>
        <a:srgbClr val="333333"/>
      </a:tcTxStyle>
      <a:tcStyle>
        <a:tcBdr>
          <a:left>
            <a:ln w="12700" cap="flat">
              <a:solidFill>
                <a:srgbClr val="333333"/>
              </a:solidFill>
              <a:prstDash val="solid"/>
              <a:round/>
            </a:ln>
          </a:left>
          <a:right>
            <a:ln w="12700" cap="flat">
              <a:solidFill>
                <a:srgbClr val="333333"/>
              </a:solidFill>
              <a:prstDash val="solid"/>
              <a:round/>
            </a:ln>
          </a:right>
          <a:top>
            <a:ln w="508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lastRow>
    <a:firstRow>
      <a:tcTxStyle b="on" i="off">
        <a:font>
          <a:latin typeface="Times New Roman"/>
          <a:ea typeface="Times New Roman"/>
          <a:cs typeface="Times New Roman"/>
        </a:font>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254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1"/>
  </p:normalViewPr>
  <p:slideViewPr>
    <p:cSldViewPr snapToGrid="0" snapToObjects="1">
      <p:cViewPr>
        <p:scale>
          <a:sx n="62" d="100"/>
          <a:sy n="62" d="100"/>
        </p:scale>
        <p:origin x="-9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1143000" y="685800"/>
            <a:ext cx="4572000" cy="3429000"/>
          </a:xfrm>
          <a:prstGeom prst="rect">
            <a:avLst/>
          </a:prstGeom>
        </p:spPr>
        <p:txBody>
          <a:bodyPr/>
          <a:lstStyle/>
          <a:p>
            <a:endParaRPr/>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114230494"/>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eldia">
    <p:spTree>
      <p:nvGrpSpPr>
        <p:cNvPr id="1" name=""/>
        <p:cNvGrpSpPr/>
        <p:nvPr/>
      </p:nvGrpSpPr>
      <p:grpSpPr>
        <a:xfrm>
          <a:off x="0" y="0"/>
          <a:ext cx="0" cy="0"/>
          <a:chOff x="0" y="0"/>
          <a:chExt cx="0" cy="0"/>
        </a:xfrm>
      </p:grpSpPr>
      <p:sp>
        <p:nvSpPr>
          <p:cNvPr id="13" name="Title Text"/>
          <p:cNvSpPr txBox="1">
            <a:spLocks noGrp="1"/>
          </p:cNvSpPr>
          <p:nvPr>
            <p:ph type="title"/>
          </p:nvPr>
        </p:nvSpPr>
        <p:spPr>
          <a:xfrm>
            <a:off x="762000" y="1143000"/>
            <a:ext cx="7772400" cy="1143000"/>
          </a:xfrm>
          <a:prstGeom prst="rect">
            <a:avLst/>
          </a:prstGeom>
        </p:spPr>
        <p:txBody>
          <a:bodyPr anchor="b"/>
          <a:lstStyle>
            <a:lvl1pPr>
              <a:defRPr sz="4800" b="0">
                <a:latin typeface="Tahoma"/>
                <a:ea typeface="Tahoma"/>
                <a:cs typeface="Tahoma"/>
                <a:sym typeface="Tahoma"/>
              </a:defRPr>
            </a:lvl1pPr>
          </a:lstStyle>
          <a:p>
            <a:r>
              <a:t>Title Text</a:t>
            </a:r>
          </a:p>
        </p:txBody>
      </p:sp>
      <p:sp>
        <p:nvSpPr>
          <p:cNvPr id="14" name="Body Level One…"/>
          <p:cNvSpPr txBox="1">
            <a:spLocks noGrp="1"/>
          </p:cNvSpPr>
          <p:nvPr>
            <p:ph type="body" sz="quarter" idx="1"/>
          </p:nvPr>
        </p:nvSpPr>
        <p:spPr>
          <a:xfrm>
            <a:off x="1447800" y="3124200"/>
            <a:ext cx="6400800" cy="1752600"/>
          </a:xfrm>
          <a:prstGeom prst="rect">
            <a:avLst/>
          </a:prstGeom>
        </p:spPr>
        <p:txBody>
          <a:bodyPr/>
          <a:lstStyle>
            <a:lvl1pPr marL="0" indent="0" algn="ctr"/>
            <a:lvl2pPr marL="0" indent="457200" algn="ctr"/>
            <a:lvl3pPr marL="0" indent="914400" algn="ctr"/>
            <a:lvl4pPr marL="0" indent="1371600" algn="ctr"/>
            <a:lvl5pPr marL="0" indent="1828800" algn="ct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vogel" descr="vogel"/>
          <p:cNvPicPr>
            <a:picLocks noChangeAspect="1"/>
          </p:cNvPicPr>
          <p:nvPr/>
        </p:nvPicPr>
        <p:blipFill>
          <a:blip r:embed="rId4">
            <a:extLst/>
          </a:blip>
          <a:stretch>
            <a:fillRect/>
          </a:stretch>
        </p:blipFill>
        <p:spPr>
          <a:xfrm>
            <a:off x="7740650" y="6381750"/>
            <a:ext cx="581025" cy="401639"/>
          </a:xfrm>
          <a:prstGeom prst="rect">
            <a:avLst/>
          </a:prstGeom>
          <a:ln w="12700">
            <a:miter lim="400000"/>
          </a:ln>
        </p:spPr>
      </p:pic>
      <p:sp>
        <p:nvSpPr>
          <p:cNvPr id="3" name="ICEL"/>
          <p:cNvSpPr txBox="1"/>
          <p:nvPr/>
        </p:nvSpPr>
        <p:spPr>
          <a:xfrm>
            <a:off x="8278813" y="6375400"/>
            <a:ext cx="757238" cy="35066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spcBef>
                <a:spcPts val="1000"/>
              </a:spcBef>
              <a:defRPr b="1">
                <a:solidFill>
                  <a:srgbClr val="FFFFFF"/>
                </a:solidFill>
                <a:latin typeface="Arial"/>
                <a:ea typeface="Arial"/>
                <a:cs typeface="Arial"/>
                <a:sym typeface="Arial"/>
              </a:defRPr>
            </a:lvl1pPr>
          </a:lstStyle>
          <a:p>
            <a:r>
              <a:t>ICEL</a:t>
            </a:r>
          </a:p>
        </p:txBody>
      </p:sp>
      <p:sp>
        <p:nvSpPr>
          <p:cNvPr id="4"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Title Text</a:t>
            </a:r>
          </a:p>
        </p:txBody>
      </p:sp>
      <p:sp>
        <p:nvSpPr>
          <p:cNvPr id="5"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9pPr>
    </p:titleStyle>
    <p:bodyStyle>
      <a:lvl1pPr marL="342900" marR="0" indent="-3429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1pPr>
      <a:lvl2pPr marL="342900" marR="0" indent="1143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2pPr>
      <a:lvl3pPr marL="342900" marR="0" indent="5715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3pPr>
      <a:lvl4pPr marL="342900" marR="0" indent="10287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4pPr>
      <a:lvl5pPr marL="342900" marR="0" indent="14859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5pPr>
      <a:lvl6pPr marL="342900" marR="0" indent="19431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6pPr>
      <a:lvl7pPr marL="342900" marR="0" indent="24003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7pPr>
      <a:lvl8pPr marL="342900" marR="0" indent="28575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8pPr>
      <a:lvl9pPr marL="342900" marR="0" indent="33147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p:cNvSpPr txBox="1">
            <a:spLocks noGrp="1"/>
          </p:cNvSpPr>
          <p:nvPr>
            <p:ph type="title"/>
          </p:nvPr>
        </p:nvSpPr>
        <p:spPr>
          <a:prstGeom prst="rect">
            <a:avLst/>
          </a:prstGeom>
        </p:spPr>
        <p:txBody>
          <a:bodyPr/>
          <a:lstStyle/>
          <a:p>
            <a:endParaRPr/>
          </a:p>
        </p:txBody>
      </p:sp>
      <p:sp>
        <p:nvSpPr>
          <p:cNvPr id="34" name="Here I Am…"/>
          <p:cNvSpPr txBox="1">
            <a:spLocks noGrp="1"/>
          </p:cNvSpPr>
          <p:nvPr>
            <p:ph type="body" idx="1"/>
          </p:nvPr>
        </p:nvSpPr>
        <p:spPr>
          <a:prstGeom prst="rect">
            <a:avLst/>
          </a:prstGeom>
        </p:spPr>
        <p:txBody>
          <a:bodyPr anchor="ctr"/>
          <a:lstStyle/>
          <a:p>
            <a:pPr marL="0" indent="0" algn="ctr">
              <a:spcBef>
                <a:spcPts val="0"/>
              </a:spcBef>
              <a:defRPr sz="4400" b="1"/>
            </a:pPr>
            <a:r>
              <a:t>Here I Am</a:t>
            </a:r>
          </a:p>
          <a:p>
            <a:pPr marL="0" indent="0" algn="ctr">
              <a:spcBef>
                <a:spcPts val="0"/>
              </a:spcBef>
              <a:defRPr sz="4400" b="1"/>
            </a:pPr>
            <a:endParaRPr/>
          </a:p>
          <a:p>
            <a:pPr marL="0" indent="0" algn="ctr">
              <a:spcBef>
                <a:spcPts val="0"/>
              </a:spcBef>
              <a:defRPr b="1"/>
            </a:pPr>
            <a:r>
              <a:t>Exodus 3:1-15</a:t>
            </a:r>
          </a:p>
          <a:p>
            <a:endParaRPr/>
          </a:p>
          <a:p>
            <a:endParaRPr/>
          </a:p>
          <a:p>
            <a:pPr algn="r"/>
            <a:r>
              <a:t>September 3, 2017</a:t>
            </a:r>
          </a:p>
          <a:p>
            <a:pPr algn="r"/>
            <a:r>
              <a:t>Robin Vogelzang</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itle"/>
          <p:cNvSpPr txBox="1">
            <a:spLocks noGrp="1"/>
          </p:cNvSpPr>
          <p:nvPr>
            <p:ph type="title"/>
          </p:nvPr>
        </p:nvSpPr>
        <p:spPr>
          <a:prstGeom prst="rect">
            <a:avLst/>
          </a:prstGeom>
        </p:spPr>
        <p:txBody>
          <a:bodyPr/>
          <a:lstStyle/>
          <a:p>
            <a:endParaRPr/>
          </a:p>
        </p:txBody>
      </p:sp>
      <p:sp>
        <p:nvSpPr>
          <p:cNvPr id="61" name="The LORD said, “I have indeed seen the misery of my people in Egypt. I have heard them crying out because of their slave drivers, and I am concerned about their suffering. So I have come down to rescue them from the hand of the Egyptians and to bring them up out of that land into a good and spacious land, a land flowing with milk and honey—the home of the Canaanites, Hittites, Amorites, Perizzites, Hivites and Jebusites. And now the cry of the Isrealites has reached me, and I have seen the way the Egyptians are oppressing them. So now, go. I am sending you to Pharaoh to bring my people the Israelites out of Egypt.”"/>
          <p:cNvSpPr txBox="1">
            <a:spLocks noGrp="1"/>
          </p:cNvSpPr>
          <p:nvPr>
            <p:ph type="body" idx="1"/>
          </p:nvPr>
        </p:nvSpPr>
        <p:spPr>
          <a:prstGeom prst="rect">
            <a:avLst/>
          </a:prstGeom>
        </p:spPr>
        <p:txBody>
          <a:bodyPr>
            <a:normAutofit lnSpcReduction="10000"/>
          </a:bodyPr>
          <a:lstStyle/>
          <a:p>
            <a:pPr marL="308609" indent="-308609" defTabSz="822959">
              <a:defRPr sz="2520">
                <a:effectLst>
                  <a:outerShdw blurRad="34289" dist="34289" dir="2700000" rotWithShape="0">
                    <a:srgbClr val="578963"/>
                  </a:outerShdw>
                </a:effectLst>
              </a:defRPr>
            </a:pPr>
            <a:r>
              <a:rPr dirty="0"/>
              <a:t>The LORD said, “</a:t>
            </a:r>
            <a:r>
              <a:rPr dirty="0">
                <a:solidFill>
                  <a:srgbClr val="FFFF00"/>
                </a:solidFill>
              </a:rPr>
              <a:t>I have indeed seen </a:t>
            </a:r>
            <a:r>
              <a:rPr dirty="0"/>
              <a:t>the misery of my people in Egypt. </a:t>
            </a:r>
            <a:r>
              <a:rPr dirty="0">
                <a:solidFill>
                  <a:srgbClr val="FFFF00"/>
                </a:solidFill>
              </a:rPr>
              <a:t>I have heard </a:t>
            </a:r>
            <a:r>
              <a:rPr dirty="0"/>
              <a:t>them crying out because of their slave drivers, and </a:t>
            </a:r>
            <a:r>
              <a:rPr dirty="0">
                <a:solidFill>
                  <a:srgbClr val="FFFF00"/>
                </a:solidFill>
              </a:rPr>
              <a:t>I am concerned </a:t>
            </a:r>
            <a:r>
              <a:rPr dirty="0"/>
              <a:t>about their suffering. </a:t>
            </a:r>
            <a:r>
              <a:rPr dirty="0">
                <a:solidFill>
                  <a:srgbClr val="FFFF00"/>
                </a:solidFill>
              </a:rPr>
              <a:t>So I have come down to rescue them </a:t>
            </a:r>
            <a:r>
              <a:rPr dirty="0"/>
              <a:t>from the hand of the Egyptians and to bring them up out of that land into a good and spacious land, a land flowing with milk and honey—the home of the Canaanites, Hittites, Amorites, Perizzites, Hivites and Jebusites. And now the cry of the Isrealites has reached me, and I have seen the way the Egyptians are oppressing them. </a:t>
            </a:r>
            <a:r>
              <a:rPr dirty="0">
                <a:solidFill>
                  <a:srgbClr val="FFFF00"/>
                </a:solidFill>
              </a:rPr>
              <a:t>So now, go. I am sending you </a:t>
            </a:r>
            <a:r>
              <a:rPr dirty="0"/>
              <a:t>to Pharaoh to bring my people the Israelites out of Egypt.”</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itle"/>
          <p:cNvSpPr txBox="1">
            <a:spLocks noGrp="1"/>
          </p:cNvSpPr>
          <p:nvPr>
            <p:ph type="title"/>
          </p:nvPr>
        </p:nvSpPr>
        <p:spPr>
          <a:prstGeom prst="rect">
            <a:avLst/>
          </a:prstGeom>
        </p:spPr>
        <p:txBody>
          <a:bodyPr/>
          <a:lstStyle/>
          <a:p>
            <a:endParaRPr/>
          </a:p>
        </p:txBody>
      </p:sp>
      <p:sp>
        <p:nvSpPr>
          <p:cNvPr id="64" name="Who God is: he sees us, he hears us, he is the God of the oppressed.…"/>
          <p:cNvSpPr txBox="1">
            <a:spLocks noGrp="1"/>
          </p:cNvSpPr>
          <p:nvPr>
            <p:ph type="body" idx="1"/>
          </p:nvPr>
        </p:nvSpPr>
        <p:spPr>
          <a:prstGeom prst="rect">
            <a:avLst/>
          </a:prstGeom>
        </p:spPr>
        <p:txBody>
          <a:bodyPr/>
          <a:lstStyle/>
          <a:p>
            <a:r>
              <a:t>Who God is: he sees us, he hears us, he is the God of the oppressed. </a:t>
            </a:r>
          </a:p>
          <a:p>
            <a:endParaRPr/>
          </a:p>
          <a:p>
            <a:r>
              <a:t>And he has a plan for rescue: </a:t>
            </a:r>
          </a:p>
          <a:p>
            <a:pPr marL="280736" indent="-280736">
              <a:buSzPct val="100000"/>
              <a:buChar char="•"/>
            </a:pPr>
            <a:r>
              <a:t>I have come down.</a:t>
            </a:r>
          </a:p>
          <a:p>
            <a:pPr marL="280736" indent="-280736">
              <a:buSzPct val="100000"/>
              <a:buChar char="•"/>
            </a:pPr>
            <a:r>
              <a:t>Go, I am sending you.</a:t>
            </a:r>
          </a:p>
          <a:p>
            <a:pPr marL="280736" indent="-280736">
              <a:buSzPct val="100000"/>
              <a:buChar char="•"/>
            </a:pPr>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itle"/>
          <p:cNvSpPr txBox="1">
            <a:spLocks noGrp="1"/>
          </p:cNvSpPr>
          <p:nvPr>
            <p:ph type="title"/>
          </p:nvPr>
        </p:nvSpPr>
        <p:spPr>
          <a:prstGeom prst="rect">
            <a:avLst/>
          </a:prstGeom>
        </p:spPr>
        <p:txBody>
          <a:bodyPr/>
          <a:lstStyle/>
          <a:p>
            <a:endParaRPr/>
          </a:p>
        </p:txBody>
      </p:sp>
      <p:sp>
        <p:nvSpPr>
          <p:cNvPr id="67" name="This is a forecast of Christ’s mission, and our great co-mission.…"/>
          <p:cNvSpPr txBox="1">
            <a:spLocks noGrp="1"/>
          </p:cNvSpPr>
          <p:nvPr>
            <p:ph type="body" idx="1"/>
          </p:nvPr>
        </p:nvSpPr>
        <p:spPr>
          <a:prstGeom prst="rect">
            <a:avLst/>
          </a:prstGeom>
        </p:spPr>
        <p:txBody>
          <a:bodyPr/>
          <a:lstStyle/>
          <a:p>
            <a:r>
              <a:t>This is a forecast of Christ’s mission, and our great co-mission. </a:t>
            </a:r>
          </a:p>
          <a:p>
            <a:endParaRPr/>
          </a:p>
          <a:p>
            <a:r>
              <a:t>Isaiah 52:6 “Therefore my people will know my name; therefore in that day they will know that it is I who foretold it. Yes, it is I.” (</a:t>
            </a:r>
            <a:r>
              <a:rPr i="1"/>
              <a:t>hineni</a:t>
            </a:r>
            <a:r>
              <a:t>)</a:t>
            </a:r>
          </a:p>
          <a:p>
            <a:endParaRPr/>
          </a:p>
          <a:p>
            <a:r>
              <a:t>“Christ is God crying </a:t>
            </a:r>
            <a:r>
              <a:rPr i="1"/>
              <a:t>I am here</a:t>
            </a:r>
            <a:r>
              <a:t>.” Christian Wiman</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itle"/>
          <p:cNvSpPr txBox="1">
            <a:spLocks noGrp="1"/>
          </p:cNvSpPr>
          <p:nvPr>
            <p:ph type="title"/>
          </p:nvPr>
        </p:nvSpPr>
        <p:spPr>
          <a:prstGeom prst="rect">
            <a:avLst/>
          </a:prstGeom>
        </p:spPr>
        <p:txBody>
          <a:bodyPr/>
          <a:lstStyle/>
          <a:p>
            <a:endParaRPr/>
          </a:p>
        </p:txBody>
      </p:sp>
      <p:sp>
        <p:nvSpPr>
          <p:cNvPr id="70" name="But Moses said to God, “Who am I that I should go to Pharaoh and bring the Israelites out of Egypt?”…"/>
          <p:cNvSpPr txBox="1">
            <a:spLocks noGrp="1"/>
          </p:cNvSpPr>
          <p:nvPr>
            <p:ph type="body" idx="1"/>
          </p:nvPr>
        </p:nvSpPr>
        <p:spPr>
          <a:prstGeom prst="rect">
            <a:avLst/>
          </a:prstGeom>
        </p:spPr>
        <p:txBody>
          <a:bodyPr/>
          <a:lstStyle/>
          <a:p>
            <a:r>
              <a:rPr dirty="0"/>
              <a:t>But Moses said to God, “</a:t>
            </a:r>
            <a:r>
              <a:rPr dirty="0">
                <a:solidFill>
                  <a:srgbClr val="FFFF00"/>
                </a:solidFill>
              </a:rPr>
              <a:t>Who am I </a:t>
            </a:r>
            <a:r>
              <a:rPr dirty="0"/>
              <a:t>that I should go to Pharaoh and bring the Israelites out of Egypt?”</a:t>
            </a:r>
          </a:p>
          <a:p>
            <a:r>
              <a:rPr dirty="0"/>
              <a:t>And God said, “</a:t>
            </a:r>
            <a:r>
              <a:rPr dirty="0">
                <a:solidFill>
                  <a:srgbClr val="FFFF00"/>
                </a:solidFill>
              </a:rPr>
              <a:t>I will be with you</a:t>
            </a:r>
            <a:r>
              <a:rPr dirty="0">
                <a:solidFill>
                  <a:srgbClr val="FFF903"/>
                </a:solidFill>
              </a:rPr>
              <a:t>.</a:t>
            </a:r>
            <a:r>
              <a:rPr dirty="0"/>
              <a:t> And this will be the sign to you that it is I who have sent you: when you have brought the people out of Egypt, you will worship God on this mountain.”</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itle"/>
          <p:cNvSpPr txBox="1">
            <a:spLocks noGrp="1"/>
          </p:cNvSpPr>
          <p:nvPr>
            <p:ph type="title"/>
          </p:nvPr>
        </p:nvSpPr>
        <p:spPr>
          <a:prstGeom prst="rect">
            <a:avLst/>
          </a:prstGeom>
        </p:spPr>
        <p:txBody>
          <a:bodyPr/>
          <a:lstStyle/>
          <a:p>
            <a:endParaRPr/>
          </a:p>
        </p:txBody>
      </p:sp>
      <p:sp>
        <p:nvSpPr>
          <p:cNvPr id="73" name="Who am I?…"/>
          <p:cNvSpPr txBox="1">
            <a:spLocks noGrp="1"/>
          </p:cNvSpPr>
          <p:nvPr>
            <p:ph type="body" idx="1"/>
          </p:nvPr>
        </p:nvSpPr>
        <p:spPr>
          <a:prstGeom prst="rect">
            <a:avLst/>
          </a:prstGeom>
        </p:spPr>
        <p:txBody>
          <a:bodyPr/>
          <a:lstStyle/>
          <a:p>
            <a:pPr marL="325754" indent="-325754" defTabSz="868680">
              <a:defRPr sz="2660">
                <a:effectLst>
                  <a:outerShdw blurRad="36195" dist="36195" dir="2700000" rotWithShape="0">
                    <a:srgbClr val="578963"/>
                  </a:outerShdw>
                </a:effectLst>
              </a:defRPr>
            </a:pPr>
            <a:r>
              <a:t>Who am I? </a:t>
            </a:r>
          </a:p>
          <a:p>
            <a:pPr marL="325754" indent="-325754" defTabSz="868680">
              <a:defRPr sz="2660">
                <a:effectLst>
                  <a:outerShdw blurRad="36195" dist="36195" dir="2700000" rotWithShape="0">
                    <a:srgbClr val="578963"/>
                  </a:outerShdw>
                </a:effectLst>
              </a:defRPr>
            </a:pPr>
            <a:endParaRPr/>
          </a:p>
          <a:p>
            <a:pPr marL="325754" indent="-325754" defTabSz="868680">
              <a:defRPr sz="2660">
                <a:effectLst>
                  <a:outerShdw blurRad="36195" dist="36195" dir="2700000" rotWithShape="0">
                    <a:srgbClr val="578963"/>
                  </a:outerShdw>
                </a:effectLst>
              </a:defRPr>
            </a:pPr>
            <a:r>
              <a:t>Moses questions his own identity, his own importance.</a:t>
            </a:r>
          </a:p>
          <a:p>
            <a:pPr marL="325754" indent="-325754" defTabSz="868680">
              <a:defRPr sz="2660">
                <a:effectLst>
                  <a:outerShdw blurRad="36195" dist="36195" dir="2700000" rotWithShape="0">
                    <a:srgbClr val="578963"/>
                  </a:outerShdw>
                </a:effectLst>
              </a:defRPr>
            </a:pPr>
            <a:endParaRPr/>
          </a:p>
          <a:p>
            <a:pPr marL="325754" indent="-325754" defTabSz="868680">
              <a:defRPr sz="2660">
                <a:effectLst>
                  <a:outerShdw blurRad="36195" dist="36195" dir="2700000" rotWithShape="0">
                    <a:srgbClr val="578963"/>
                  </a:outerShdw>
                </a:effectLst>
              </a:defRPr>
            </a:pPr>
            <a:r>
              <a:t>God responds with God’s presence (I will be with you) and God’s purpose (I am sending you). </a:t>
            </a:r>
          </a:p>
          <a:p>
            <a:pPr marL="325754" indent="-325754" defTabSz="868680">
              <a:defRPr sz="2660">
                <a:effectLst>
                  <a:outerShdw blurRad="36195" dist="36195" dir="2700000" rotWithShape="0">
                    <a:srgbClr val="578963"/>
                  </a:outerShdw>
                </a:effectLst>
              </a:defRPr>
            </a:pPr>
            <a:endParaRPr/>
          </a:p>
          <a:p>
            <a:pPr marL="325754" indent="-325754" defTabSz="868680">
              <a:defRPr sz="2660">
                <a:effectLst>
                  <a:outerShdw blurRad="36195" dist="36195" dir="2700000" rotWithShape="0">
                    <a:srgbClr val="578963"/>
                  </a:outerShdw>
                </a:effectLst>
              </a:defRPr>
            </a:pPr>
            <a:r>
              <a:t>Matthew 16:25 “Whoever wants to save their life will lose it, but whoever loses their life for me will find it.”</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p:cNvSpPr txBox="1">
            <a:spLocks noGrp="1"/>
          </p:cNvSpPr>
          <p:nvPr>
            <p:ph type="title"/>
          </p:nvPr>
        </p:nvSpPr>
        <p:spPr>
          <a:prstGeom prst="rect">
            <a:avLst/>
          </a:prstGeom>
        </p:spPr>
        <p:txBody>
          <a:bodyPr/>
          <a:lstStyle/>
          <a:p>
            <a:endParaRPr/>
          </a:p>
        </p:txBody>
      </p:sp>
      <p:sp>
        <p:nvSpPr>
          <p:cNvPr id="76" name="Moses said to God, “Suppose I go to the Israelites and say to them, “The God of your fathers has sent me to you,” and they ask me, ‘What is his name?’ Then what shall I tell them?”…"/>
          <p:cNvSpPr txBox="1">
            <a:spLocks noGrp="1"/>
          </p:cNvSpPr>
          <p:nvPr>
            <p:ph type="body" idx="1"/>
          </p:nvPr>
        </p:nvSpPr>
        <p:spPr>
          <a:prstGeom prst="rect">
            <a:avLst/>
          </a:prstGeom>
        </p:spPr>
        <p:txBody>
          <a:bodyPr/>
          <a:lstStyle/>
          <a:p>
            <a:pPr marL="274320" indent="-274320" defTabSz="731520">
              <a:spcBef>
                <a:spcPts val="500"/>
              </a:spcBef>
              <a:defRPr sz="2240">
                <a:effectLst>
                  <a:outerShdw blurRad="30480" dist="30480" dir="2700000" rotWithShape="0">
                    <a:srgbClr val="578963"/>
                  </a:outerShdw>
                </a:effectLst>
              </a:defRPr>
            </a:pPr>
            <a:r>
              <a:rPr dirty="0"/>
              <a:t>Moses said to God, “Suppose I go to the Israelites and say to them, “The God of your fathers has sent me to you,” and they ask me, ‘</a:t>
            </a:r>
            <a:r>
              <a:rPr dirty="0">
                <a:solidFill>
                  <a:srgbClr val="FFFF00"/>
                </a:solidFill>
              </a:rPr>
              <a:t>What is his name?’ </a:t>
            </a:r>
            <a:r>
              <a:rPr dirty="0"/>
              <a:t>Then what shall I tell them?”</a:t>
            </a:r>
          </a:p>
          <a:p>
            <a:pPr marL="274320" indent="-274320" defTabSz="731520">
              <a:spcBef>
                <a:spcPts val="500"/>
              </a:spcBef>
              <a:defRPr sz="2240">
                <a:effectLst>
                  <a:outerShdw blurRad="30480" dist="30480" dir="2700000" rotWithShape="0">
                    <a:srgbClr val="578963"/>
                  </a:outerShdw>
                </a:effectLst>
              </a:defRPr>
            </a:pPr>
            <a:r>
              <a:rPr dirty="0"/>
              <a:t>God said to Moses, “</a:t>
            </a:r>
            <a:r>
              <a:rPr dirty="0">
                <a:solidFill>
                  <a:srgbClr val="FFFF00"/>
                </a:solidFill>
              </a:rPr>
              <a:t>I AM WHO I AM</a:t>
            </a:r>
            <a:r>
              <a:rPr dirty="0">
                <a:solidFill>
                  <a:srgbClr val="FFF005"/>
                </a:solidFill>
              </a:rPr>
              <a:t>. </a:t>
            </a:r>
            <a:r>
              <a:rPr dirty="0"/>
              <a:t>This is what you are to say to the Israelites: ‘I AM has sent me to you.’”</a:t>
            </a:r>
          </a:p>
          <a:p>
            <a:pPr marL="274320" indent="-274320" defTabSz="731520">
              <a:spcBef>
                <a:spcPts val="500"/>
              </a:spcBef>
              <a:defRPr sz="2240">
                <a:effectLst>
                  <a:outerShdw blurRad="30480" dist="30480" dir="2700000" rotWithShape="0">
                    <a:srgbClr val="578963"/>
                  </a:outerShdw>
                </a:effectLst>
              </a:defRPr>
            </a:pPr>
            <a:r>
              <a:rPr dirty="0"/>
              <a:t>God also said to Moses, “Say to the Israelites, ‘The LORD, the God of your fathers—the God of Abraham, the God of Isaac and the God of Jacob—has sent me to you.’</a:t>
            </a:r>
          </a:p>
          <a:p>
            <a:pPr marL="274320" lvl="1" indent="91440" defTabSz="731520">
              <a:spcBef>
                <a:spcPts val="500"/>
              </a:spcBef>
              <a:defRPr sz="2240">
                <a:effectLst>
                  <a:outerShdw blurRad="30480" dist="30480" dir="2700000" rotWithShape="0">
                    <a:srgbClr val="578963"/>
                  </a:outerShdw>
                </a:effectLst>
              </a:defRPr>
            </a:pPr>
            <a:r>
              <a:rPr dirty="0"/>
              <a:t>“</a:t>
            </a:r>
            <a:r>
              <a:rPr dirty="0">
                <a:solidFill>
                  <a:srgbClr val="FFFF00"/>
                </a:solidFill>
              </a:rPr>
              <a:t>This is my name </a:t>
            </a:r>
            <a:r>
              <a:rPr dirty="0"/>
              <a:t>forever, </a:t>
            </a:r>
          </a:p>
          <a:p>
            <a:pPr marL="274320" lvl="1" indent="91440" defTabSz="731520">
              <a:spcBef>
                <a:spcPts val="500"/>
              </a:spcBef>
              <a:defRPr sz="2240">
                <a:effectLst>
                  <a:outerShdw blurRad="30480" dist="30480" dir="2700000" rotWithShape="0">
                    <a:srgbClr val="578963"/>
                  </a:outerShdw>
                </a:effectLst>
              </a:defRPr>
            </a:pPr>
            <a:r>
              <a:rPr dirty="0"/>
              <a:t>the name you shall call me</a:t>
            </a:r>
          </a:p>
          <a:p>
            <a:pPr marL="274320" lvl="1" indent="91440" defTabSz="731520">
              <a:spcBef>
                <a:spcPts val="500"/>
              </a:spcBef>
              <a:defRPr sz="2240">
                <a:effectLst>
                  <a:outerShdw blurRad="30480" dist="30480" dir="2700000" rotWithShape="0">
                    <a:srgbClr val="578963"/>
                  </a:outerShdw>
                </a:effectLst>
              </a:defRPr>
            </a:pPr>
            <a:r>
              <a:rPr dirty="0"/>
              <a:t>from generation to generation.”</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p:cNvSpPr txBox="1">
            <a:spLocks noGrp="1"/>
          </p:cNvSpPr>
          <p:nvPr>
            <p:ph type="title"/>
          </p:nvPr>
        </p:nvSpPr>
        <p:spPr>
          <a:prstGeom prst="rect">
            <a:avLst/>
          </a:prstGeom>
        </p:spPr>
        <p:txBody>
          <a:bodyPr/>
          <a:lstStyle/>
          <a:p>
            <a:endParaRPr/>
          </a:p>
        </p:txBody>
      </p:sp>
      <p:sp>
        <p:nvSpPr>
          <p:cNvPr id="79" name="I AM WHO I AM…"/>
          <p:cNvSpPr txBox="1">
            <a:spLocks noGrp="1"/>
          </p:cNvSpPr>
          <p:nvPr>
            <p:ph type="body" idx="1"/>
          </p:nvPr>
        </p:nvSpPr>
        <p:spPr>
          <a:prstGeom prst="rect">
            <a:avLst/>
          </a:prstGeom>
        </p:spPr>
        <p:txBody>
          <a:bodyPr/>
          <a:lstStyle/>
          <a:p>
            <a:pPr marL="325754" indent="-325754" defTabSz="868680">
              <a:defRPr sz="2660">
                <a:effectLst>
                  <a:outerShdw blurRad="36195" dist="36195" dir="2700000" rotWithShape="0">
                    <a:srgbClr val="578963"/>
                  </a:outerShdw>
                </a:effectLst>
              </a:defRPr>
            </a:pPr>
            <a:r>
              <a:rPr dirty="0"/>
              <a:t>I AM WHO I AM</a:t>
            </a:r>
          </a:p>
          <a:p>
            <a:pPr marL="325754" indent="-325754" defTabSz="868680">
              <a:defRPr sz="2660">
                <a:effectLst>
                  <a:outerShdw blurRad="36195" dist="36195" dir="2700000" rotWithShape="0">
                    <a:srgbClr val="578963"/>
                  </a:outerShdw>
                </a:effectLst>
              </a:defRPr>
            </a:pPr>
            <a:endParaRPr dirty="0"/>
          </a:p>
          <a:p>
            <a:pPr marL="325754" indent="-325754" defTabSz="868680">
              <a:defRPr sz="2660">
                <a:effectLst>
                  <a:outerShdw blurRad="36195" dist="36195" dir="2700000" rotWithShape="0">
                    <a:srgbClr val="578963"/>
                  </a:outerShdw>
                </a:effectLst>
              </a:defRPr>
            </a:pPr>
            <a:r>
              <a:rPr lang="en-US" dirty="0" smtClean="0"/>
              <a:t>  </a:t>
            </a:r>
            <a:r>
              <a:rPr dirty="0" err="1" smtClean="0"/>
              <a:t>אֶהְיֶה</a:t>
            </a:r>
            <a:r>
              <a:rPr dirty="0" smtClean="0"/>
              <a:t> </a:t>
            </a:r>
            <a:r>
              <a:rPr dirty="0" err="1"/>
              <a:t>אֲש</a:t>
            </a:r>
            <a:r>
              <a:rPr dirty="0"/>
              <a:t>ֶׁ</a:t>
            </a:r>
            <a:r>
              <a:rPr dirty="0" err="1"/>
              <a:t>ר</a:t>
            </a:r>
            <a:r>
              <a:rPr dirty="0"/>
              <a:t> </a:t>
            </a:r>
            <a:r>
              <a:rPr dirty="0" err="1"/>
              <a:t>אֶהְיֶה</a:t>
            </a:r>
            <a:r>
              <a:rPr dirty="0"/>
              <a:t>  </a:t>
            </a:r>
            <a:r>
              <a:rPr dirty="0" err="1"/>
              <a:t>Ehyeh</a:t>
            </a:r>
            <a:r>
              <a:rPr dirty="0"/>
              <a:t> </a:t>
            </a:r>
            <a:r>
              <a:rPr dirty="0" err="1"/>
              <a:t>asher</a:t>
            </a:r>
            <a:r>
              <a:rPr dirty="0"/>
              <a:t> </a:t>
            </a:r>
            <a:r>
              <a:rPr dirty="0" err="1"/>
              <a:t>ehyeh</a:t>
            </a:r>
            <a:endParaRPr dirty="0"/>
          </a:p>
          <a:p>
            <a:pPr marL="325754" indent="-325754" defTabSz="868680">
              <a:defRPr sz="2660">
                <a:effectLst>
                  <a:outerShdw blurRad="36195" dist="36195" dir="2700000" rotWithShape="0">
                    <a:srgbClr val="578963"/>
                  </a:outerShdw>
                </a:effectLst>
              </a:defRPr>
            </a:pPr>
            <a:r>
              <a:rPr dirty="0"/>
              <a:t>I am who I am, I am who I always was, I am who I will be.</a:t>
            </a:r>
          </a:p>
          <a:p>
            <a:pPr marL="325754" indent="-325754" defTabSz="868680">
              <a:defRPr sz="2660">
                <a:effectLst>
                  <a:outerShdw blurRad="36195" dist="36195" dir="2700000" rotWithShape="0">
                    <a:srgbClr val="578963"/>
                  </a:outerShdw>
                </a:effectLst>
              </a:defRPr>
            </a:pPr>
            <a:r>
              <a:rPr dirty="0"/>
              <a:t>I am the existing one. </a:t>
            </a:r>
          </a:p>
          <a:p>
            <a:pPr marL="325754" indent="-325754" defTabSz="868680">
              <a:defRPr sz="2660">
                <a:effectLst>
                  <a:outerShdw blurRad="36195" dist="36195" dir="2700000" rotWithShape="0">
                    <a:srgbClr val="578963"/>
                  </a:outerShdw>
                </a:effectLst>
              </a:defRPr>
            </a:pPr>
            <a:endParaRPr dirty="0"/>
          </a:p>
          <a:p>
            <a:pPr marL="325754" indent="-325754" defTabSz="868680">
              <a:defRPr sz="2660">
                <a:effectLst>
                  <a:outerShdw blurRad="36195" dist="36195" dir="2700000" rotWithShape="0">
                    <a:srgbClr val="578963"/>
                  </a:outerShdw>
                </a:effectLst>
              </a:defRPr>
            </a:pPr>
            <a:r>
              <a:rPr dirty="0"/>
              <a:t>A name that both reveals and remains mysterious.</a:t>
            </a:r>
          </a:p>
          <a:p>
            <a:pPr marL="325754" indent="-325754" defTabSz="868680">
              <a:defRPr sz="2660">
                <a:effectLst>
                  <a:outerShdw blurRad="36195" dist="36195" dir="2700000" rotWithShape="0">
                    <a:srgbClr val="578963"/>
                  </a:outerShdw>
                </a:effectLst>
              </a:defRPr>
            </a:pPr>
            <a:r>
              <a:rPr dirty="0"/>
              <a:t>A name that indicates God’s faithfulness through time.</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p:cNvSpPr txBox="1">
            <a:spLocks noGrp="1"/>
          </p:cNvSpPr>
          <p:nvPr>
            <p:ph type="title"/>
          </p:nvPr>
        </p:nvSpPr>
        <p:spPr>
          <a:prstGeom prst="rect">
            <a:avLst/>
          </a:prstGeom>
        </p:spPr>
        <p:txBody>
          <a:bodyPr/>
          <a:lstStyle/>
          <a:p>
            <a:endParaRPr/>
          </a:p>
        </p:txBody>
      </p:sp>
      <p:sp>
        <p:nvSpPr>
          <p:cNvPr id="82" name="Moses’ Here I am : our present moment…"/>
          <p:cNvSpPr txBox="1">
            <a:spLocks noGrp="1"/>
          </p:cNvSpPr>
          <p:nvPr>
            <p:ph type="body" idx="1"/>
          </p:nvPr>
        </p:nvSpPr>
        <p:spPr>
          <a:prstGeom prst="rect">
            <a:avLst/>
          </a:prstGeom>
        </p:spPr>
        <p:txBody>
          <a:bodyPr>
            <a:normAutofit lnSpcReduction="10000"/>
          </a:bodyPr>
          <a:lstStyle/>
          <a:p>
            <a:r>
              <a:rPr dirty="0"/>
              <a:t>Moses’ Here </a:t>
            </a:r>
            <a:r>
              <a:rPr dirty="0">
                <a:solidFill>
                  <a:srgbClr val="FFFF00"/>
                </a:solidFill>
              </a:rPr>
              <a:t>I am </a:t>
            </a:r>
            <a:r>
              <a:rPr dirty="0"/>
              <a:t>: our present moment</a:t>
            </a:r>
          </a:p>
          <a:p>
            <a:endParaRPr dirty="0"/>
          </a:p>
          <a:p>
            <a:endParaRPr dirty="0"/>
          </a:p>
          <a:p>
            <a:endParaRPr dirty="0"/>
          </a:p>
          <a:p>
            <a:endParaRPr dirty="0"/>
          </a:p>
          <a:p>
            <a:endParaRPr dirty="0"/>
          </a:p>
          <a:p>
            <a:endParaRPr dirty="0"/>
          </a:p>
          <a:p>
            <a:endParaRPr dirty="0"/>
          </a:p>
          <a:p>
            <a:r>
              <a:rPr dirty="0"/>
              <a:t>God’s </a:t>
            </a:r>
            <a:r>
              <a:rPr dirty="0">
                <a:solidFill>
                  <a:srgbClr val="FFFF00"/>
                </a:solidFill>
              </a:rPr>
              <a:t>I am who I am </a:t>
            </a:r>
            <a:r>
              <a:rPr dirty="0"/>
              <a:t>: his eternal presence</a:t>
            </a:r>
          </a:p>
        </p:txBody>
      </p:sp>
      <p:sp>
        <p:nvSpPr>
          <p:cNvPr id="83" name="Double Arrow"/>
          <p:cNvSpPr/>
          <p:nvPr/>
        </p:nvSpPr>
        <p:spPr>
          <a:xfrm>
            <a:off x="1149770" y="3616643"/>
            <a:ext cx="6844460" cy="1270001"/>
          </a:xfrm>
          <a:prstGeom prst="leftRightArrow">
            <a:avLst>
              <a:gd name="adj1" fmla="val 32000"/>
              <a:gd name="adj2" fmla="val 44000"/>
            </a:avLst>
          </a:prstGeom>
          <a:solidFill>
            <a:srgbClr val="A9BDA9"/>
          </a:solidFill>
          <a:ln w="25400">
            <a:solidFill>
              <a:schemeClr val="accent1"/>
            </a:solidFill>
          </a:ln>
        </p:spPr>
        <p:txBody>
          <a:bodyPr lIns="45719" rIns="45719"/>
          <a:lstStyle/>
          <a:p>
            <a:endParaRPr/>
          </a:p>
        </p:txBody>
      </p:sp>
      <p:sp>
        <p:nvSpPr>
          <p:cNvPr id="84" name="Line"/>
          <p:cNvSpPr/>
          <p:nvPr/>
        </p:nvSpPr>
        <p:spPr>
          <a:xfrm>
            <a:off x="4572000" y="2226174"/>
            <a:ext cx="1" cy="1796052"/>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9" rIns="45719"/>
          <a:lstStyle/>
          <a:p>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itle"/>
          <p:cNvSpPr txBox="1">
            <a:spLocks noGrp="1"/>
          </p:cNvSpPr>
          <p:nvPr>
            <p:ph type="title"/>
          </p:nvPr>
        </p:nvSpPr>
        <p:spPr>
          <a:prstGeom prst="rect">
            <a:avLst/>
          </a:prstGeom>
        </p:spPr>
        <p:txBody>
          <a:bodyPr/>
          <a:lstStyle/>
          <a:p>
            <a:endParaRPr/>
          </a:p>
        </p:txBody>
      </p:sp>
      <p:sp>
        <p:nvSpPr>
          <p:cNvPr id="87" name="Communion:…"/>
          <p:cNvSpPr txBox="1">
            <a:spLocks noGrp="1"/>
          </p:cNvSpPr>
          <p:nvPr>
            <p:ph type="body" idx="1"/>
          </p:nvPr>
        </p:nvSpPr>
        <p:spPr>
          <a:prstGeom prst="rect">
            <a:avLst/>
          </a:prstGeom>
        </p:spPr>
        <p:txBody>
          <a:bodyPr/>
          <a:lstStyle/>
          <a:p>
            <a:pPr marL="301752" indent="-301752" defTabSz="804672">
              <a:spcBef>
                <a:spcPts val="500"/>
              </a:spcBef>
              <a:defRPr sz="2464">
                <a:effectLst>
                  <a:outerShdw blurRad="33528" dist="33528" dir="2700000" rotWithShape="0">
                    <a:srgbClr val="578963"/>
                  </a:outerShdw>
                </a:effectLst>
              </a:defRPr>
            </a:pPr>
            <a:r>
              <a:t>Communion: </a:t>
            </a:r>
          </a:p>
          <a:p>
            <a:pPr marL="301752" indent="-301752" defTabSz="804672">
              <a:spcBef>
                <a:spcPts val="500"/>
              </a:spcBef>
              <a:defRPr sz="2464">
                <a:effectLst>
                  <a:outerShdw blurRad="33528" dist="33528" dir="2700000" rotWithShape="0">
                    <a:srgbClr val="578963"/>
                  </a:outerShdw>
                </a:effectLst>
              </a:defRPr>
            </a:pPr>
            <a:r>
              <a:t>Here I am. </a:t>
            </a:r>
          </a:p>
          <a:p>
            <a:pPr marL="301752" indent="-301752" defTabSz="804672">
              <a:spcBef>
                <a:spcPts val="500"/>
              </a:spcBef>
              <a:defRPr sz="2464">
                <a:effectLst>
                  <a:outerShdw blurRad="33528" dist="33528" dir="2700000" rotWithShape="0">
                    <a:srgbClr val="578963"/>
                  </a:outerShdw>
                </a:effectLst>
              </a:defRPr>
            </a:pPr>
            <a:r>
              <a:t>We participate in the great feast, past, present, and future. </a:t>
            </a:r>
          </a:p>
          <a:p>
            <a:pPr marL="301752" indent="-301752" defTabSz="804672">
              <a:spcBef>
                <a:spcPts val="500"/>
              </a:spcBef>
              <a:defRPr sz="2464">
                <a:effectLst>
                  <a:outerShdw blurRad="33528" dist="33528" dir="2700000" rotWithShape="0">
                    <a:srgbClr val="578963"/>
                  </a:outerShdw>
                </a:effectLst>
              </a:defRPr>
            </a:pPr>
            <a:endParaRPr/>
          </a:p>
          <a:p>
            <a:pPr marL="301752" indent="-301752" defTabSz="804672">
              <a:spcBef>
                <a:spcPts val="500"/>
              </a:spcBef>
              <a:defRPr sz="2464">
                <a:effectLst>
                  <a:outerShdw blurRad="33528" dist="33528" dir="2700000" rotWithShape="0">
                    <a:srgbClr val="578963"/>
                  </a:outerShdw>
                </a:effectLst>
              </a:defRPr>
            </a:pPr>
            <a:r>
              <a:t>“The practice of liturgical time teaches me, day by day, that time is not mine. It does not revolve around me. It revolves around God—what he has done, what he is doing, and what he will do.” Tish Harrison Warren</a:t>
            </a:r>
          </a:p>
          <a:p>
            <a:pPr marL="301752" indent="-301752" defTabSz="804672">
              <a:spcBef>
                <a:spcPts val="500"/>
              </a:spcBef>
              <a:defRPr sz="2464">
                <a:effectLst>
                  <a:outerShdw blurRad="33528" dist="33528" dir="2700000" rotWithShape="0">
                    <a:srgbClr val="578963"/>
                  </a:outerShdw>
                </a:effectLst>
              </a:defRPr>
            </a:pPr>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Exodus 3:1-15"/>
          <p:cNvSpPr txBox="1">
            <a:spLocks noGrp="1"/>
          </p:cNvSpPr>
          <p:nvPr>
            <p:ph type="title"/>
          </p:nvPr>
        </p:nvSpPr>
        <p:spPr>
          <a:prstGeom prst="rect">
            <a:avLst/>
          </a:prstGeom>
        </p:spPr>
        <p:txBody>
          <a:bodyPr anchor="ctr"/>
          <a:lstStyle/>
          <a:p>
            <a:r>
              <a:t>Exodus 3:1-15</a:t>
            </a:r>
          </a:p>
        </p:txBody>
      </p:sp>
      <p:sp>
        <p:nvSpPr>
          <p:cNvPr id="37" name="Now Moses was tending the flock of Jethro his father-in-law, the priest of Midian, and he led the flock to the far side of the wilderness and came to Horeb, the mountain of God. There the angel of the LORD appeared to him in flames of fire from within a bush. Moses saw that though the bush was on fire it did not burn up. So Moses thought, “I will go over and see this strange sight—why the bush does not burn up.”…"/>
          <p:cNvSpPr txBox="1">
            <a:spLocks noGrp="1"/>
          </p:cNvSpPr>
          <p:nvPr>
            <p:ph type="body" idx="1"/>
          </p:nvPr>
        </p:nvSpPr>
        <p:spPr>
          <a:prstGeom prst="rect">
            <a:avLst/>
          </a:prstGeom>
        </p:spPr>
        <p:txBody>
          <a:bodyPr/>
          <a:lstStyle/>
          <a:p>
            <a:pPr marL="288035" indent="-288035" defTabSz="768095">
              <a:spcBef>
                <a:spcPts val="500"/>
              </a:spcBef>
              <a:defRPr sz="2351">
                <a:effectLst>
                  <a:outerShdw blurRad="32004" dist="32004" dir="2700000" rotWithShape="0">
                    <a:srgbClr val="578963"/>
                  </a:outerShdw>
                </a:effectLst>
              </a:defRPr>
            </a:pPr>
            <a:r>
              <a:rPr dirty="0"/>
              <a:t>Now Moses was tending the flock of Jethro his father-in-law, the priest of Midian, and he led the flock to the far side of the wilderness and came to Horeb, the mountain of God. There the angel of the LORD appeared to him in flames of fire from within a bush. Moses saw that though the bush was on fire it did not burn up. So Moses thought, “I will go over and see this strange sight—why the bush does not burn up.” </a:t>
            </a:r>
          </a:p>
          <a:p>
            <a:pPr marL="288035" indent="-288035" defTabSz="768095">
              <a:spcBef>
                <a:spcPts val="500"/>
              </a:spcBef>
              <a:defRPr sz="2351">
                <a:effectLst>
                  <a:outerShdw blurRad="32004" dist="32004" dir="2700000" rotWithShape="0">
                    <a:srgbClr val="578963"/>
                  </a:outerShdw>
                </a:effectLst>
              </a:defRPr>
            </a:pPr>
            <a:r>
              <a:rPr dirty="0"/>
              <a:t>When the LORD saw that he had gone over to look, God called to him from within the bush, “Moses! Moses!”</a:t>
            </a:r>
          </a:p>
          <a:p>
            <a:pPr marL="288035" indent="-288035" defTabSz="768095">
              <a:spcBef>
                <a:spcPts val="500"/>
              </a:spcBef>
              <a:defRPr sz="2351">
                <a:effectLst>
                  <a:outerShdw blurRad="32004" dist="32004" dir="2700000" rotWithShape="0">
                    <a:srgbClr val="578963"/>
                  </a:outerShdw>
                </a:effectLst>
              </a:defRPr>
            </a:pPr>
            <a:r>
              <a:rPr dirty="0"/>
              <a:t>And Moses said, “</a:t>
            </a:r>
            <a:r>
              <a:rPr dirty="0">
                <a:solidFill>
                  <a:srgbClr val="FFFF00"/>
                </a:solidFill>
              </a:rPr>
              <a:t>Here I am</a:t>
            </a:r>
            <a:r>
              <a:rPr dirty="0">
                <a:solidFill>
                  <a:srgbClr val="FFFB00"/>
                </a:solidFill>
              </a:rPr>
              <a:t>.</a:t>
            </a:r>
            <a:r>
              <a:rPr dirty="0"/>
              <a:t>”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p:cNvSpPr txBox="1">
            <a:spLocks noGrp="1"/>
          </p:cNvSpPr>
          <p:nvPr>
            <p:ph type="title"/>
          </p:nvPr>
        </p:nvSpPr>
        <p:spPr>
          <a:prstGeom prst="rect">
            <a:avLst/>
          </a:prstGeom>
        </p:spPr>
        <p:txBody>
          <a:bodyPr/>
          <a:lstStyle/>
          <a:p>
            <a:endParaRPr/>
          </a:p>
        </p:txBody>
      </p:sp>
      <p:sp>
        <p:nvSpPr>
          <p:cNvPr id="40" name="God calls Moses by name: name and identity as a theme of this passage."/>
          <p:cNvSpPr txBox="1">
            <a:spLocks noGrp="1"/>
          </p:cNvSpPr>
          <p:nvPr>
            <p:ph type="body" idx="1"/>
          </p:nvPr>
        </p:nvSpPr>
        <p:spPr>
          <a:prstGeom prst="rect">
            <a:avLst/>
          </a:prstGeom>
        </p:spPr>
        <p:txBody>
          <a:bodyPr/>
          <a:lstStyle/>
          <a:p>
            <a:r>
              <a:t>God calls Moses by name: name and identity as a theme of this passage.</a:t>
            </a:r>
          </a:p>
          <a:p>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p:cNvSpPr txBox="1">
            <a:spLocks noGrp="1"/>
          </p:cNvSpPr>
          <p:nvPr>
            <p:ph type="title"/>
          </p:nvPr>
        </p:nvSpPr>
        <p:spPr>
          <a:prstGeom prst="rect">
            <a:avLst/>
          </a:prstGeom>
        </p:spPr>
        <p:txBody>
          <a:bodyPr/>
          <a:lstStyle/>
          <a:p>
            <a:endParaRPr/>
          </a:p>
        </p:txBody>
      </p:sp>
      <p:sp>
        <p:nvSpPr>
          <p:cNvPr id="43" name="God calls Moses by name: names and identity as a theme of this passage.…"/>
          <p:cNvSpPr txBox="1">
            <a:spLocks noGrp="1"/>
          </p:cNvSpPr>
          <p:nvPr>
            <p:ph type="body" idx="1"/>
          </p:nvPr>
        </p:nvSpPr>
        <p:spPr>
          <a:prstGeom prst="rect">
            <a:avLst/>
          </a:prstGeom>
        </p:spPr>
        <p:txBody>
          <a:bodyPr/>
          <a:lstStyle/>
          <a:p>
            <a:r>
              <a:t>God calls Moses by name: names and identity as a theme of this passage.</a:t>
            </a:r>
          </a:p>
          <a:p>
            <a:endParaRPr/>
          </a:p>
          <a:p>
            <a:r>
              <a:t>“Here I am.” Hebrew,  הִנְנִי </a:t>
            </a:r>
            <a:r>
              <a:rPr i="1"/>
              <a:t>Hineni</a:t>
            </a:r>
          </a:p>
          <a:p>
            <a:r>
              <a:t>(not just אֲנִי פֹּה </a:t>
            </a:r>
            <a:r>
              <a:rPr i="1"/>
              <a:t>Ani poh</a:t>
            </a:r>
            <a:r>
              <a:t> “I’m here”)</a:t>
            </a:r>
          </a:p>
          <a:p>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p:cNvSpPr txBox="1">
            <a:spLocks noGrp="1"/>
          </p:cNvSpPr>
          <p:nvPr>
            <p:ph type="title"/>
          </p:nvPr>
        </p:nvSpPr>
        <p:spPr>
          <a:prstGeom prst="rect">
            <a:avLst/>
          </a:prstGeom>
        </p:spPr>
        <p:txBody>
          <a:bodyPr/>
          <a:lstStyle/>
          <a:p>
            <a:endParaRPr/>
          </a:p>
        </p:txBody>
      </p:sp>
      <p:sp>
        <p:nvSpPr>
          <p:cNvPr id="46" name="God calls Moses by name: names and identity as a theme of this passage.…"/>
          <p:cNvSpPr txBox="1">
            <a:spLocks noGrp="1"/>
          </p:cNvSpPr>
          <p:nvPr>
            <p:ph type="body" idx="1"/>
          </p:nvPr>
        </p:nvSpPr>
        <p:spPr>
          <a:prstGeom prst="rect">
            <a:avLst/>
          </a:prstGeom>
        </p:spPr>
        <p:txBody>
          <a:bodyPr>
            <a:normAutofit lnSpcReduction="10000"/>
          </a:bodyPr>
          <a:lstStyle/>
          <a:p>
            <a:pPr marL="315468" indent="-315468" defTabSz="841247">
              <a:defRPr sz="2576">
                <a:effectLst>
                  <a:outerShdw blurRad="35052" dist="35052" dir="2700000" rotWithShape="0">
                    <a:srgbClr val="578963"/>
                  </a:outerShdw>
                </a:effectLst>
              </a:defRPr>
            </a:pPr>
            <a:r>
              <a:rPr dirty="0"/>
              <a:t>God calls Moses by name: names and identity as a theme of this passage.</a:t>
            </a:r>
          </a:p>
          <a:p>
            <a:pPr marL="315468" indent="-315468" defTabSz="841247">
              <a:defRPr sz="2576">
                <a:effectLst>
                  <a:outerShdw blurRad="35052" dist="35052" dir="2700000" rotWithShape="0">
                    <a:srgbClr val="578963"/>
                  </a:outerShdw>
                </a:effectLst>
              </a:defRPr>
            </a:pPr>
            <a:endParaRPr dirty="0"/>
          </a:p>
          <a:p>
            <a:pPr marL="315468" indent="-315468" defTabSz="841247">
              <a:defRPr sz="2576">
                <a:effectLst>
                  <a:outerShdw blurRad="35052" dist="35052" dir="2700000" rotWithShape="0">
                    <a:srgbClr val="578963"/>
                  </a:outerShdw>
                </a:effectLst>
              </a:defRPr>
            </a:pPr>
            <a:r>
              <a:rPr dirty="0"/>
              <a:t>“Here I am.” Hebrew, </a:t>
            </a:r>
            <a:r>
              <a:rPr lang="en-US" i="1" dirty="0" smtClean="0"/>
              <a:t>Hineni</a:t>
            </a:r>
            <a:r>
              <a:rPr dirty="0" smtClean="0"/>
              <a:t> </a:t>
            </a:r>
            <a:r>
              <a:rPr dirty="0"/>
              <a:t>הִנְנִי </a:t>
            </a:r>
            <a:endParaRPr lang="en-US" dirty="0" smtClean="0"/>
          </a:p>
          <a:p>
            <a:pPr marL="315468" indent="-315468" defTabSz="841247">
              <a:defRPr sz="2576">
                <a:effectLst>
                  <a:outerShdw blurRad="35052" dist="35052" dir="2700000" rotWithShape="0">
                    <a:srgbClr val="578963"/>
                  </a:outerShdw>
                </a:effectLst>
              </a:defRPr>
            </a:pPr>
            <a:r>
              <a:rPr dirty="0" smtClean="0"/>
              <a:t>(</a:t>
            </a:r>
            <a:r>
              <a:rPr dirty="0"/>
              <a:t>not just אֲנִי פֹּה </a:t>
            </a:r>
            <a:r>
              <a:rPr i="1" dirty="0"/>
              <a:t>Ani poh</a:t>
            </a:r>
            <a:r>
              <a:rPr dirty="0"/>
              <a:t> “I’m here”)</a:t>
            </a:r>
          </a:p>
          <a:p>
            <a:pPr marL="315468" indent="-315468" defTabSz="841247">
              <a:defRPr sz="2576">
                <a:effectLst>
                  <a:outerShdw blurRad="35052" dist="35052" dir="2700000" rotWithShape="0">
                    <a:srgbClr val="578963"/>
                  </a:outerShdw>
                </a:effectLst>
              </a:defRPr>
            </a:pPr>
            <a:endParaRPr dirty="0"/>
          </a:p>
          <a:p>
            <a:pPr marL="315468" indent="-315468" defTabSz="841247">
              <a:defRPr sz="2576">
                <a:effectLst>
                  <a:outerShdw blurRad="35052" dist="35052" dir="2700000" rotWithShape="0">
                    <a:srgbClr val="578963"/>
                  </a:outerShdw>
                </a:effectLst>
              </a:defRPr>
            </a:pPr>
            <a:r>
              <a:rPr dirty="0"/>
              <a:t>Others in the Bible who respond to God with this word:</a:t>
            </a:r>
          </a:p>
          <a:p>
            <a:pPr marL="315468" indent="-315468" defTabSz="841247">
              <a:defRPr sz="2576">
                <a:effectLst>
                  <a:outerShdw blurRad="35052" dist="35052" dir="2700000" rotWithShape="0">
                    <a:srgbClr val="578963"/>
                  </a:outerShdw>
                </a:effectLst>
              </a:defRPr>
            </a:pPr>
            <a:r>
              <a:rPr dirty="0"/>
              <a:t>Abraham, Jacob, Samuel, and Isaiah. </a:t>
            </a:r>
          </a:p>
          <a:p>
            <a:pPr marL="315468" indent="-315468" defTabSz="841247">
              <a:defRPr sz="2576">
                <a:effectLst>
                  <a:outerShdw blurRad="35052" dist="35052" dir="2700000" rotWithShape="0">
                    <a:srgbClr val="578963"/>
                  </a:outerShdw>
                </a:effectLst>
              </a:defRPr>
            </a:pPr>
            <a:endParaRPr dirty="0"/>
          </a:p>
          <a:p>
            <a:pPr marL="315468" indent="-315468" defTabSz="841247">
              <a:defRPr sz="2576">
                <a:effectLst>
                  <a:outerShdw blurRad="35052" dist="35052" dir="2700000" rotWithShape="0">
                    <a:srgbClr val="578963"/>
                  </a:outerShdw>
                </a:effectLst>
              </a:defRPr>
            </a:pPr>
            <a:r>
              <a:rPr dirty="0"/>
              <a:t>Samuel: “Speak, for your servant is listening.”</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p:cNvSpPr txBox="1">
            <a:spLocks noGrp="1"/>
          </p:cNvSpPr>
          <p:nvPr>
            <p:ph type="title"/>
          </p:nvPr>
        </p:nvSpPr>
        <p:spPr>
          <a:prstGeom prst="rect">
            <a:avLst/>
          </a:prstGeom>
        </p:spPr>
        <p:txBody>
          <a:bodyPr/>
          <a:lstStyle/>
          <a:p>
            <a:endParaRPr/>
          </a:p>
        </p:txBody>
      </p:sp>
      <p:sp>
        <p:nvSpPr>
          <p:cNvPr id="49" name="“Here I am”….…"/>
          <p:cNvSpPr txBox="1">
            <a:spLocks noGrp="1"/>
          </p:cNvSpPr>
          <p:nvPr>
            <p:ph type="body" idx="1"/>
          </p:nvPr>
        </p:nvSpPr>
        <p:spPr>
          <a:prstGeom prst="rect">
            <a:avLst/>
          </a:prstGeom>
        </p:spPr>
        <p:txBody>
          <a:bodyPr/>
          <a:lstStyle/>
          <a:p>
            <a:pPr lvl="1"/>
            <a:r>
              <a:t>“Here I am”….</a:t>
            </a:r>
          </a:p>
          <a:p>
            <a:pPr lvl="1"/>
            <a:r>
              <a:t>the beginning of: </a:t>
            </a:r>
          </a:p>
          <a:p>
            <a:pPr marL="1042736" lvl="2" indent="-280736">
              <a:buSzPct val="100000"/>
              <a:buChar char="•"/>
            </a:pPr>
            <a:r>
              <a:t>prayer</a:t>
            </a:r>
            <a:br/>
            <a:endParaRPr/>
          </a:p>
          <a:p>
            <a:pPr lvl="2" indent="114300"/>
            <a:r>
              <a:t>“Silence is the home of the word. Silence gives strength and fruitfulness to the word.”</a:t>
            </a:r>
          </a:p>
          <a:p>
            <a:pPr lvl="2" indent="114300"/>
            <a:r>
              <a:t>Henri Nouwen, </a:t>
            </a:r>
            <a:r>
              <a:rPr i="1"/>
              <a:t>The Way of the Heart</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p:cNvSpPr txBox="1">
            <a:spLocks noGrp="1"/>
          </p:cNvSpPr>
          <p:nvPr>
            <p:ph type="title"/>
          </p:nvPr>
        </p:nvSpPr>
        <p:spPr>
          <a:prstGeom prst="rect">
            <a:avLst/>
          </a:prstGeom>
        </p:spPr>
        <p:txBody>
          <a:bodyPr/>
          <a:lstStyle/>
          <a:p>
            <a:endParaRPr/>
          </a:p>
        </p:txBody>
      </p:sp>
      <p:sp>
        <p:nvSpPr>
          <p:cNvPr id="52" name="“Do not come any closer,” God said. “Take off your sandals, for the place where you are standing is holy ground.”…"/>
          <p:cNvSpPr txBox="1">
            <a:spLocks noGrp="1"/>
          </p:cNvSpPr>
          <p:nvPr>
            <p:ph type="body" idx="1"/>
          </p:nvPr>
        </p:nvSpPr>
        <p:spPr>
          <a:prstGeom prst="rect">
            <a:avLst/>
          </a:prstGeom>
        </p:spPr>
        <p:txBody>
          <a:bodyPr/>
          <a:lstStyle/>
          <a:p>
            <a:r>
              <a:rPr dirty="0"/>
              <a:t>“Do not come any closer,” God said. “Take off your sandals, for the place where you are standing is holy ground.”</a:t>
            </a:r>
          </a:p>
          <a:p>
            <a:r>
              <a:rPr dirty="0"/>
              <a:t>Then he said, “</a:t>
            </a:r>
            <a:r>
              <a:rPr dirty="0">
                <a:solidFill>
                  <a:srgbClr val="FFFF00"/>
                </a:solidFill>
              </a:rPr>
              <a:t>I am </a:t>
            </a:r>
            <a:r>
              <a:rPr dirty="0"/>
              <a:t>the God of your father, the God of Abraham, the God of Isaac and the God of Jacob.” At this, Moses hid his face, because he was afraid to look at God. </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itle"/>
          <p:cNvSpPr txBox="1">
            <a:spLocks noGrp="1"/>
          </p:cNvSpPr>
          <p:nvPr>
            <p:ph type="title"/>
          </p:nvPr>
        </p:nvSpPr>
        <p:spPr>
          <a:prstGeom prst="rect">
            <a:avLst/>
          </a:prstGeom>
        </p:spPr>
        <p:txBody>
          <a:bodyPr/>
          <a:lstStyle/>
          <a:p>
            <a:endParaRPr/>
          </a:p>
        </p:txBody>
      </p:sp>
      <p:sp>
        <p:nvSpPr>
          <p:cNvPr id="55" name="“Here I am”….…"/>
          <p:cNvSpPr txBox="1">
            <a:spLocks noGrp="1"/>
          </p:cNvSpPr>
          <p:nvPr>
            <p:ph type="body" idx="1"/>
          </p:nvPr>
        </p:nvSpPr>
        <p:spPr>
          <a:prstGeom prst="rect">
            <a:avLst/>
          </a:prstGeom>
        </p:spPr>
        <p:txBody>
          <a:bodyPr/>
          <a:lstStyle/>
          <a:p>
            <a:pPr lvl="1"/>
            <a:r>
              <a:t>“Here I am”….</a:t>
            </a:r>
          </a:p>
          <a:p>
            <a:pPr lvl="1"/>
            <a:r>
              <a:t>the beginning of: </a:t>
            </a:r>
          </a:p>
          <a:p>
            <a:pPr marL="1042736" lvl="2" indent="-280736">
              <a:buSzPct val="100000"/>
              <a:buChar char="•"/>
            </a:pPr>
            <a:r>
              <a:t>prayer</a:t>
            </a:r>
          </a:p>
          <a:p>
            <a:pPr marL="1042736" lvl="2" indent="-280736">
              <a:buSzPct val="100000"/>
              <a:buChar char="•"/>
            </a:pPr>
            <a:r>
              <a:t>worship</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p:cNvSpPr txBox="1">
            <a:spLocks noGrp="1"/>
          </p:cNvSpPr>
          <p:nvPr>
            <p:ph type="title"/>
          </p:nvPr>
        </p:nvSpPr>
        <p:spPr>
          <a:prstGeom prst="rect">
            <a:avLst/>
          </a:prstGeom>
        </p:spPr>
        <p:txBody>
          <a:bodyPr/>
          <a:lstStyle/>
          <a:p>
            <a:endParaRPr/>
          </a:p>
        </p:txBody>
      </p:sp>
      <p:sp>
        <p:nvSpPr>
          <p:cNvPr id="58" name="“Here I am”….…"/>
          <p:cNvSpPr txBox="1">
            <a:spLocks noGrp="1"/>
          </p:cNvSpPr>
          <p:nvPr>
            <p:ph type="body" idx="1"/>
          </p:nvPr>
        </p:nvSpPr>
        <p:spPr>
          <a:prstGeom prst="rect">
            <a:avLst/>
          </a:prstGeom>
        </p:spPr>
        <p:txBody>
          <a:bodyPr/>
          <a:lstStyle/>
          <a:p>
            <a:pPr lvl="1"/>
            <a:r>
              <a:t>“Here I am”….</a:t>
            </a:r>
          </a:p>
          <a:p>
            <a:pPr lvl="1"/>
            <a:r>
              <a:t>the beginning of:  </a:t>
            </a:r>
          </a:p>
          <a:p>
            <a:pPr marL="1042736" lvl="2" indent="-280736">
              <a:buSzPct val="100000"/>
              <a:buChar char="•"/>
            </a:pPr>
            <a:r>
              <a:t>prayer</a:t>
            </a:r>
          </a:p>
          <a:p>
            <a:pPr marL="1042736" lvl="2" indent="-280736">
              <a:buSzPct val="100000"/>
              <a:buChar char="•"/>
            </a:pPr>
            <a:r>
              <a:t>worship</a:t>
            </a:r>
          </a:p>
          <a:p>
            <a:pPr marL="1042736" lvl="2" indent="-280736">
              <a:buSzPct val="100000"/>
              <a:buChar char="•"/>
            </a:pPr>
            <a:r>
              <a:t>service</a:t>
            </a:r>
          </a:p>
          <a:p>
            <a:pPr marL="1042736" lvl="2" indent="-280736">
              <a:buSzPct val="100000"/>
              <a:buChar char="•"/>
            </a:pPr>
            <a:endParaRPr/>
          </a:p>
          <a:p>
            <a:pPr lvl="2" indent="114300"/>
            <a:r>
              <a:t>Isaiah 6:8 Then I heard the voice of the LORD saying, “Whom shall I send? And who will go for us?” And I said, “Here am I. Send me.”</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CELBlack">
  <a:themeElements>
    <a:clrScheme name="ICELBlack">
      <a:dk1>
        <a:srgbClr val="333333"/>
      </a:dk1>
      <a:lt1>
        <a:srgbClr val="000000"/>
      </a:lt1>
      <a:dk2>
        <a:srgbClr val="A7A7A7"/>
      </a:dk2>
      <a:lt2>
        <a:srgbClr val="535353"/>
      </a:lt2>
      <a:accent1>
        <a:srgbClr val="FFCCCC"/>
      </a:accent1>
      <a:accent2>
        <a:srgbClr val="B3E1B3"/>
      </a:accent2>
      <a:accent3>
        <a:srgbClr val="D1DBD1"/>
      </a:accent3>
      <a:accent4>
        <a:srgbClr val="2A2A2A"/>
      </a:accent4>
      <a:accent5>
        <a:srgbClr val="FFE2E2"/>
      </a:accent5>
      <a:accent6>
        <a:srgbClr val="A2CCA2"/>
      </a:accent6>
      <a:hlink>
        <a:srgbClr val="0000FF"/>
      </a:hlink>
      <a:folHlink>
        <a:srgbClr val="FF00FF"/>
      </a:folHlink>
    </a:clrScheme>
    <a:fontScheme name="ICELBlack">
      <a:majorFont>
        <a:latin typeface="Helvetica"/>
        <a:ea typeface="Helvetica"/>
        <a:cs typeface="Helvetica"/>
      </a:majorFont>
      <a:minorFont>
        <a:latin typeface="Calibri"/>
        <a:ea typeface="Calibri"/>
        <a:cs typeface="Calibri"/>
      </a:minorFont>
    </a:fontScheme>
    <a:fmtScheme name="ICEL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9BDA9"/>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ICELBlack">
  <a:themeElements>
    <a:clrScheme name="ICELBlack">
      <a:dk1>
        <a:srgbClr val="000000"/>
      </a:dk1>
      <a:lt1>
        <a:srgbClr val="FFFFFF"/>
      </a:lt1>
      <a:dk2>
        <a:srgbClr val="A7A7A7"/>
      </a:dk2>
      <a:lt2>
        <a:srgbClr val="535353"/>
      </a:lt2>
      <a:accent1>
        <a:srgbClr val="FFCCCC"/>
      </a:accent1>
      <a:accent2>
        <a:srgbClr val="B3E1B3"/>
      </a:accent2>
      <a:accent3>
        <a:srgbClr val="D1DBD1"/>
      </a:accent3>
      <a:accent4>
        <a:srgbClr val="2A2A2A"/>
      </a:accent4>
      <a:accent5>
        <a:srgbClr val="FFE2E2"/>
      </a:accent5>
      <a:accent6>
        <a:srgbClr val="A2CCA2"/>
      </a:accent6>
      <a:hlink>
        <a:srgbClr val="0000FF"/>
      </a:hlink>
      <a:folHlink>
        <a:srgbClr val="FF00FF"/>
      </a:folHlink>
    </a:clrScheme>
    <a:fontScheme name="ICELBlack">
      <a:majorFont>
        <a:latin typeface="Helvetica"/>
        <a:ea typeface="Helvetica"/>
        <a:cs typeface="Helvetica"/>
      </a:majorFont>
      <a:minorFont>
        <a:latin typeface="Calibri"/>
        <a:ea typeface="Calibri"/>
        <a:cs typeface="Calibri"/>
      </a:minorFont>
    </a:fontScheme>
    <a:fmtScheme name="ICEL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9BDA9"/>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868</TotalTime>
  <Words>998</Words>
  <Application>Microsoft Office PowerPoint</Application>
  <PresentationFormat>On-screen Show (4:3)</PresentationFormat>
  <Paragraphs>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ICELBlack</vt:lpstr>
      <vt:lpstr>PowerPoint Presentation</vt:lpstr>
      <vt:lpstr>Exodus 3:1-15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dc:creator>
  <cp:lastModifiedBy>christophe mertens</cp:lastModifiedBy>
  <cp:revision>2</cp:revision>
  <dcterms:modified xsi:type="dcterms:W3CDTF">2017-09-02T09:17:52Z</dcterms:modified>
</cp:coreProperties>
</file>