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Lst>
  <p:notesMasterIdLst>
    <p:notesMasterId r:id="rId14"/>
  </p:notesMasterIdLst>
  <p:handoutMasterIdLst>
    <p:handoutMasterId r:id="rId15"/>
  </p:handoutMasterIdLst>
  <p:sldIdLst>
    <p:sldId id="335" r:id="rId2"/>
    <p:sldId id="330" r:id="rId3"/>
    <p:sldId id="336" r:id="rId4"/>
    <p:sldId id="339" r:id="rId5"/>
    <p:sldId id="344" r:id="rId6"/>
    <p:sldId id="338" r:id="rId7"/>
    <p:sldId id="341" r:id="rId8"/>
    <p:sldId id="342" r:id="rId9"/>
    <p:sldId id="345" r:id="rId10"/>
    <p:sldId id="346" r:id="rId11"/>
    <p:sldId id="343" r:id="rId12"/>
    <p:sldId id="347" r:id="rId13"/>
  </p:sldIdLst>
  <p:sldSz cx="9144000" cy="6858000" type="screen4x3"/>
  <p:notesSz cx="6858000" cy="9144000"/>
  <p:custDataLst>
    <p:tags r:id="rId16"/>
  </p:custDataLst>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2973" autoAdjust="0"/>
  </p:normalViewPr>
  <p:slideViewPr>
    <p:cSldViewPr>
      <p:cViewPr>
        <p:scale>
          <a:sx n="50" d="100"/>
          <a:sy n="50" d="100"/>
        </p:scale>
        <p:origin x="-420"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35EEEB8-81F1-4919-8FED-067958A0257C}" type="datetimeFigureOut">
              <a:rPr lang="en-US"/>
              <a:pPr>
                <a:defRPr/>
              </a:pPr>
              <a:t>3/12/2017</a:t>
            </a:fld>
            <a:endParaRPr lang="en-US"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77E1F2F-2636-4C40-9647-EE2D1FF2F592}" type="slidenum">
              <a:rPr lang="en-US"/>
              <a:pPr>
                <a:defRPr/>
              </a:pPr>
              <a:t>‹#›</a:t>
            </a:fld>
            <a:endParaRPr lang="en-US" dirty="0"/>
          </a:p>
        </p:txBody>
      </p:sp>
    </p:spTree>
    <p:extLst>
      <p:ext uri="{BB962C8B-B14F-4D97-AF65-F5344CB8AC3E}">
        <p14:creationId xmlns:p14="http://schemas.microsoft.com/office/powerpoint/2010/main" val="395483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ED0E60BD-8AAC-4F20-BF89-20529CF84567}" type="slidenum">
              <a:rPr lang="en-US"/>
              <a:pPr>
                <a:defRPr/>
              </a:pPr>
              <a:t>‹#›</a:t>
            </a:fld>
            <a:endParaRPr lang="en-US" dirty="0"/>
          </a:p>
        </p:txBody>
      </p:sp>
    </p:spTree>
    <p:extLst>
      <p:ext uri="{BB962C8B-B14F-4D97-AF65-F5344CB8AC3E}">
        <p14:creationId xmlns:p14="http://schemas.microsoft.com/office/powerpoint/2010/main" val="2257078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nl-NL" smtClean="0"/>
              <a:t>Klik om de stijl te bewerken</a:t>
            </a:r>
            <a:endParaRPr lang="en-US"/>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nl-NL" smtClean="0"/>
              <a:t>Klik om het opmaakprofiel van de modelondertitel te bewerken</a:t>
            </a:r>
            <a:endParaRPr lang="en-US"/>
          </a:p>
        </p:txBody>
      </p:sp>
    </p:spTree>
    <p:extLst>
      <p:ext uri="{BB962C8B-B14F-4D97-AF65-F5344CB8AC3E}">
        <p14:creationId xmlns:p14="http://schemas.microsoft.com/office/powerpoint/2010/main" val="39347404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5608131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4923096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817012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0773190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703969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7896723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Tree>
    <p:extLst>
      <p:ext uri="{BB962C8B-B14F-4D97-AF65-F5344CB8AC3E}">
        <p14:creationId xmlns:p14="http://schemas.microsoft.com/office/powerpoint/2010/main" val="19766746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6129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9446112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716101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voge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0650" y="6381750"/>
            <a:ext cx="581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p:cNvSpPr txBox="1">
            <a:spLocks noChangeArrowheads="1"/>
          </p:cNvSpPr>
          <p:nvPr/>
        </p:nvSpPr>
        <p:spPr bwMode="auto">
          <a:xfrm>
            <a:off x="8278813" y="6375400"/>
            <a:ext cx="757237"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solidFill>
                  <a:srgbClr val="FFFFFF"/>
                </a:solidFill>
              </a:rPr>
              <a:t>ICEL</a:t>
            </a:r>
          </a:p>
        </p:txBody>
      </p:sp>
    </p:spTree>
    <p:extLst>
      <p:ext uri="{BB962C8B-B14F-4D97-AF65-F5344CB8AC3E}">
        <p14:creationId xmlns:p14="http://schemas.microsoft.com/office/powerpoint/2010/main" val="1905831239"/>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ransition/>
  <p:txStyles>
    <p:titleStyle>
      <a:lvl1pPr algn="ctr" rtl="0" eaLnBrk="0" fontAlgn="base" hangingPunct="0">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0" fontAlgn="base" hangingPunct="0">
        <a:spcBef>
          <a:spcPct val="0"/>
        </a:spcBef>
        <a:spcAft>
          <a:spcPct val="0"/>
        </a:spcAft>
        <a:defRPr kumimoji="1" sz="4800">
          <a:solidFill>
            <a:srgbClr val="FFFFFF"/>
          </a:solidFill>
          <a:effectLst>
            <a:outerShdw blurRad="38100" dist="38100" dir="2700000" algn="tl">
              <a:srgbClr val="578963"/>
            </a:outerShdw>
          </a:effectLst>
          <a:latin typeface="Arial" charset="0"/>
        </a:defRPr>
      </a:lvl2pPr>
      <a:lvl3pPr algn="ctr" rtl="0" eaLnBrk="0" fontAlgn="base" hangingPunct="0">
        <a:spcBef>
          <a:spcPct val="0"/>
        </a:spcBef>
        <a:spcAft>
          <a:spcPct val="0"/>
        </a:spcAft>
        <a:defRPr kumimoji="1" sz="4800">
          <a:solidFill>
            <a:srgbClr val="FFFFFF"/>
          </a:solidFill>
          <a:effectLst>
            <a:outerShdw blurRad="38100" dist="38100" dir="2700000" algn="tl">
              <a:srgbClr val="578963"/>
            </a:outerShdw>
          </a:effectLst>
          <a:latin typeface="Arial" charset="0"/>
        </a:defRPr>
      </a:lvl3pPr>
      <a:lvl4pPr algn="ctr" rtl="0" eaLnBrk="0" fontAlgn="base" hangingPunct="0">
        <a:spcBef>
          <a:spcPct val="0"/>
        </a:spcBef>
        <a:spcAft>
          <a:spcPct val="0"/>
        </a:spcAft>
        <a:defRPr kumimoji="1" sz="4800">
          <a:solidFill>
            <a:srgbClr val="FFFFFF"/>
          </a:solidFill>
          <a:effectLst>
            <a:outerShdw blurRad="38100" dist="38100" dir="2700000" algn="tl">
              <a:srgbClr val="578963"/>
            </a:outerShdw>
          </a:effectLst>
          <a:latin typeface="Arial" charset="0"/>
        </a:defRPr>
      </a:lvl4pPr>
      <a:lvl5pPr algn="ctr" rtl="0" eaLnBrk="0" fontAlgn="base" hangingPunct="0">
        <a:spcBef>
          <a:spcPct val="0"/>
        </a:spcBef>
        <a:spcAft>
          <a:spcPct val="0"/>
        </a:spcAft>
        <a:defRPr kumimoji="1" sz="4800">
          <a:solidFill>
            <a:srgbClr val="FFFFFF"/>
          </a:solidFill>
          <a:effectLst>
            <a:outerShdw blurRad="38100" dist="38100" dir="2700000" algn="tl">
              <a:srgbClr val="578963"/>
            </a:outerShdw>
          </a:effectLst>
          <a:latin typeface="Arial"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0" fontAlgn="base" hangingPunct="0">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0" fontAlgn="base" hangingPunct="0">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mn-lt"/>
        </a:defRPr>
      </a:lvl2pPr>
      <a:lvl3pPr marL="1143000" indent="-228600" algn="l" rtl="0" eaLnBrk="0" fontAlgn="base" hangingPunct="0">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mn-lt"/>
        </a:defRPr>
      </a:lvl3pPr>
      <a:lvl4pPr marL="1600200" indent="-228600" algn="l" rtl="0" eaLnBrk="0" fontAlgn="base" hangingPunct="0">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4pPr>
      <a:lvl5pPr marL="2057400" indent="-228600" algn="l" rtl="0" eaLnBrk="0" fontAlgn="base" hangingPunct="0">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t>
            </a:r>
            <a:r>
              <a:rPr lang="en-US" dirty="0" smtClean="0"/>
              <a:t>he 2</a:t>
            </a:r>
            <a:r>
              <a:rPr lang="en-US" baseline="30000" dirty="0" smtClean="0"/>
              <a:t>nd</a:t>
            </a:r>
            <a:r>
              <a:rPr lang="en-US" dirty="0" smtClean="0"/>
              <a:t> Sunday of Lent </a:t>
            </a:r>
            <a:endParaRPr lang="en-GB" dirty="0"/>
          </a:p>
        </p:txBody>
      </p:sp>
      <p:sp>
        <p:nvSpPr>
          <p:cNvPr id="3" name="Tijdelijke aanduiding voor inhoud 2"/>
          <p:cNvSpPr>
            <a:spLocks noGrp="1"/>
          </p:cNvSpPr>
          <p:nvPr>
            <p:ph idx="1"/>
          </p:nvPr>
        </p:nvSpPr>
        <p:spPr/>
        <p:txBody>
          <a:bodyPr/>
          <a:lstStyle/>
          <a:p>
            <a:pPr algn="ctr"/>
            <a:r>
              <a:rPr lang="en-US" dirty="0"/>
              <a:t/>
            </a:r>
            <a:br>
              <a:rPr lang="en-US" dirty="0"/>
            </a:br>
            <a:r>
              <a:rPr lang="en-US" sz="3600" dirty="0" smtClean="0"/>
              <a:t>‘</a:t>
            </a:r>
            <a:r>
              <a:rPr lang="en-US" sz="3600" i="1" dirty="0" smtClean="0"/>
              <a:t>By grace alone’</a:t>
            </a:r>
            <a:r>
              <a:rPr lang="en-US" sz="3600" i="1" dirty="0"/>
              <a:t/>
            </a:r>
            <a:br>
              <a:rPr lang="en-US" sz="3600" i="1" dirty="0"/>
            </a:br>
            <a:r>
              <a:rPr lang="en-US" i="1" dirty="0"/>
              <a:t/>
            </a:r>
            <a:br>
              <a:rPr lang="en-US" i="1" dirty="0"/>
            </a:br>
            <a:r>
              <a:rPr lang="en-US" dirty="0"/>
              <a:t/>
            </a:r>
            <a:br>
              <a:rPr lang="en-US" dirty="0"/>
            </a:br>
            <a:r>
              <a:rPr lang="en-US" dirty="0"/>
              <a:t/>
            </a:r>
            <a:br>
              <a:rPr lang="en-US" dirty="0"/>
            </a:br>
            <a:r>
              <a:rPr lang="en-US" dirty="0"/>
              <a:t/>
            </a:r>
            <a:br>
              <a:rPr lang="en-US" dirty="0"/>
            </a:br>
            <a:r>
              <a:rPr lang="en-US" dirty="0"/>
              <a:t>ICEL Leuven </a:t>
            </a:r>
            <a:br>
              <a:rPr lang="en-US" dirty="0"/>
            </a:br>
            <a:r>
              <a:rPr lang="en-US" dirty="0" smtClean="0"/>
              <a:t>March 12th 2017 </a:t>
            </a:r>
            <a:r>
              <a:rPr lang="en-US" dirty="0"/>
              <a:t/>
            </a:r>
            <a:br>
              <a:rPr lang="en-US" dirty="0"/>
            </a:br>
            <a:r>
              <a:rPr lang="en-US" dirty="0"/>
              <a:t>Pieter </a:t>
            </a:r>
            <a:r>
              <a:rPr lang="en-US" dirty="0" err="1"/>
              <a:t>Boersema</a:t>
            </a:r>
            <a:r>
              <a:rPr lang="en-US" dirty="0"/>
              <a:t/>
            </a:r>
            <a:br>
              <a:rPr lang="en-US" dirty="0"/>
            </a:br>
            <a:endParaRPr lang="en-GB" dirty="0"/>
          </a:p>
        </p:txBody>
      </p:sp>
    </p:spTree>
    <p:extLst>
      <p:ext uri="{BB962C8B-B14F-4D97-AF65-F5344CB8AC3E}">
        <p14:creationId xmlns:p14="http://schemas.microsoft.com/office/powerpoint/2010/main" val="10724900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400" dirty="0" smtClean="0"/>
              <a:t>Galatians 5: Freedom in Christ</a:t>
            </a:r>
            <a:endParaRPr lang="en-GB" sz="4400" dirty="0"/>
          </a:p>
        </p:txBody>
      </p:sp>
      <p:sp>
        <p:nvSpPr>
          <p:cNvPr id="3" name="Tijdelijke aanduiding voor inhoud 2"/>
          <p:cNvSpPr>
            <a:spLocks noGrp="1"/>
          </p:cNvSpPr>
          <p:nvPr>
            <p:ph idx="1"/>
          </p:nvPr>
        </p:nvSpPr>
        <p:spPr>
          <a:xfrm>
            <a:off x="457200" y="1268760"/>
            <a:ext cx="8229600" cy="4857403"/>
          </a:xfrm>
        </p:spPr>
        <p:txBody>
          <a:bodyPr/>
          <a:lstStyle/>
          <a:p>
            <a:r>
              <a:rPr lang="en-US" dirty="0" smtClean="0"/>
              <a:t>22. But </a:t>
            </a:r>
            <a:r>
              <a:rPr lang="en-US" dirty="0"/>
              <a:t>the fruit of the Spirit is love, joy, peace, forbearance, kindness, goodness, faithfulness, </a:t>
            </a:r>
            <a:r>
              <a:rPr lang="en-US" dirty="0" smtClean="0"/>
              <a:t> </a:t>
            </a:r>
            <a:r>
              <a:rPr lang="en-US" dirty="0"/>
              <a:t>gentleness and self-control. </a:t>
            </a:r>
            <a:r>
              <a:rPr lang="en-US" dirty="0">
                <a:solidFill>
                  <a:srgbClr val="FF0000"/>
                </a:solidFill>
              </a:rPr>
              <a:t>Against such things there is no law. </a:t>
            </a:r>
            <a:endParaRPr lang="en-US" dirty="0" smtClean="0">
              <a:solidFill>
                <a:srgbClr val="FF0000"/>
              </a:solidFill>
            </a:endParaRPr>
          </a:p>
          <a:p>
            <a:r>
              <a:rPr lang="en-US" dirty="0" smtClean="0"/>
              <a:t>24. Those </a:t>
            </a:r>
            <a:r>
              <a:rPr lang="en-US" dirty="0"/>
              <a:t>who belong to Christ Jesus have crucified the flesh with its passions and desires. </a:t>
            </a:r>
            <a:endParaRPr lang="en-US" dirty="0" smtClean="0"/>
          </a:p>
          <a:p>
            <a:r>
              <a:rPr lang="en-US" dirty="0" smtClean="0"/>
              <a:t>25. </a:t>
            </a:r>
            <a:r>
              <a:rPr lang="en-US" dirty="0"/>
              <a:t>Since we live by the Spirit, let us keep in step with the Spirit. </a:t>
            </a:r>
            <a:endParaRPr lang="en-US" dirty="0" smtClean="0"/>
          </a:p>
          <a:p>
            <a:r>
              <a:rPr lang="en-US" dirty="0" smtClean="0"/>
              <a:t>26. </a:t>
            </a:r>
            <a:r>
              <a:rPr lang="en-US" dirty="0"/>
              <a:t>Let us not become conceited </a:t>
            </a:r>
            <a:r>
              <a:rPr lang="en-US" dirty="0" smtClean="0"/>
              <a:t>(self-important), </a:t>
            </a:r>
            <a:r>
              <a:rPr lang="en-US" dirty="0"/>
              <a:t>provoking </a:t>
            </a:r>
            <a:r>
              <a:rPr lang="en-US" dirty="0" smtClean="0"/>
              <a:t>(irritating) </a:t>
            </a:r>
            <a:r>
              <a:rPr lang="en-US" dirty="0"/>
              <a:t>and envying </a:t>
            </a:r>
            <a:r>
              <a:rPr lang="en-US" dirty="0" smtClean="0"/>
              <a:t>(jealous) each </a:t>
            </a:r>
            <a:r>
              <a:rPr lang="en-US" dirty="0"/>
              <a:t>other.</a:t>
            </a:r>
            <a:endParaRPr lang="en-GB" dirty="0"/>
          </a:p>
        </p:txBody>
      </p:sp>
    </p:spTree>
    <p:extLst>
      <p:ext uri="{BB962C8B-B14F-4D97-AF65-F5344CB8AC3E}">
        <p14:creationId xmlns:p14="http://schemas.microsoft.com/office/powerpoint/2010/main" val="3584665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a:t>Part 3: Jesus teaching the </a:t>
            </a:r>
            <a:r>
              <a:rPr lang="en-US" sz="4000" dirty="0" smtClean="0"/>
              <a:t>Gospel</a:t>
            </a:r>
            <a:endParaRPr lang="en-GB" sz="4000" dirty="0"/>
          </a:p>
        </p:txBody>
      </p:sp>
      <p:sp>
        <p:nvSpPr>
          <p:cNvPr id="3" name="Tijdelijke aanduiding voor inhoud 2"/>
          <p:cNvSpPr>
            <a:spLocks noGrp="1"/>
          </p:cNvSpPr>
          <p:nvPr>
            <p:ph idx="1"/>
          </p:nvPr>
        </p:nvSpPr>
        <p:spPr>
          <a:xfrm>
            <a:off x="457200" y="1196752"/>
            <a:ext cx="8229600" cy="4929411"/>
          </a:xfrm>
        </p:spPr>
        <p:txBody>
          <a:bodyPr/>
          <a:lstStyle/>
          <a:p>
            <a:pPr marL="457200" indent="-457200">
              <a:buFont typeface="Arial" panose="020B0604020202020204" pitchFamily="34" charset="0"/>
              <a:buChar char="•"/>
            </a:pPr>
            <a:r>
              <a:rPr lang="en-US" dirty="0" smtClean="0"/>
              <a:t>John 3:1 </a:t>
            </a:r>
            <a:r>
              <a:rPr lang="en-US" dirty="0"/>
              <a:t>Now there was a Pharisee, a man named Nicodemus who was a member of the Jewish ruling council. </a:t>
            </a:r>
            <a:endParaRPr lang="en-US" dirty="0" smtClean="0"/>
          </a:p>
          <a:p>
            <a:pPr marL="457200" indent="-457200">
              <a:buFont typeface="Arial" panose="020B0604020202020204" pitchFamily="34" charset="0"/>
              <a:buChar char="•"/>
            </a:pPr>
            <a:r>
              <a:rPr lang="en-US" dirty="0" smtClean="0"/>
              <a:t>2 </a:t>
            </a:r>
            <a:r>
              <a:rPr lang="en-US" dirty="0"/>
              <a:t>He came to Jesus at night and said, “Rabbi, we know that you are a teacher who has come from God. For no one could perform the signs you are doing if God were not with him.”</a:t>
            </a:r>
          </a:p>
          <a:p>
            <a:pPr marL="457200" indent="-457200">
              <a:buFont typeface="Arial" panose="020B0604020202020204" pitchFamily="34" charset="0"/>
              <a:buChar char="•"/>
            </a:pPr>
            <a:r>
              <a:rPr lang="en-US" dirty="0" smtClean="0"/>
              <a:t>3 </a:t>
            </a:r>
            <a:r>
              <a:rPr lang="en-US" dirty="0"/>
              <a:t>Jesus replied, “Very truly I tell you, no one can see the kingdom of God unless they are born again</a:t>
            </a:r>
            <a:r>
              <a:rPr lang="en-US" dirty="0" smtClean="0"/>
              <a:t>.”</a:t>
            </a:r>
          </a:p>
          <a:p>
            <a:pPr marL="457200" indent="-457200">
              <a:buFont typeface="Arial" panose="020B0604020202020204" pitchFamily="34" charset="0"/>
              <a:buChar char="•"/>
            </a:pPr>
            <a:r>
              <a:rPr lang="en-US" dirty="0" smtClean="0"/>
              <a:t>Verse </a:t>
            </a:r>
            <a:r>
              <a:rPr lang="en-US" dirty="0"/>
              <a:t>16: For God so loved the world that he gave His one and only Son</a:t>
            </a:r>
            <a:r>
              <a:rPr lang="en-US" dirty="0" smtClean="0"/>
              <a:t>.</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endParaRPr lang="en-GB" dirty="0"/>
          </a:p>
        </p:txBody>
      </p:sp>
    </p:spTree>
    <p:extLst>
      <p:ext uri="{BB962C8B-B14F-4D97-AF65-F5344CB8AC3E}">
        <p14:creationId xmlns:p14="http://schemas.microsoft.com/office/powerpoint/2010/main" val="1370419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t>
            </a:r>
            <a:r>
              <a:rPr lang="en-US" sz="4000" dirty="0"/>
              <a:t>saved from the world’ and </a:t>
            </a:r>
            <a:r>
              <a:rPr lang="en-US" sz="4000" dirty="0" smtClean="0"/>
              <a:t/>
            </a:r>
            <a:br>
              <a:rPr lang="en-US" sz="4000" dirty="0" smtClean="0"/>
            </a:br>
            <a:r>
              <a:rPr lang="en-US" sz="4000" dirty="0" smtClean="0"/>
              <a:t>‘</a:t>
            </a:r>
            <a:r>
              <a:rPr lang="en-US" sz="4000" dirty="0"/>
              <a:t>to save the world’</a:t>
            </a:r>
            <a:endParaRPr lang="en-GB" sz="4000" dirty="0"/>
          </a:p>
        </p:txBody>
      </p:sp>
      <p:sp>
        <p:nvSpPr>
          <p:cNvPr id="3" name="Tijdelijke aanduiding voor inhoud 2"/>
          <p:cNvSpPr>
            <a:spLocks noGrp="1"/>
          </p:cNvSpPr>
          <p:nvPr>
            <p:ph idx="1"/>
          </p:nvPr>
        </p:nvSpPr>
        <p:spPr>
          <a:xfrm>
            <a:off x="457200" y="1772816"/>
            <a:ext cx="8507288" cy="4353347"/>
          </a:xfrm>
        </p:spPr>
        <p:txBody>
          <a:bodyPr/>
          <a:lstStyle/>
          <a:p>
            <a:pPr marL="457200" indent="-457200">
              <a:buFont typeface="Arial" panose="020B0604020202020204" pitchFamily="34" charset="0"/>
              <a:buChar char="•"/>
            </a:pPr>
            <a:r>
              <a:rPr lang="en-GB" dirty="0" smtClean="0"/>
              <a:t>40 days of Lent: </a:t>
            </a:r>
            <a:r>
              <a:rPr lang="en-US" dirty="0"/>
              <a:t>40 days </a:t>
            </a:r>
            <a:r>
              <a:rPr lang="en-US" dirty="0" smtClean="0"/>
              <a:t>desert </a:t>
            </a:r>
            <a:r>
              <a:rPr lang="en-US" dirty="0"/>
              <a:t>(could have been 1 </a:t>
            </a:r>
            <a:r>
              <a:rPr lang="en-US" dirty="0" smtClean="0"/>
              <a:t>year: </a:t>
            </a:r>
            <a:r>
              <a:rPr lang="en-US" dirty="0"/>
              <a:t>The sin in human mankind), </a:t>
            </a:r>
            <a:endParaRPr lang="en-US" dirty="0" smtClean="0"/>
          </a:p>
          <a:p>
            <a:pPr marL="457200" indent="-457200">
              <a:buFont typeface="Arial" panose="020B0604020202020204" pitchFamily="34" charset="0"/>
              <a:buChar char="•"/>
            </a:pPr>
            <a:r>
              <a:rPr lang="en-US" dirty="0"/>
              <a:t>A</a:t>
            </a:r>
            <a:r>
              <a:rPr lang="en-US" dirty="0" smtClean="0"/>
              <a:t>fter </a:t>
            </a:r>
            <a:r>
              <a:rPr lang="en-US" dirty="0"/>
              <a:t>40 years: Joshua brought them through the river Jordan </a:t>
            </a:r>
            <a:r>
              <a:rPr lang="en-US" dirty="0" smtClean="0"/>
              <a:t>into </a:t>
            </a:r>
            <a:r>
              <a:rPr lang="en-US" dirty="0"/>
              <a:t>the promised </a:t>
            </a:r>
            <a:r>
              <a:rPr lang="en-US" dirty="0" smtClean="0"/>
              <a:t>land. </a:t>
            </a:r>
          </a:p>
          <a:p>
            <a:pPr marL="457200" indent="-457200">
              <a:buFont typeface="Arial" panose="020B0604020202020204" pitchFamily="34" charset="0"/>
              <a:buChar char="•"/>
            </a:pPr>
            <a:r>
              <a:rPr lang="en-US" dirty="0"/>
              <a:t>40 </a:t>
            </a:r>
            <a:r>
              <a:rPr lang="en-US" dirty="0" smtClean="0"/>
              <a:t>days </a:t>
            </a:r>
            <a:r>
              <a:rPr lang="en-US" dirty="0"/>
              <a:t>Jesus </a:t>
            </a:r>
            <a:r>
              <a:rPr lang="en-US" dirty="0" smtClean="0"/>
              <a:t>in the wilderness (Matthew 4). </a:t>
            </a:r>
          </a:p>
          <a:p>
            <a:pPr marL="457200" indent="-457200">
              <a:buFont typeface="Arial" panose="020B0604020202020204" pitchFamily="34" charset="0"/>
              <a:buChar char="•"/>
            </a:pPr>
            <a:r>
              <a:rPr lang="en-US" dirty="0" smtClean="0"/>
              <a:t>Grace as the love of God for the faithful/believers</a:t>
            </a:r>
          </a:p>
          <a:p>
            <a:pPr marL="457200" indent="-457200">
              <a:buFont typeface="Arial" panose="020B0604020202020204" pitchFamily="34" charset="0"/>
              <a:buChar char="•"/>
            </a:pPr>
            <a:r>
              <a:rPr lang="en-US" dirty="0" smtClean="0"/>
              <a:t>God’s grace as the witness to the world.</a:t>
            </a:r>
          </a:p>
          <a:p>
            <a:pPr marL="457200" indent="-457200">
              <a:buFont typeface="Arial" panose="020B0604020202020204" pitchFamily="34" charset="0"/>
              <a:buChar char="•"/>
            </a:pPr>
            <a:r>
              <a:rPr lang="en-US" dirty="0" smtClean="0"/>
              <a:t>Mark 12: 30,31. God’s great commandment: “Love God …. and thy neighbor as thou self”. </a:t>
            </a:r>
            <a:endParaRPr lang="en-GB" dirty="0"/>
          </a:p>
        </p:txBody>
      </p:sp>
    </p:spTree>
    <p:extLst>
      <p:ext uri="{BB962C8B-B14F-4D97-AF65-F5344CB8AC3E}">
        <p14:creationId xmlns:p14="http://schemas.microsoft.com/office/powerpoint/2010/main" val="288513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en-GB" sz="3600" dirty="0" smtClean="0"/>
              <a:t>Introduction</a:t>
            </a:r>
            <a:endParaRPr lang="en-GB" sz="3600" dirty="0"/>
          </a:p>
        </p:txBody>
      </p:sp>
      <p:sp>
        <p:nvSpPr>
          <p:cNvPr id="3" name="Tijdelijke aanduiding voor inhoud 2"/>
          <p:cNvSpPr>
            <a:spLocks noGrp="1"/>
          </p:cNvSpPr>
          <p:nvPr>
            <p:ph idx="1"/>
          </p:nvPr>
        </p:nvSpPr>
        <p:spPr>
          <a:xfrm>
            <a:off x="457200" y="1196752"/>
            <a:ext cx="8229600" cy="4929411"/>
          </a:xfrm>
        </p:spPr>
        <p:txBody>
          <a:bodyPr/>
          <a:lstStyle/>
          <a:p>
            <a:pPr marL="457200" indent="-457200">
              <a:buFont typeface="Arial" panose="020B0604020202020204" pitchFamily="34" charset="0"/>
              <a:buChar char="•"/>
            </a:pPr>
            <a:r>
              <a:rPr lang="en-US" dirty="0" smtClean="0"/>
              <a:t>Second Sunday of Lent.</a:t>
            </a:r>
          </a:p>
          <a:p>
            <a:pPr marL="457200" indent="-457200">
              <a:buFont typeface="Arial" panose="020B0604020202020204" pitchFamily="34" charset="0"/>
              <a:buChar char="•"/>
            </a:pPr>
            <a:r>
              <a:rPr lang="en-US" dirty="0" smtClean="0">
                <a:effectLst/>
              </a:rPr>
              <a:t>Part of the 40 days </a:t>
            </a:r>
            <a:r>
              <a:rPr lang="en-US" dirty="0">
                <a:effectLst/>
              </a:rPr>
              <a:t>before Easter</a:t>
            </a:r>
            <a:r>
              <a:rPr lang="en-US" dirty="0" smtClean="0">
                <a:effectLst/>
              </a:rPr>
              <a:t>: the </a:t>
            </a:r>
            <a:r>
              <a:rPr lang="en-US" dirty="0">
                <a:effectLst/>
              </a:rPr>
              <a:t>Church remembers the life and ministry of Jesus and renews its commitment to him in Christian discipleship</a:t>
            </a:r>
            <a:r>
              <a:rPr lang="en-US" dirty="0" smtClean="0">
                <a:effectLst/>
              </a:rPr>
              <a:t>.</a:t>
            </a:r>
          </a:p>
          <a:p>
            <a:pPr marL="457200" indent="-457200">
              <a:buFont typeface="Arial" panose="020B0604020202020204" pitchFamily="34" charset="0"/>
              <a:buChar char="•"/>
            </a:pPr>
            <a:r>
              <a:rPr lang="en-US" dirty="0" smtClean="0">
                <a:effectLst/>
              </a:rPr>
              <a:t>A period of fasting but as well a period of teaching in the Early Church for the preparation of the Baptismal service.</a:t>
            </a:r>
          </a:p>
          <a:p>
            <a:pPr marL="457200" indent="-457200">
              <a:buFont typeface="Arial" panose="020B0604020202020204" pitchFamily="34" charset="0"/>
              <a:buChar char="•"/>
            </a:pPr>
            <a:r>
              <a:rPr lang="en-US" dirty="0" smtClean="0">
                <a:effectLst/>
              </a:rPr>
              <a:t>Teaching the Bible is also teaching the stories.</a:t>
            </a:r>
          </a:p>
          <a:p>
            <a:pPr marL="457200" indent="-457200">
              <a:buFont typeface="Arial" panose="020B0604020202020204" pitchFamily="34" charset="0"/>
              <a:buChar char="•"/>
            </a:pPr>
            <a:r>
              <a:rPr lang="en-US" dirty="0" smtClean="0">
                <a:effectLst/>
              </a:rPr>
              <a:t>The Bible as God’s revelation shown in people.</a:t>
            </a:r>
          </a:p>
          <a:p>
            <a:pPr marL="457200" indent="-457200">
              <a:buFont typeface="Arial" panose="020B0604020202020204" pitchFamily="34" charset="0"/>
              <a:buChar char="•"/>
            </a:pPr>
            <a:endParaRPr lang="en-US" dirty="0" smtClean="0">
              <a:effectLst/>
            </a:endParaRPr>
          </a:p>
          <a:p>
            <a:pPr marL="0" indent="0"/>
            <a:endParaRPr lang="en-GB" dirty="0">
              <a:effectLst/>
            </a:endParaRPr>
          </a:p>
        </p:txBody>
      </p:sp>
    </p:spTree>
    <p:extLst>
      <p:ext uri="{BB962C8B-B14F-4D97-AF65-F5344CB8AC3E}">
        <p14:creationId xmlns:p14="http://schemas.microsoft.com/office/powerpoint/2010/main" val="748077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dirty="0" smtClean="0"/>
              <a:t>The Bible stories about salvation</a:t>
            </a:r>
            <a:endParaRPr lang="en-GB" sz="4000" dirty="0"/>
          </a:p>
        </p:txBody>
      </p:sp>
      <p:sp>
        <p:nvSpPr>
          <p:cNvPr id="3" name="Tijdelijke aanduiding voor inhoud 2"/>
          <p:cNvSpPr>
            <a:spLocks noGrp="1"/>
          </p:cNvSpPr>
          <p:nvPr>
            <p:ph idx="1"/>
          </p:nvPr>
        </p:nvSpPr>
        <p:spPr>
          <a:xfrm>
            <a:off x="457200" y="1268760"/>
            <a:ext cx="8229600" cy="4857403"/>
          </a:xfrm>
        </p:spPr>
        <p:txBody>
          <a:bodyPr/>
          <a:lstStyle/>
          <a:p>
            <a:pPr marL="457200" indent="-457200">
              <a:buFont typeface="Arial" panose="020B0604020202020204" pitchFamily="34" charset="0"/>
              <a:buChar char="•"/>
            </a:pPr>
            <a:r>
              <a:rPr lang="en-US" dirty="0" smtClean="0">
                <a:effectLst/>
              </a:rPr>
              <a:t>The lectionary for today:  </a:t>
            </a:r>
          </a:p>
          <a:p>
            <a:pPr marL="457200" indent="-457200">
              <a:buFont typeface="Arial" panose="020B0604020202020204" pitchFamily="34" charset="0"/>
              <a:buChar char="•"/>
            </a:pPr>
            <a:r>
              <a:rPr lang="en-US" sz="2400" dirty="0" smtClean="0">
                <a:effectLst/>
              </a:rPr>
              <a:t>First </a:t>
            </a:r>
            <a:r>
              <a:rPr lang="en-US" sz="2400" dirty="0">
                <a:effectLst/>
              </a:rPr>
              <a:t>reading: </a:t>
            </a:r>
            <a:r>
              <a:rPr lang="en-US" sz="2400" dirty="0" smtClean="0">
                <a:effectLst/>
              </a:rPr>
              <a:t>Gen. </a:t>
            </a:r>
            <a:r>
              <a:rPr lang="en-US" sz="2400" dirty="0">
                <a:effectLst/>
              </a:rPr>
              <a:t>12:1-4a  T</a:t>
            </a:r>
            <a:r>
              <a:rPr lang="en-US" sz="2400" dirty="0" smtClean="0">
                <a:effectLst/>
              </a:rPr>
              <a:t>he calling of Abraham </a:t>
            </a:r>
            <a:endParaRPr lang="en-US" sz="2400" dirty="0">
              <a:effectLst/>
            </a:endParaRPr>
          </a:p>
          <a:p>
            <a:pPr marL="457200" indent="-457200">
              <a:buFont typeface="Arial" panose="020B0604020202020204" pitchFamily="34" charset="0"/>
              <a:buChar char="•"/>
            </a:pPr>
            <a:r>
              <a:rPr lang="en-US" sz="2400" dirty="0" smtClean="0">
                <a:effectLst/>
              </a:rPr>
              <a:t>Second </a:t>
            </a:r>
            <a:r>
              <a:rPr lang="en-US" sz="2400" dirty="0">
                <a:effectLst/>
              </a:rPr>
              <a:t>reading: Rom 4:1-5, 13-17   </a:t>
            </a:r>
            <a:endParaRPr lang="en-US" sz="2400" dirty="0" smtClean="0">
              <a:effectLst/>
            </a:endParaRPr>
          </a:p>
          <a:p>
            <a:pPr marL="400050" lvl="1" indent="0"/>
            <a:r>
              <a:rPr lang="en-US" dirty="0" smtClean="0">
                <a:effectLst/>
              </a:rPr>
              <a:t>	Paul </a:t>
            </a:r>
            <a:r>
              <a:rPr lang="en-US" dirty="0">
                <a:effectLst/>
              </a:rPr>
              <a:t>(apostle of the Gentiles) Only by faith </a:t>
            </a:r>
            <a:r>
              <a:rPr lang="en-US" dirty="0" smtClean="0">
                <a:effectLst/>
              </a:rPr>
              <a:t>alone</a:t>
            </a:r>
          </a:p>
          <a:p>
            <a:pPr marL="457200" indent="-457200">
              <a:buFont typeface="Arial" panose="020B0604020202020204" pitchFamily="34" charset="0"/>
              <a:buChar char="•"/>
            </a:pPr>
            <a:r>
              <a:rPr lang="en-US" sz="2400" dirty="0" smtClean="0">
                <a:effectLst/>
              </a:rPr>
              <a:t>Third reading, Gospel </a:t>
            </a:r>
            <a:r>
              <a:rPr lang="en-US" sz="2400" dirty="0">
                <a:effectLst/>
              </a:rPr>
              <a:t>reading: John 3:1-17 </a:t>
            </a:r>
            <a:endParaRPr lang="en-US" sz="2400" dirty="0" smtClean="0">
              <a:effectLst/>
            </a:endParaRPr>
          </a:p>
          <a:p>
            <a:pPr marL="400050" lvl="1" indent="0"/>
            <a:r>
              <a:rPr lang="en-US" dirty="0" smtClean="0">
                <a:effectLst/>
              </a:rPr>
              <a:t>	Jesus </a:t>
            </a:r>
            <a:r>
              <a:rPr lang="en-US" dirty="0">
                <a:effectLst/>
              </a:rPr>
              <a:t>and Nicodemus (Teaching the Gospel)</a:t>
            </a:r>
          </a:p>
          <a:p>
            <a:pPr marL="457200" indent="-457200">
              <a:buFont typeface="Arial" panose="020B0604020202020204" pitchFamily="34" charset="0"/>
              <a:buChar char="•"/>
            </a:pPr>
            <a:r>
              <a:rPr lang="en-US" dirty="0" smtClean="0">
                <a:effectLst/>
              </a:rPr>
              <a:t>The Gospel in a nutshell: </a:t>
            </a:r>
          </a:p>
          <a:p>
            <a:pPr marL="400050" lvl="1" indent="0"/>
            <a:r>
              <a:rPr lang="en-US" dirty="0" smtClean="0">
                <a:effectLst/>
              </a:rPr>
              <a:t>All three stories (OT, Gospel, NT) related to salvation.</a:t>
            </a:r>
          </a:p>
          <a:p>
            <a:pPr marL="457200" indent="-457200">
              <a:buFont typeface="Arial" panose="020B0604020202020204" pitchFamily="34" charset="0"/>
              <a:buChar char="•"/>
            </a:pPr>
            <a:r>
              <a:rPr lang="en-US" dirty="0" smtClean="0">
                <a:effectLst/>
              </a:rPr>
              <a:t>The year 2017</a:t>
            </a:r>
            <a:r>
              <a:rPr lang="en-US" dirty="0">
                <a:effectLst/>
              </a:rPr>
              <a:t>: </a:t>
            </a:r>
            <a:r>
              <a:rPr lang="en-US" dirty="0" smtClean="0">
                <a:effectLst/>
              </a:rPr>
              <a:t>The remembrance </a:t>
            </a:r>
            <a:r>
              <a:rPr lang="en-US" dirty="0">
                <a:effectLst/>
              </a:rPr>
              <a:t>of the </a:t>
            </a:r>
            <a:r>
              <a:rPr lang="en-US" dirty="0" smtClean="0">
                <a:effectLst/>
              </a:rPr>
              <a:t>Reformation, 500 </a:t>
            </a:r>
            <a:r>
              <a:rPr lang="en-US" dirty="0">
                <a:effectLst/>
              </a:rPr>
              <a:t>years </a:t>
            </a:r>
            <a:r>
              <a:rPr lang="en-US" dirty="0" smtClean="0">
                <a:effectLst/>
              </a:rPr>
              <a:t>ago.</a:t>
            </a:r>
            <a:endParaRPr lang="en-US" dirty="0">
              <a:effectLst/>
            </a:endParaRPr>
          </a:p>
          <a:p>
            <a:endParaRPr lang="en-GB" dirty="0"/>
          </a:p>
        </p:txBody>
      </p:sp>
    </p:spTree>
    <p:extLst>
      <p:ext uri="{BB962C8B-B14F-4D97-AF65-F5344CB8AC3E}">
        <p14:creationId xmlns:p14="http://schemas.microsoft.com/office/powerpoint/2010/main" val="1401968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a:t>Luther his key phrase: </a:t>
            </a:r>
            <a:br>
              <a:rPr lang="en-US" sz="4000" dirty="0"/>
            </a:br>
            <a:r>
              <a:rPr lang="en-US" sz="4000" dirty="0"/>
              <a:t>‘By grace alone’      ‘Sola Gratia’.</a:t>
            </a:r>
            <a:br>
              <a:rPr lang="en-US" sz="4000" dirty="0"/>
            </a:br>
            <a:endParaRPr lang="en-GB" sz="4000" dirty="0"/>
          </a:p>
        </p:txBody>
      </p:sp>
      <p:sp>
        <p:nvSpPr>
          <p:cNvPr id="3" name="Tijdelijke aanduiding voor tekst 2"/>
          <p:cNvSpPr>
            <a:spLocks noGrp="1"/>
          </p:cNvSpPr>
          <p:nvPr>
            <p:ph type="body" idx="1"/>
          </p:nvPr>
        </p:nvSpPr>
        <p:spPr>
          <a:xfrm>
            <a:off x="457200" y="1535113"/>
            <a:ext cx="4040188" cy="237703"/>
          </a:xfrm>
        </p:spPr>
        <p:txBody>
          <a:bodyPr/>
          <a:lstStyle/>
          <a:p>
            <a:endParaRPr lang="en-GB" dirty="0"/>
          </a:p>
        </p:txBody>
      </p:sp>
      <p:sp>
        <p:nvSpPr>
          <p:cNvPr id="4" name="Tijdelijke aanduiding voor inhoud 3"/>
          <p:cNvSpPr>
            <a:spLocks noGrp="1"/>
          </p:cNvSpPr>
          <p:nvPr>
            <p:ph sz="half" idx="2"/>
          </p:nvPr>
        </p:nvSpPr>
        <p:spPr>
          <a:xfrm>
            <a:off x="457200" y="1772816"/>
            <a:ext cx="4040188" cy="4353347"/>
          </a:xfrm>
        </p:spPr>
        <p:txBody>
          <a:bodyPr/>
          <a:lstStyle/>
          <a:p>
            <a:endParaRPr lang="en-GB" dirty="0" smtClean="0"/>
          </a:p>
          <a:p>
            <a:r>
              <a:rPr lang="en-GB" dirty="0" smtClean="0"/>
              <a:t>Born</a:t>
            </a:r>
            <a:r>
              <a:rPr lang="en-GB" dirty="0"/>
              <a:t>	10 November 1483</a:t>
            </a:r>
          </a:p>
          <a:p>
            <a:r>
              <a:rPr lang="en-GB" dirty="0" err="1"/>
              <a:t>Eisleben</a:t>
            </a:r>
            <a:r>
              <a:rPr lang="en-GB" dirty="0"/>
              <a:t>, </a:t>
            </a:r>
            <a:r>
              <a:rPr lang="en-GB" dirty="0" smtClean="0"/>
              <a:t>Saxony </a:t>
            </a:r>
          </a:p>
          <a:p>
            <a:endParaRPr lang="en-GB" dirty="0"/>
          </a:p>
          <a:p>
            <a:r>
              <a:rPr lang="en-GB" dirty="0"/>
              <a:t>Died	18 February 1546 (aged 62)</a:t>
            </a:r>
          </a:p>
          <a:p>
            <a:r>
              <a:rPr lang="en-GB" dirty="0" err="1"/>
              <a:t>Eisleben</a:t>
            </a:r>
            <a:r>
              <a:rPr lang="en-GB" dirty="0"/>
              <a:t>, Saxony, </a:t>
            </a:r>
            <a:endParaRPr lang="en-GB" dirty="0" smtClean="0"/>
          </a:p>
          <a:p>
            <a:endParaRPr lang="en-GB" dirty="0"/>
          </a:p>
          <a:p>
            <a:r>
              <a:rPr lang="en-GB" dirty="0" smtClean="0"/>
              <a:t>Holy </a:t>
            </a:r>
            <a:r>
              <a:rPr lang="en-GB" dirty="0"/>
              <a:t>Roman </a:t>
            </a:r>
            <a:r>
              <a:rPr lang="en-GB" dirty="0" smtClean="0"/>
              <a:t>Empire</a:t>
            </a:r>
          </a:p>
          <a:p>
            <a:r>
              <a:rPr lang="en-GB" dirty="0" smtClean="0"/>
              <a:t>Source: Wikipedia</a:t>
            </a:r>
            <a:endParaRPr lang="en-GB" dirty="0"/>
          </a:p>
        </p:txBody>
      </p:sp>
      <p:sp>
        <p:nvSpPr>
          <p:cNvPr id="5" name="Tijdelijke aanduiding voor tekst 4"/>
          <p:cNvSpPr>
            <a:spLocks noGrp="1"/>
          </p:cNvSpPr>
          <p:nvPr>
            <p:ph type="body" sz="quarter" idx="3"/>
          </p:nvPr>
        </p:nvSpPr>
        <p:spPr>
          <a:xfrm>
            <a:off x="4645025" y="1535113"/>
            <a:ext cx="4041775" cy="237703"/>
          </a:xfrm>
        </p:spPr>
        <p:txBody>
          <a:bodyPr/>
          <a:lstStyle/>
          <a:p>
            <a:endParaRPr lang="en-GB" dirty="0"/>
          </a:p>
        </p:txBody>
      </p:sp>
      <p:pic>
        <p:nvPicPr>
          <p:cNvPr id="2051"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231418" y="1700808"/>
            <a:ext cx="4397867" cy="442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8786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Genesis </a:t>
            </a:r>
            <a:r>
              <a:rPr lang="en-GB" sz="3600" dirty="0" smtClean="0"/>
              <a:t>12:1-4  The calling of Abram</a:t>
            </a:r>
            <a:endParaRPr lang="en-GB" sz="3600" dirty="0"/>
          </a:p>
        </p:txBody>
      </p:sp>
      <p:sp>
        <p:nvSpPr>
          <p:cNvPr id="3" name="Tijdelijke aanduiding voor inhoud 2"/>
          <p:cNvSpPr>
            <a:spLocks noGrp="1"/>
          </p:cNvSpPr>
          <p:nvPr>
            <p:ph idx="1"/>
          </p:nvPr>
        </p:nvSpPr>
        <p:spPr>
          <a:xfrm>
            <a:off x="457200" y="1052736"/>
            <a:ext cx="8229600" cy="5073427"/>
          </a:xfrm>
        </p:spPr>
        <p:txBody>
          <a:bodyPr/>
          <a:lstStyle/>
          <a:p>
            <a:r>
              <a:rPr lang="en-US" dirty="0">
                <a:latin typeface="Berylium" panose="02000000000000000000" pitchFamily="2" charset="0"/>
                <a:cs typeface="Arial" panose="020B0604020202020204" pitchFamily="34" charset="0"/>
              </a:rPr>
              <a:t>The Lord had said to Abram, “Go from your country, your people and your father’s household to the land I will show you.</a:t>
            </a:r>
          </a:p>
          <a:p>
            <a:r>
              <a:rPr lang="en-US" dirty="0">
                <a:latin typeface="Berylium" panose="02000000000000000000" pitchFamily="2" charset="0"/>
                <a:cs typeface="Arial" panose="020B0604020202020204" pitchFamily="34" charset="0"/>
              </a:rPr>
              <a:t>2 “I will make you into a great nation</a:t>
            </a:r>
            <a:r>
              <a:rPr lang="en-US" dirty="0" smtClean="0">
                <a:latin typeface="Berylium" panose="02000000000000000000" pitchFamily="2" charset="0"/>
                <a:cs typeface="Arial" panose="020B0604020202020204" pitchFamily="34" charset="0"/>
              </a:rPr>
              <a:t>, and </a:t>
            </a:r>
            <a:r>
              <a:rPr lang="en-US" dirty="0">
                <a:latin typeface="Berylium" panose="02000000000000000000" pitchFamily="2" charset="0"/>
                <a:cs typeface="Arial" panose="020B0604020202020204" pitchFamily="34" charset="0"/>
              </a:rPr>
              <a:t>I will bless you</a:t>
            </a:r>
            <a:r>
              <a:rPr lang="en-US" dirty="0" smtClean="0">
                <a:latin typeface="Berylium" panose="02000000000000000000" pitchFamily="2" charset="0"/>
                <a:cs typeface="Arial" panose="020B0604020202020204" pitchFamily="34" charset="0"/>
              </a:rPr>
              <a:t>; I </a:t>
            </a:r>
            <a:r>
              <a:rPr lang="en-US" dirty="0">
                <a:latin typeface="Berylium" panose="02000000000000000000" pitchFamily="2" charset="0"/>
                <a:cs typeface="Arial" panose="020B0604020202020204" pitchFamily="34" charset="0"/>
              </a:rPr>
              <a:t>will make your name great</a:t>
            </a:r>
            <a:r>
              <a:rPr lang="en-US" dirty="0" smtClean="0">
                <a:latin typeface="Berylium" panose="02000000000000000000" pitchFamily="2" charset="0"/>
                <a:cs typeface="Arial" panose="020B0604020202020204" pitchFamily="34" charset="0"/>
              </a:rPr>
              <a:t>, and </a:t>
            </a:r>
            <a:r>
              <a:rPr lang="en-US" dirty="0">
                <a:latin typeface="Berylium" panose="02000000000000000000" pitchFamily="2" charset="0"/>
                <a:cs typeface="Arial" panose="020B0604020202020204" pitchFamily="34" charset="0"/>
              </a:rPr>
              <a:t>you will be a blessing</a:t>
            </a:r>
            <a:r>
              <a:rPr lang="en-US" dirty="0" smtClean="0">
                <a:latin typeface="Berylium" panose="02000000000000000000" pitchFamily="2" charset="0"/>
                <a:cs typeface="Arial" panose="020B0604020202020204" pitchFamily="34" charset="0"/>
              </a:rPr>
              <a:t>.</a:t>
            </a:r>
            <a:endParaRPr lang="en-US" dirty="0">
              <a:latin typeface="Berylium" panose="02000000000000000000" pitchFamily="2" charset="0"/>
              <a:cs typeface="Arial" panose="020B0604020202020204" pitchFamily="34" charset="0"/>
            </a:endParaRPr>
          </a:p>
          <a:p>
            <a:r>
              <a:rPr lang="en-US" dirty="0">
                <a:latin typeface="Berylium" panose="02000000000000000000" pitchFamily="2" charset="0"/>
                <a:cs typeface="Arial" panose="020B0604020202020204" pitchFamily="34" charset="0"/>
              </a:rPr>
              <a:t>3 I will bless those who bless you</a:t>
            </a:r>
            <a:r>
              <a:rPr lang="en-US" dirty="0" smtClean="0">
                <a:latin typeface="Berylium" panose="02000000000000000000" pitchFamily="2" charset="0"/>
                <a:cs typeface="Arial" panose="020B0604020202020204" pitchFamily="34" charset="0"/>
              </a:rPr>
              <a:t>, and </a:t>
            </a:r>
            <a:r>
              <a:rPr lang="en-US" dirty="0">
                <a:latin typeface="Berylium" panose="02000000000000000000" pitchFamily="2" charset="0"/>
                <a:cs typeface="Arial" panose="020B0604020202020204" pitchFamily="34" charset="0"/>
              </a:rPr>
              <a:t>whoever curses you I will curse</a:t>
            </a:r>
            <a:r>
              <a:rPr lang="en-US" dirty="0" smtClean="0">
                <a:latin typeface="Berylium" panose="02000000000000000000" pitchFamily="2" charset="0"/>
                <a:cs typeface="Arial" panose="020B0604020202020204" pitchFamily="34" charset="0"/>
              </a:rPr>
              <a:t>; and </a:t>
            </a:r>
            <a:r>
              <a:rPr lang="en-US" dirty="0">
                <a:latin typeface="Berylium" panose="02000000000000000000" pitchFamily="2" charset="0"/>
                <a:cs typeface="Arial" panose="020B0604020202020204" pitchFamily="34" charset="0"/>
              </a:rPr>
              <a:t>all peoples on earth</a:t>
            </a:r>
          </a:p>
          <a:p>
            <a:r>
              <a:rPr lang="en-US" dirty="0">
                <a:latin typeface="Berylium" panose="02000000000000000000" pitchFamily="2" charset="0"/>
                <a:cs typeface="Arial" panose="020B0604020202020204" pitchFamily="34" charset="0"/>
              </a:rPr>
              <a:t>    will be blessed through you</a:t>
            </a:r>
            <a:r>
              <a:rPr lang="en-US" dirty="0" smtClean="0">
                <a:latin typeface="Berylium" panose="02000000000000000000" pitchFamily="2" charset="0"/>
                <a:cs typeface="Arial" panose="020B0604020202020204" pitchFamily="34" charset="0"/>
              </a:rPr>
              <a:t>.”</a:t>
            </a:r>
            <a:endParaRPr lang="en-US" dirty="0">
              <a:latin typeface="Berylium" panose="02000000000000000000" pitchFamily="2" charset="0"/>
              <a:cs typeface="Arial" panose="020B0604020202020204" pitchFamily="34" charset="0"/>
            </a:endParaRPr>
          </a:p>
          <a:p>
            <a:r>
              <a:rPr lang="en-US" dirty="0">
                <a:latin typeface="Berylium" panose="02000000000000000000" pitchFamily="2" charset="0"/>
                <a:cs typeface="Arial" panose="020B0604020202020204" pitchFamily="34" charset="0"/>
              </a:rPr>
              <a:t>4 So Abram went, as the Lord had told him; and Lot went with him. Abram was seventy-five years old when he set out from Harran.</a:t>
            </a:r>
          </a:p>
          <a:p>
            <a:endParaRPr lang="en-GB" dirty="0"/>
          </a:p>
        </p:txBody>
      </p:sp>
    </p:spTree>
    <p:extLst>
      <p:ext uri="{BB962C8B-B14F-4D97-AF65-F5344CB8AC3E}">
        <p14:creationId xmlns:p14="http://schemas.microsoft.com/office/powerpoint/2010/main" val="29150858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400" dirty="0"/>
              <a:t>Part </a:t>
            </a:r>
            <a:r>
              <a:rPr lang="en-US" sz="4400" dirty="0" smtClean="0"/>
              <a:t>1: The </a:t>
            </a:r>
            <a:r>
              <a:rPr lang="en-US" sz="4400" dirty="0"/>
              <a:t>calling of </a:t>
            </a:r>
            <a:r>
              <a:rPr lang="en-US" sz="4400" dirty="0" smtClean="0"/>
              <a:t>Abram</a:t>
            </a:r>
            <a:endParaRPr lang="en-GB" sz="4400" dirty="0"/>
          </a:p>
        </p:txBody>
      </p:sp>
      <p:sp>
        <p:nvSpPr>
          <p:cNvPr id="3" name="Tijdelijke aanduiding voor inhoud 2"/>
          <p:cNvSpPr>
            <a:spLocks noGrp="1"/>
          </p:cNvSpPr>
          <p:nvPr>
            <p:ph idx="1"/>
          </p:nvPr>
        </p:nvSpPr>
        <p:spPr>
          <a:xfrm>
            <a:off x="467544" y="1268760"/>
            <a:ext cx="8424936" cy="4929411"/>
          </a:xfrm>
        </p:spPr>
        <p:txBody>
          <a:bodyPr/>
          <a:lstStyle/>
          <a:p>
            <a:pPr marL="457200" indent="-457200">
              <a:buFont typeface="Arial" panose="020B0604020202020204" pitchFamily="34" charset="0"/>
              <a:buChar char="•"/>
            </a:pPr>
            <a:r>
              <a:rPr lang="en-US" dirty="0" smtClean="0"/>
              <a:t>Gen. 12:  a new chapter: God chose </a:t>
            </a:r>
            <a:r>
              <a:rPr lang="en-US" dirty="0" err="1" smtClean="0"/>
              <a:t>Abr</a:t>
            </a:r>
            <a:r>
              <a:rPr lang="en-US" dirty="0" smtClean="0"/>
              <a:t>(ah)am.</a:t>
            </a:r>
          </a:p>
          <a:p>
            <a:pPr marL="457200" indent="-457200">
              <a:buFont typeface="Arial" panose="020B0604020202020204" pitchFamily="34" charset="0"/>
              <a:buChar char="•"/>
            </a:pPr>
            <a:r>
              <a:rPr lang="en-US" dirty="0" smtClean="0"/>
              <a:t>God’s </a:t>
            </a:r>
            <a:r>
              <a:rPr lang="en-US" dirty="0"/>
              <a:t>blessing: “I make you into a great nation”. </a:t>
            </a:r>
            <a:r>
              <a:rPr lang="en-US" dirty="0" smtClean="0"/>
              <a:t>But </a:t>
            </a:r>
            <a:r>
              <a:rPr lang="en-US" dirty="0"/>
              <a:t>he has no child and is </a:t>
            </a:r>
            <a:r>
              <a:rPr lang="en-US" dirty="0" smtClean="0"/>
              <a:t>75 years old.</a:t>
            </a:r>
            <a:endParaRPr lang="en-US" dirty="0"/>
          </a:p>
          <a:p>
            <a:pPr marL="457200" indent="-457200">
              <a:buFont typeface="Arial" panose="020B0604020202020204" pitchFamily="34" charset="0"/>
              <a:buChar char="•"/>
            </a:pPr>
            <a:r>
              <a:rPr lang="en-US" dirty="0" smtClean="0"/>
              <a:t>  “….and </a:t>
            </a:r>
            <a:r>
              <a:rPr lang="en-US" dirty="0"/>
              <a:t>all peoples on earth will be blessed through you”. The structure of salvation.</a:t>
            </a:r>
          </a:p>
          <a:p>
            <a:r>
              <a:rPr lang="en-US" dirty="0"/>
              <a:t>•	</a:t>
            </a:r>
            <a:r>
              <a:rPr lang="en-US" dirty="0" smtClean="0"/>
              <a:t>Gen</a:t>
            </a:r>
            <a:r>
              <a:rPr lang="en-US" dirty="0"/>
              <a:t>. 15:6 (God’s Covenant with Abram)  “Abram believed the Lord, and he credited </a:t>
            </a:r>
            <a:r>
              <a:rPr lang="en-US" dirty="0" smtClean="0"/>
              <a:t>it to </a:t>
            </a:r>
            <a:r>
              <a:rPr lang="en-US" dirty="0"/>
              <a:t>him as </a:t>
            </a:r>
            <a:r>
              <a:rPr lang="en-US" dirty="0" smtClean="0"/>
              <a:t>righteousness”.</a:t>
            </a:r>
            <a:endParaRPr lang="en-US" dirty="0"/>
          </a:p>
          <a:p>
            <a:r>
              <a:rPr lang="en-US" dirty="0" smtClean="0"/>
              <a:t>•</a:t>
            </a:r>
            <a:r>
              <a:rPr lang="en-US" dirty="0"/>
              <a:t>	Abram left his country, his people and his father’s household </a:t>
            </a:r>
            <a:r>
              <a:rPr lang="en-US" dirty="0" smtClean="0"/>
              <a:t>(this was his basis </a:t>
            </a:r>
            <a:r>
              <a:rPr lang="en-US" dirty="0"/>
              <a:t>of security</a:t>
            </a:r>
            <a:r>
              <a:rPr lang="en-US" dirty="0" smtClean="0"/>
              <a:t>).</a:t>
            </a:r>
            <a:endParaRPr lang="en-US" dirty="0"/>
          </a:p>
        </p:txBody>
      </p:sp>
    </p:spTree>
    <p:extLst>
      <p:ext uri="{BB962C8B-B14F-4D97-AF65-F5344CB8AC3E}">
        <p14:creationId xmlns:p14="http://schemas.microsoft.com/office/powerpoint/2010/main" val="2153568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Gen. 12: From Ur to Egypt</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62959"/>
            <a:ext cx="8208912" cy="514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8384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a:t>Part 2</a:t>
            </a:r>
            <a:r>
              <a:rPr lang="en-US" sz="4000" dirty="0" smtClean="0"/>
              <a:t>: Romans </a:t>
            </a:r>
            <a:r>
              <a:rPr lang="en-US" sz="4000" dirty="0"/>
              <a:t>4: </a:t>
            </a:r>
            <a:r>
              <a:rPr lang="en-US" sz="4000" dirty="0" smtClean="0"/>
              <a:t>‘By </a:t>
            </a:r>
            <a:r>
              <a:rPr lang="en-US" sz="4000" dirty="0"/>
              <a:t>faith </a:t>
            </a:r>
            <a:r>
              <a:rPr lang="en-US" sz="4000" dirty="0" smtClean="0"/>
              <a:t>alone’.</a:t>
            </a:r>
            <a:endParaRPr lang="en-GB" sz="4000" dirty="0"/>
          </a:p>
        </p:txBody>
      </p:sp>
      <p:sp>
        <p:nvSpPr>
          <p:cNvPr id="3" name="Tijdelijke aanduiding voor inhoud 2"/>
          <p:cNvSpPr>
            <a:spLocks noGrp="1"/>
          </p:cNvSpPr>
          <p:nvPr>
            <p:ph idx="1"/>
          </p:nvPr>
        </p:nvSpPr>
        <p:spPr>
          <a:xfrm>
            <a:off x="457200" y="1268760"/>
            <a:ext cx="8229600" cy="4857403"/>
          </a:xfrm>
        </p:spPr>
        <p:txBody>
          <a:bodyPr/>
          <a:lstStyle/>
          <a:p>
            <a:pPr marL="457200" indent="-457200">
              <a:buFont typeface="Arial" panose="020B0604020202020204" pitchFamily="34" charset="0"/>
              <a:buChar char="•"/>
            </a:pPr>
            <a:r>
              <a:rPr lang="en-US" dirty="0" smtClean="0"/>
              <a:t>Abraham is justified </a:t>
            </a:r>
            <a:r>
              <a:rPr lang="en-US" dirty="0"/>
              <a:t>by faith.  Abraham believed God, and it was credited to him as </a:t>
            </a:r>
            <a:r>
              <a:rPr lang="en-US" dirty="0" smtClean="0"/>
              <a:t>righteousness (without blame). </a:t>
            </a:r>
          </a:p>
          <a:p>
            <a:pPr marL="457200" indent="-457200">
              <a:buFont typeface="Arial" panose="020B0604020202020204" pitchFamily="34" charset="0"/>
              <a:buChar char="•"/>
            </a:pPr>
            <a:r>
              <a:rPr lang="en-US" dirty="0" smtClean="0"/>
              <a:t>This </a:t>
            </a:r>
            <a:r>
              <a:rPr lang="en-US" dirty="0"/>
              <a:t>was even before the Law was given to the </a:t>
            </a:r>
            <a:r>
              <a:rPr lang="en-US" dirty="0" smtClean="0"/>
              <a:t>Israelites by Moses at mount Sinai.</a:t>
            </a:r>
          </a:p>
          <a:p>
            <a:pPr marL="457200" indent="-457200">
              <a:buFont typeface="Arial" panose="020B0604020202020204" pitchFamily="34" charset="0"/>
              <a:buChar char="•"/>
            </a:pPr>
            <a:r>
              <a:rPr lang="en-US" dirty="0" smtClean="0"/>
              <a:t>Rom</a:t>
            </a:r>
            <a:r>
              <a:rPr lang="en-US" dirty="0"/>
              <a:t>.</a:t>
            </a:r>
            <a:r>
              <a:rPr lang="en-US" dirty="0" smtClean="0"/>
              <a:t> </a:t>
            </a:r>
            <a:r>
              <a:rPr lang="en-US" dirty="0"/>
              <a:t>4: 16. </a:t>
            </a:r>
            <a:r>
              <a:rPr lang="en-US" dirty="0" smtClean="0"/>
              <a:t>“Therefore</a:t>
            </a:r>
            <a:r>
              <a:rPr lang="en-US" dirty="0"/>
              <a:t>, the promise comes by faith, so that it may be by grace and may be guaranteed to all Abraham’s offspring—not only to those who are of the law but also to those who have the faith of Abraham. He is the father of us </a:t>
            </a:r>
            <a:r>
              <a:rPr lang="en-US" dirty="0" smtClean="0"/>
              <a:t>all “. </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017974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a:t>What is the meaning of the words ‘faith’ and ‘belief’?</a:t>
            </a:r>
            <a:endParaRPr lang="en-GB" sz="4000" dirty="0"/>
          </a:p>
        </p:txBody>
      </p:sp>
      <p:sp>
        <p:nvSpPr>
          <p:cNvPr id="3" name="Tijdelijke aanduiding voor inhoud 2"/>
          <p:cNvSpPr>
            <a:spLocks noGrp="1"/>
          </p:cNvSpPr>
          <p:nvPr>
            <p:ph idx="1"/>
          </p:nvPr>
        </p:nvSpPr>
        <p:spPr/>
        <p:txBody>
          <a:bodyPr/>
          <a:lstStyle/>
          <a:p>
            <a:pPr marL="457200" indent="-457200">
              <a:buFont typeface="Arial" panose="020B0604020202020204" pitchFamily="34" charset="0"/>
              <a:buChar char="•"/>
            </a:pPr>
            <a:r>
              <a:rPr lang="en-US" dirty="0" smtClean="0"/>
              <a:t>Is faith </a:t>
            </a:r>
            <a:r>
              <a:rPr lang="en-US" dirty="0"/>
              <a:t>a product of rational reasoning?   </a:t>
            </a:r>
            <a:endParaRPr lang="en-US" dirty="0" smtClean="0"/>
          </a:p>
          <a:p>
            <a:pPr marL="457200" indent="-457200">
              <a:buFont typeface="Arial" panose="020B0604020202020204" pitchFamily="34" charset="0"/>
              <a:buChar char="•"/>
            </a:pPr>
            <a:r>
              <a:rPr lang="en-US" dirty="0" smtClean="0"/>
              <a:t>Faith </a:t>
            </a:r>
            <a:r>
              <a:rPr lang="en-US" dirty="0"/>
              <a:t>is a way of life: </a:t>
            </a:r>
            <a:r>
              <a:rPr lang="en-US" dirty="0" smtClean="0"/>
              <a:t>To chose </a:t>
            </a:r>
            <a:r>
              <a:rPr lang="en-US" dirty="0"/>
              <a:t>for God and not the other gods. </a:t>
            </a:r>
            <a:endParaRPr lang="en-US" dirty="0" smtClean="0"/>
          </a:p>
          <a:p>
            <a:pPr marL="457200" indent="-457200">
              <a:buFont typeface="Arial" panose="020B0604020202020204" pitchFamily="34" charset="0"/>
              <a:buChar char="•"/>
            </a:pPr>
            <a:r>
              <a:rPr lang="en-US" dirty="0" smtClean="0"/>
              <a:t>To </a:t>
            </a:r>
            <a:r>
              <a:rPr lang="en-US" dirty="0"/>
              <a:t>trust YHWH: the covenant with </a:t>
            </a:r>
            <a:r>
              <a:rPr lang="en-US" dirty="0" smtClean="0"/>
              <a:t>God.</a:t>
            </a:r>
          </a:p>
          <a:p>
            <a:pPr marL="457200" indent="-457200">
              <a:buFont typeface="Arial" panose="020B0604020202020204" pitchFamily="34" charset="0"/>
              <a:buChar char="•"/>
            </a:pPr>
            <a:r>
              <a:rPr lang="en-US" dirty="0" smtClean="0"/>
              <a:t>The </a:t>
            </a:r>
            <a:r>
              <a:rPr lang="en-US" dirty="0"/>
              <a:t>same meaning as ‘amen</a:t>
            </a:r>
            <a:r>
              <a:rPr lang="en-US" dirty="0" smtClean="0"/>
              <a:t>’.</a:t>
            </a:r>
          </a:p>
          <a:p>
            <a:pPr marL="457200" indent="-457200">
              <a:buFont typeface="Arial" panose="020B0604020202020204" pitchFamily="34" charset="0"/>
              <a:buChar char="•"/>
            </a:pPr>
            <a:r>
              <a:rPr lang="en-US" dirty="0" smtClean="0"/>
              <a:t>Law (to live) </a:t>
            </a:r>
            <a:r>
              <a:rPr lang="en-US" dirty="0"/>
              <a:t>and faith </a:t>
            </a:r>
            <a:r>
              <a:rPr lang="en-US" dirty="0" smtClean="0"/>
              <a:t>(to trust) are </a:t>
            </a:r>
            <a:r>
              <a:rPr lang="en-US" dirty="0"/>
              <a:t>very close to each other when it comes to live a life with </a:t>
            </a:r>
            <a:r>
              <a:rPr lang="en-US" dirty="0" smtClean="0"/>
              <a:t>God.</a:t>
            </a:r>
          </a:p>
          <a:p>
            <a:pPr marL="457200" indent="-457200">
              <a:buFont typeface="Arial" panose="020B0604020202020204" pitchFamily="34" charset="0"/>
              <a:buChar char="•"/>
            </a:pPr>
            <a:r>
              <a:rPr lang="en-US" dirty="0" smtClean="0"/>
              <a:t>The Kingdom of God is present and yet to come</a:t>
            </a:r>
          </a:p>
          <a:p>
            <a:pPr marL="457200" indent="-457200">
              <a:buFont typeface="Arial" panose="020B0604020202020204" pitchFamily="34" charset="0"/>
              <a:buChar char="•"/>
            </a:pPr>
            <a:r>
              <a:rPr lang="en-US" dirty="0" smtClean="0"/>
              <a:t>See the stories in the Bible, OT and NT.</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536321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CLINAME" val="ᡪᢃᡘᢁᡶᢈᢈ᡾᡻᡾᡺᡹"/>
  <p:tag name="DATETIME" val="ᡉᡄᡆᡄᡇᡅᡅᡎᠵᠵᡆᡆᡏᡊᡊᡖᡢᠵᠽᡜᡢᡩᡀᡇᡏᡅᠾ"/>
  <p:tag name="DONEBY" val="ᡨᡩᡱᡸ᡽ᢇ᡾ᢈᢉᢄᢅ᡽᡺ᠵᢂ᡺ᢇᢉ᡺ᢃᢈ"/>
  <p:tag name="IPADDRESS" val="ᡯᡖᡫᡆᡆᡅᡇᡆᡍ"/>
  <p:tag name="APPVER" val="ᡆᡃᡇ"/>
  <p:tag name="RANDOM" val="21"/>
  <p:tag name="CHECKSUM" val="ᡊᡈᡅᡅ"/>
</p:tagLst>
</file>

<file path=ppt/theme/theme1.xml><?xml version="1.0" encoding="utf-8"?>
<a:theme xmlns:a="http://schemas.openxmlformats.org/drawingml/2006/main" name="1_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6674</TotalTime>
  <Words>820</Words>
  <Application>Microsoft Office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1_ICELBlack</vt:lpstr>
      <vt:lpstr>The 2nd Sunday of Lent </vt:lpstr>
      <vt:lpstr>Introduction</vt:lpstr>
      <vt:lpstr>The Bible stories about salvation</vt:lpstr>
      <vt:lpstr>Luther his key phrase:  ‘By grace alone’      ‘Sola Gratia’. </vt:lpstr>
      <vt:lpstr>Genesis 12:1-4  The calling of Abram</vt:lpstr>
      <vt:lpstr>Part 1: The calling of Abram</vt:lpstr>
      <vt:lpstr>Gen. 12: From Ur to Egypt</vt:lpstr>
      <vt:lpstr>Part 2: Romans 4: ‘By faith alone’.</vt:lpstr>
      <vt:lpstr>What is the meaning of the words ‘faith’ and ‘belief’?</vt:lpstr>
      <vt:lpstr>Galatians 5: Freedom in Christ</vt:lpstr>
      <vt:lpstr>Part 3: Jesus teaching the Gospel</vt:lpstr>
      <vt:lpstr>‘saved from the world’ and  ‘to save the world’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Rosies</dc:creator>
  <cp:lastModifiedBy>christophe mertens</cp:lastModifiedBy>
  <cp:revision>402</cp:revision>
  <dcterms:created xsi:type="dcterms:W3CDTF">2009-04-04T16:04:30Z</dcterms:created>
  <dcterms:modified xsi:type="dcterms:W3CDTF">2017-03-12T20:58:34Z</dcterms:modified>
</cp:coreProperties>
</file>