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0" r:id="rId1"/>
    <p:sldMasterId id="2147484274" r:id="rId2"/>
    <p:sldMasterId id="2147484286" r:id="rId3"/>
  </p:sldMasterIdLst>
  <p:notesMasterIdLst>
    <p:notesMasterId r:id="rId17"/>
  </p:notesMasterIdLst>
  <p:handoutMasterIdLst>
    <p:handoutMasterId r:id="rId18"/>
  </p:handoutMasterIdLst>
  <p:sldIdLst>
    <p:sldId id="362" r:id="rId4"/>
    <p:sldId id="365" r:id="rId5"/>
    <p:sldId id="375" r:id="rId6"/>
    <p:sldId id="377" r:id="rId7"/>
    <p:sldId id="378" r:id="rId8"/>
    <p:sldId id="363" r:id="rId9"/>
    <p:sldId id="379" r:id="rId10"/>
    <p:sldId id="367" r:id="rId11"/>
    <p:sldId id="380" r:id="rId12"/>
    <p:sldId id="364" r:id="rId13"/>
    <p:sldId id="371" r:id="rId14"/>
    <p:sldId id="368" r:id="rId15"/>
    <p:sldId id="373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973" autoAdjust="0"/>
  </p:normalViewPr>
  <p:slideViewPr>
    <p:cSldViewPr>
      <p:cViewPr>
        <p:scale>
          <a:sx n="50" d="100"/>
          <a:sy n="50" d="100"/>
        </p:scale>
        <p:origin x="-187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5EEEB8-81F1-4919-8FED-067958A0257C}" type="datetimeFigureOut">
              <a:rPr lang="en-US"/>
              <a:pPr>
                <a:defRPr/>
              </a:pPr>
              <a:t>12/2/2017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7E1F2F-2636-4C40-9647-EE2D1FF2F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3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0E60BD-8AAC-4F20-BF89-20529CF84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78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27A72-EEF7-4272-91D6-8CB0CB816A93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6ACD7-DF79-4347-A9ED-AFDECDC5EE97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143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124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404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8131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3096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143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124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84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323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11773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7524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14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251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977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736125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7012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52090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7101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7744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143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124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21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646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37720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8480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96524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4497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455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731903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0191676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538741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12499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0989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969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723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6746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6129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446112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161019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ge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81750"/>
            <a:ext cx="581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278813" y="6375400"/>
            <a:ext cx="757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FF"/>
                </a:solidFill>
              </a:rPr>
              <a:t>ICEL</a:t>
            </a:r>
          </a:p>
        </p:txBody>
      </p:sp>
    </p:spTree>
    <p:extLst>
      <p:ext uri="{BB962C8B-B14F-4D97-AF65-F5344CB8AC3E}">
        <p14:creationId xmlns:p14="http://schemas.microsoft.com/office/powerpoint/2010/main" val="190583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4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0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ge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81750"/>
            <a:ext cx="581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278813" y="6375400"/>
            <a:ext cx="757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solidFill>
                  <a:srgbClr val="FFFFFF"/>
                </a:solidFill>
              </a:rPr>
              <a:t>ICEL</a:t>
            </a:r>
          </a:p>
        </p:txBody>
      </p:sp>
    </p:spTree>
    <p:extLst>
      <p:ext uri="{BB962C8B-B14F-4D97-AF65-F5344CB8AC3E}">
        <p14:creationId xmlns:p14="http://schemas.microsoft.com/office/powerpoint/2010/main" val="236845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4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0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ge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381750"/>
            <a:ext cx="581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8278813" y="6375400"/>
            <a:ext cx="757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>
                <a:solidFill>
                  <a:srgbClr val="FFFFFF"/>
                </a:solidFill>
              </a:rPr>
              <a:t>ICEL</a:t>
            </a:r>
          </a:p>
        </p:txBody>
      </p:sp>
    </p:spTree>
    <p:extLst>
      <p:ext uri="{BB962C8B-B14F-4D97-AF65-F5344CB8AC3E}">
        <p14:creationId xmlns:p14="http://schemas.microsoft.com/office/powerpoint/2010/main" val="11416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8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4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 sz="2000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CC66"/>
        </a:buClr>
        <a:buFont typeface="Webdings" pitchFamily="18" charset="2"/>
        <a:defRPr kumimoji="1">
          <a:solidFill>
            <a:srgbClr val="FFFFFF"/>
          </a:solidFill>
          <a:effectLst>
            <a:outerShdw blurRad="38100" dist="38100" dir="2700000" algn="tl">
              <a:srgbClr val="578963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363" y="274638"/>
            <a:ext cx="3754437" cy="6034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i="1" dirty="0" smtClean="0">
                <a:cs typeface="Arial" pitchFamily="34" charset="0"/>
              </a:rPr>
              <a:t>Sermon 1</a:t>
            </a:r>
            <a:r>
              <a:rPr lang="en-US" sz="2400" i="1" baseline="30000" dirty="0" smtClean="0">
                <a:cs typeface="Arial" pitchFamily="34" charset="0"/>
              </a:rPr>
              <a:t>st</a:t>
            </a:r>
            <a:r>
              <a:rPr lang="en-US" sz="2400" i="1" dirty="0" smtClean="0">
                <a:cs typeface="Arial" pitchFamily="34" charset="0"/>
              </a:rPr>
              <a:t>  Advent </a:t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/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/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/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/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>‘Light in the darkness’</a:t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/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/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/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/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/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>ICEL Leuven </a:t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>Dec. 3</a:t>
            </a:r>
            <a:r>
              <a:rPr lang="en-US" sz="2400" i="1" baseline="30000" dirty="0" smtClean="0">
                <a:cs typeface="Arial" pitchFamily="34" charset="0"/>
              </a:rPr>
              <a:t>rd</a:t>
            </a:r>
            <a:r>
              <a:rPr lang="en-US" sz="2400" i="1" dirty="0" smtClean="0">
                <a:cs typeface="Arial" pitchFamily="34" charset="0"/>
              </a:rPr>
              <a:t>  2017 </a:t>
            </a:r>
            <a:br>
              <a:rPr lang="en-US" sz="2400" i="1" dirty="0" smtClean="0">
                <a:cs typeface="Arial" pitchFamily="34" charset="0"/>
              </a:rPr>
            </a:br>
            <a:r>
              <a:rPr lang="en-US" sz="2400" i="1" dirty="0" smtClean="0">
                <a:cs typeface="Arial" pitchFamily="34" charset="0"/>
              </a:rPr>
              <a:t>Pieter Boersema</a:t>
            </a:r>
            <a:r>
              <a:rPr lang="nl-NL" sz="3200" i="1" dirty="0" smtClean="0">
                <a:cs typeface="Arial" pitchFamily="34" charset="0"/>
              </a:rPr>
              <a:t/>
            </a:r>
            <a:br>
              <a:rPr lang="nl-NL" sz="3200" i="1" dirty="0" smtClean="0">
                <a:cs typeface="Arial" pitchFamily="34" charset="0"/>
              </a:rPr>
            </a:br>
            <a:endParaRPr lang="nl-NL" sz="3200" i="1" dirty="0"/>
          </a:p>
        </p:txBody>
      </p:sp>
      <p:pic>
        <p:nvPicPr>
          <p:cNvPr id="2051" name="Picture 4" descr="C:\Documents and Settings\PieterAdm\Mijn documenten\Mijn afbeeldingen\candle light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4319587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5193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Painting of Pieter Bruegel the Elder </a:t>
            </a:r>
            <a:br>
              <a:rPr lang="en-US" sz="2800" dirty="0" smtClean="0"/>
            </a:br>
            <a:r>
              <a:rPr lang="en-US" sz="2800" dirty="0" smtClean="0"/>
              <a:t>The census at Bethlehem, 1566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11267" name="Tijdelijke aanduiding voor inhoud 3" descr="sensus Bethlehe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25538"/>
            <a:ext cx="7377113" cy="524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97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2800" dirty="0" smtClean="0"/>
              <a:t>The confrontation between darkness and light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 the beginning God created the heavens and the earth. …….. And God said, let there be light: and there was light ………God called the light ‘day’, and the darkness he called ‘night’.  (Genesis 1: 1, 3 and 5).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Salvation on earth is not the disappearance of the night, but light to see a part of God’s love.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This light is not his physical power, this appearance of God will blinds us. But his mercy is His Son Jesus, as a baby born in Bethlehem.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This child is the light for revelation (Luke 2:32).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264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Leonardo da Vinci, The Last </a:t>
            </a:r>
            <a:r>
              <a:rPr lang="en-GB" sz="3200" dirty="0"/>
              <a:t>S</a:t>
            </a:r>
            <a:r>
              <a:rPr lang="en-GB" sz="3200" dirty="0" smtClean="0"/>
              <a:t>upper (1520)</a:t>
            </a:r>
            <a:endParaRPr lang="en-GB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4" y="980728"/>
            <a:ext cx="804906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770634" y="5224749"/>
            <a:ext cx="8049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John 3:21 </a:t>
            </a:r>
            <a:r>
              <a:rPr lang="en-US" sz="2000" dirty="0">
                <a:solidFill>
                  <a:srgbClr val="FF0000"/>
                </a:solidFill>
              </a:rPr>
              <a:t>“I tell you the truth, one of you is going to betray me”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7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The Holy Supper as support of our faith</a:t>
            </a:r>
            <a:endParaRPr lang="en-GB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Isaiah 64: 9 “Do </a:t>
            </a:r>
            <a:r>
              <a:rPr lang="en-US" i="1" dirty="0"/>
              <a:t>not be angry beyond measure, Lord</a:t>
            </a:r>
            <a:r>
              <a:rPr lang="en-US" i="1" dirty="0" smtClean="0"/>
              <a:t>; do </a:t>
            </a:r>
            <a:r>
              <a:rPr lang="en-US" i="1" dirty="0"/>
              <a:t>not remember our sins forever</a:t>
            </a:r>
            <a:r>
              <a:rPr lang="en-US" i="1" dirty="0" smtClean="0"/>
              <a:t>. Oh</a:t>
            </a:r>
            <a:r>
              <a:rPr lang="en-US" i="1" dirty="0"/>
              <a:t>, look on us, we </a:t>
            </a:r>
            <a:r>
              <a:rPr lang="en-US" i="1" dirty="0" smtClean="0"/>
              <a:t>pray, for </a:t>
            </a:r>
            <a:r>
              <a:rPr lang="en-US" i="1" dirty="0"/>
              <a:t>we are all your </a:t>
            </a:r>
            <a:r>
              <a:rPr lang="en-US" i="1" dirty="0" smtClean="0"/>
              <a:t>people”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God’s mercy is based on His love for 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This love brings us together around the table.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To Remember Christ given his life at the cross as the Passover lamb is to see his resurrection from the death and his ascension to heaven.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It is also the believe that we expect His second coming when we shall see Him in all his glory.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And there will be no more night (Rev. 22:5).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09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Advent as preparation for Christmas</a:t>
            </a:r>
            <a:endParaRPr lang="en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4929188" cy="396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267075"/>
            <a:ext cx="5761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85" y="5880703"/>
            <a:ext cx="8133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021">
            <a:off x="3504217" y="3931193"/>
            <a:ext cx="4824536" cy="21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00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division of a day between night and daylight is natural but can be depressive when nights are long and cold as in wintertime.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Darkness in spiritual meaning </a:t>
            </a:r>
            <a:r>
              <a:rPr lang="en-US" dirty="0"/>
              <a:t>is seen in many places around the world, but also in </a:t>
            </a:r>
            <a:r>
              <a:rPr lang="en-US" dirty="0" smtClean="0"/>
              <a:t>‘</a:t>
            </a:r>
            <a:r>
              <a:rPr lang="en-US" dirty="0"/>
              <a:t>modern </a:t>
            </a:r>
            <a:r>
              <a:rPr lang="en-US" dirty="0" smtClean="0"/>
              <a:t>culture’ </a:t>
            </a:r>
            <a:r>
              <a:rPr lang="en-US" dirty="0"/>
              <a:t>as here in Belgium.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feeling of darkness </a:t>
            </a:r>
            <a:r>
              <a:rPr lang="en-US" dirty="0"/>
              <a:t>can be </a:t>
            </a:r>
            <a:r>
              <a:rPr lang="en-US" dirty="0" smtClean="0"/>
              <a:t>part </a:t>
            </a:r>
            <a:r>
              <a:rPr lang="en-US" dirty="0"/>
              <a:t>of our personal life and surroundings.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passages from the Bible readings during Advent time have a strong confrontation between ‘dark’ and ‘light’.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Advent is de Christian expectation to see light in the darkness.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81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Jesus born in a manger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Adventus</a:t>
            </a:r>
            <a:r>
              <a:rPr lang="en-US" sz="2400" dirty="0"/>
              <a:t> = Latin for ‘visit of the King’.  ‘The King is coming’.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But not a </a:t>
            </a:r>
            <a:r>
              <a:rPr lang="en-US" sz="2400" dirty="0" smtClean="0"/>
              <a:t>Champion enters but </a:t>
            </a:r>
            <a:r>
              <a:rPr lang="en-US" sz="2400" dirty="0"/>
              <a:t>a small child in the manger.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This is not a ‘weak part’ of Christianity, </a:t>
            </a:r>
            <a:r>
              <a:rPr lang="en-US" sz="2400" dirty="0" smtClean="0"/>
              <a:t>but God’s </a:t>
            </a:r>
            <a:r>
              <a:rPr lang="en-US" sz="2400" dirty="0"/>
              <a:t>chosen way of salvation.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Often we </a:t>
            </a:r>
            <a:r>
              <a:rPr lang="en-US" sz="2400" dirty="0"/>
              <a:t>have </a:t>
            </a:r>
            <a:r>
              <a:rPr lang="en-US" sz="2400" dirty="0" smtClean="0"/>
              <a:t>a </a:t>
            </a:r>
            <a:r>
              <a:rPr lang="en-US" sz="2400" dirty="0"/>
              <a:t>wrong (i.e. a human) perception based on power.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52" y="1193402"/>
            <a:ext cx="3694496" cy="479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42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/>
          <a:lstStyle/>
          <a:p>
            <a:r>
              <a:rPr lang="en-US" sz="3200" dirty="0"/>
              <a:t>God is the creator and we are His creation</a:t>
            </a:r>
            <a:endParaRPr lang="en-GB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world has fallen in sin by human desiring to be like God (Gen. 3).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Salvation </a:t>
            </a:r>
            <a:r>
              <a:rPr lang="en-US" sz="2400" dirty="0"/>
              <a:t>is from the </a:t>
            </a:r>
            <a:r>
              <a:rPr lang="en-US" sz="2400" dirty="0" smtClean="0"/>
              <a:t>Lord. This </a:t>
            </a:r>
            <a:r>
              <a:rPr lang="en-US" sz="2400" dirty="0"/>
              <a:t>is not a struggle </a:t>
            </a:r>
            <a:r>
              <a:rPr lang="en-US" sz="2400" dirty="0" smtClean="0"/>
              <a:t>in the sense of  </a:t>
            </a:r>
            <a:r>
              <a:rPr lang="en-US" sz="2400" dirty="0"/>
              <a:t>‘human strength’.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 the Bible there is often a reverse situation: The weak become strong.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E.g. read the </a:t>
            </a:r>
            <a:r>
              <a:rPr lang="en-US" sz="2400" dirty="0"/>
              <a:t>Beatitudes at the ‘Sermon on the mount</a:t>
            </a:r>
            <a:r>
              <a:rPr lang="en-US" sz="2400" dirty="0" smtClean="0"/>
              <a:t>’; Matthew </a:t>
            </a:r>
            <a:r>
              <a:rPr lang="en-US" sz="2400" dirty="0"/>
              <a:t>5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But also the stories in the </a:t>
            </a:r>
            <a:r>
              <a:rPr lang="en-US" sz="2400" dirty="0" err="1" smtClean="0"/>
              <a:t>Tenah</a:t>
            </a:r>
            <a:r>
              <a:rPr lang="en-US" sz="2400" dirty="0" smtClean="0"/>
              <a:t>, the O.T.</a:t>
            </a:r>
            <a:endParaRPr lang="en-US" sz="2400" dirty="0"/>
          </a:p>
          <a:p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24" y="944371"/>
            <a:ext cx="3773751" cy="514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9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Moses in the papyrus basket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00939"/>
            <a:ext cx="6768752" cy="511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84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Parallels between the birth of Jesus and Moses</a:t>
            </a:r>
            <a:endParaRPr lang="en-GB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1392" y="1124744"/>
            <a:ext cx="4182616" cy="5328592"/>
          </a:xfrm>
        </p:spPr>
        <p:txBody>
          <a:bodyPr/>
          <a:lstStyle/>
          <a:p>
            <a:r>
              <a:rPr lang="en-GB" sz="2400" dirty="0" smtClean="0"/>
              <a:t>Moses (Exodus 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Born in a crib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Born under Egypt rule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Pharaoh seen as God</a:t>
            </a:r>
            <a:r>
              <a:rPr lang="en-GB" sz="2400" dirty="0" smtClean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name of his sister is Miriam (water / to elevate)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H</a:t>
            </a:r>
            <a:r>
              <a:rPr lang="en-GB" sz="2000" dirty="0" smtClean="0"/>
              <a:t>e became a prince, to set free the people of Israel.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‘The name ‘Moses’ means ‘Son of …(a god)’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Passover: The Lord brought the Israelites out of Egypt.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A tradition in the church in the middle East during Easter night:</a:t>
            </a:r>
            <a:endParaRPr lang="en-GB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59"/>
          </a:xfrm>
        </p:spPr>
        <p:txBody>
          <a:bodyPr/>
          <a:lstStyle/>
          <a:p>
            <a:pPr marL="0" indent="0"/>
            <a:r>
              <a:rPr lang="en-GB" sz="2400" dirty="0" smtClean="0"/>
              <a:t>Jesus born in Bethlehem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Born in a manger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Born under Roman rule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Cesar August seen as God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name of the mother is Mary (Greek for Miriam).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expected  Messiah to save the world.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The name ‘Jesus ‘ (Joshua) means ‘rescue</a:t>
            </a:r>
            <a:r>
              <a:rPr lang="en-GB" sz="2000" dirty="0"/>
              <a:t>, </a:t>
            </a:r>
            <a:r>
              <a:rPr lang="en-GB" sz="2000" dirty="0" smtClean="0"/>
              <a:t>deliver’.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Passover: Jesus himself was the Passover lamb.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Let there be light !</a:t>
            </a:r>
          </a:p>
        </p:txBody>
      </p:sp>
    </p:spTree>
    <p:extLst>
      <p:ext uri="{BB962C8B-B14F-4D97-AF65-F5344CB8AC3E}">
        <p14:creationId xmlns:p14="http://schemas.microsoft.com/office/powerpoint/2010/main" val="4226081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 </a:t>
            </a:r>
            <a:r>
              <a:rPr lang="en-GB" sz="3200" dirty="0"/>
              <a:t>reading </a:t>
            </a:r>
            <a:r>
              <a:rPr lang="en-GB" sz="3200" dirty="0" smtClean="0"/>
              <a:t>passage </a:t>
            </a:r>
            <a:r>
              <a:rPr lang="en-GB" sz="3200" dirty="0"/>
              <a:t>for this first </a:t>
            </a:r>
            <a:r>
              <a:rPr lang="en-GB" sz="3200" dirty="0" smtClean="0"/>
              <a:t>Advent:   Psalm 80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Verse </a:t>
            </a:r>
            <a:r>
              <a:rPr lang="en-US" dirty="0"/>
              <a:t>1: God as the Shepherd King, Israel as God’s flock.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Verse 1 b. But God is also enthroned between the cherubim on top of the Ark of the Covenant.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Verses 3-7: God, how long will your anger smolder against the prayers of your people.  Their enemies has been allowed to overpower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Verse 3: restore us, O God, make your face shine upon us, that we may be </a:t>
            </a:r>
            <a:r>
              <a:rPr lang="en-US" dirty="0" smtClean="0"/>
              <a:t>saved </a:t>
            </a:r>
            <a:r>
              <a:rPr lang="en-US" dirty="0"/>
              <a:t>(repeated in </a:t>
            </a:r>
            <a:r>
              <a:rPr lang="en-US" dirty="0" smtClean="0"/>
              <a:t>verses </a:t>
            </a:r>
            <a:r>
              <a:rPr lang="en-US" dirty="0"/>
              <a:t>7 and 8).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90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 </a:t>
            </a:r>
            <a:r>
              <a:rPr lang="en-GB" sz="3200" dirty="0"/>
              <a:t>reading </a:t>
            </a:r>
            <a:r>
              <a:rPr lang="en-GB" sz="3200" dirty="0" smtClean="0"/>
              <a:t>passage </a:t>
            </a:r>
            <a:r>
              <a:rPr lang="en-GB" sz="3200" dirty="0"/>
              <a:t>for this first </a:t>
            </a:r>
            <a:r>
              <a:rPr lang="en-GB" sz="3200" dirty="0" smtClean="0"/>
              <a:t>Advent: Isaiah  </a:t>
            </a:r>
            <a:r>
              <a:rPr lang="en-GB" sz="3200" dirty="0"/>
              <a:t>64:1-9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dirty="0"/>
              <a:t>7 </a:t>
            </a:r>
            <a:r>
              <a:rPr lang="en-US" dirty="0" smtClean="0"/>
              <a:t>b. for </a:t>
            </a:r>
            <a:r>
              <a:rPr lang="en-US" dirty="0"/>
              <a:t>you have hidden your face from us</a:t>
            </a:r>
          </a:p>
          <a:p>
            <a:r>
              <a:rPr lang="en-US" dirty="0"/>
              <a:t>    and have given us over to our sins.</a:t>
            </a:r>
          </a:p>
          <a:p>
            <a:r>
              <a:rPr lang="en-US" dirty="0"/>
              <a:t>8 Yet you, Lord, are our Father.</a:t>
            </a:r>
          </a:p>
          <a:p>
            <a:r>
              <a:rPr lang="en-US" dirty="0"/>
              <a:t>    We are the clay, you are the potter;</a:t>
            </a:r>
          </a:p>
          <a:p>
            <a:r>
              <a:rPr lang="en-US" dirty="0"/>
              <a:t>    we are all the work of your hand.</a:t>
            </a:r>
          </a:p>
          <a:p>
            <a:r>
              <a:rPr lang="en-US" dirty="0"/>
              <a:t>9 Do not be angry beyond measure, Lord;</a:t>
            </a:r>
          </a:p>
          <a:p>
            <a:r>
              <a:rPr lang="en-US" dirty="0"/>
              <a:t>    do not remember our sins forever.</a:t>
            </a:r>
          </a:p>
          <a:p>
            <a:r>
              <a:rPr lang="en-US" dirty="0"/>
              <a:t>Oh, look on us, we pray,</a:t>
            </a:r>
          </a:p>
          <a:p>
            <a:r>
              <a:rPr lang="en-US" dirty="0"/>
              <a:t>    for we are all your people.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25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INAME" val="ᡪᢃᡘᢁᡶᢈᢈ᡾᡻᡾᡺᡹"/>
  <p:tag name="DATETIME" val="ᡉᡄᡆᡄᡇᡅᡅᡎᠵᠵᡆᡆᡏᡊᡊᡖᡢᠵᠽᡜᡢᡩᡀᡇᡏᡅᠾ"/>
  <p:tag name="DONEBY" val="ᡨᡩᡱᡸ᡽ᢇ᡾ᢈᢉᢄᢅ᡽᡺ᠵᢂ᡺ᢇᢉ᡺ᢃᢈ"/>
  <p:tag name="IPADDRESS" val="ᡯᡖᡫᡆᡆᡅᡇᡆᡍ"/>
  <p:tag name="APPVER" val="ᡆᡃᡇ"/>
  <p:tag name="RANDOM" val="21"/>
  <p:tag name="CHECKSUM" val="ᡊᡈᡅᡅ"/>
</p:tagLst>
</file>

<file path=ppt/theme/theme1.xml><?xml version="1.0" encoding="utf-8"?>
<a:theme xmlns:a="http://schemas.openxmlformats.org/drawingml/2006/main" name="1_ICELBlack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ormyBlu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CELBlack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ormyBlu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CELBlack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ormyBlu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rmyBlu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7387</TotalTime>
  <Words>834</Words>
  <Application>Microsoft Office PowerPoint</Application>
  <PresentationFormat>On-screen Show (4:3)</PresentationFormat>
  <Paragraphs>72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1_ICELBlack</vt:lpstr>
      <vt:lpstr>2_ICELBlack</vt:lpstr>
      <vt:lpstr>ICELBlack</vt:lpstr>
      <vt:lpstr>   Sermon 1st  Advent      ‘Light in the darkness’      ICEL Leuven  Dec. 3rd  2017  Pieter Boersema </vt:lpstr>
      <vt:lpstr>Advent as preparation for Christmas</vt:lpstr>
      <vt:lpstr>PowerPoint Presentation</vt:lpstr>
      <vt:lpstr>Jesus born in a manger</vt:lpstr>
      <vt:lpstr>God is the creator and we are His creation</vt:lpstr>
      <vt:lpstr>Moses in the papyrus basket</vt:lpstr>
      <vt:lpstr>Parallels between the birth of Jesus and Moses</vt:lpstr>
      <vt:lpstr>The 1st  reading passage for this first Advent:   Psalm 80</vt:lpstr>
      <vt:lpstr>The 2nd  reading passage for this first Advent: Isaiah  64:1-9 </vt:lpstr>
      <vt:lpstr>Painting of Pieter Bruegel the Elder  The census at Bethlehem, 1566 </vt:lpstr>
      <vt:lpstr>The confrontation between darkness and light</vt:lpstr>
      <vt:lpstr>Leonardo da Vinci, The Last Supper (1520)</vt:lpstr>
      <vt:lpstr>The Holy Supper as support of our faith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Rosies</dc:creator>
  <cp:lastModifiedBy>christophe mertens</cp:lastModifiedBy>
  <cp:revision>456</cp:revision>
  <dcterms:created xsi:type="dcterms:W3CDTF">2009-04-04T16:04:30Z</dcterms:created>
  <dcterms:modified xsi:type="dcterms:W3CDTF">2017-12-03T12:50:42Z</dcterms:modified>
</cp:coreProperties>
</file>