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20"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A24FB0-172C-4657-ABF9-95809E80D2EF}" type="datetimeFigureOut">
              <a:rPr lang="en-GB" smtClean="0"/>
              <a:t>03/02/2017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BD7FAF-262B-46FD-BC22-2AAC07E3CA35}" type="slidenum">
              <a:rPr lang="en-GB" smtClean="0"/>
              <a:t>‹#›</a:t>
            </a:fld>
            <a:endParaRPr lang="en-GB"/>
          </a:p>
        </p:txBody>
      </p:sp>
    </p:spTree>
    <p:extLst>
      <p:ext uri="{BB962C8B-B14F-4D97-AF65-F5344CB8AC3E}">
        <p14:creationId xmlns:p14="http://schemas.microsoft.com/office/powerpoint/2010/main" val="116029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11"/>
          </p:nvPr>
        </p:nvSpPr>
        <p:spPr/>
        <p:txBody>
          <a:bodyPr/>
          <a:lstStyle/>
          <a:p>
            <a:endParaRPr lang="fr-BE">
              <a:solidFill>
                <a:prstClr val="white">
                  <a:tint val="75000"/>
                </a:prstClr>
              </a:solidFill>
            </a:endParaRPr>
          </a:p>
        </p:txBody>
      </p:sp>
      <p:sp>
        <p:nvSpPr>
          <p:cNvPr id="6" name="Slide Number Placeholder 5"/>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1879526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11"/>
          </p:nvPr>
        </p:nvSpPr>
        <p:spPr/>
        <p:txBody>
          <a:bodyPr/>
          <a:lstStyle/>
          <a:p>
            <a:endParaRPr lang="fr-BE">
              <a:solidFill>
                <a:prstClr val="white">
                  <a:tint val="75000"/>
                </a:prstClr>
              </a:solidFill>
            </a:endParaRPr>
          </a:p>
        </p:txBody>
      </p:sp>
      <p:sp>
        <p:nvSpPr>
          <p:cNvPr id="6" name="Slide Number Placeholder 5"/>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1911618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11"/>
          </p:nvPr>
        </p:nvSpPr>
        <p:spPr/>
        <p:txBody>
          <a:bodyPr/>
          <a:lstStyle/>
          <a:p>
            <a:endParaRPr lang="fr-BE">
              <a:solidFill>
                <a:prstClr val="white">
                  <a:tint val="75000"/>
                </a:prstClr>
              </a:solidFill>
            </a:endParaRPr>
          </a:p>
        </p:txBody>
      </p:sp>
      <p:sp>
        <p:nvSpPr>
          <p:cNvPr id="6" name="Slide Number Placeholder 5"/>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104253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11"/>
          </p:nvPr>
        </p:nvSpPr>
        <p:spPr/>
        <p:txBody>
          <a:bodyPr/>
          <a:lstStyle/>
          <a:p>
            <a:endParaRPr lang="fr-BE">
              <a:solidFill>
                <a:prstClr val="white">
                  <a:tint val="75000"/>
                </a:prstClr>
              </a:solidFill>
            </a:endParaRPr>
          </a:p>
        </p:txBody>
      </p:sp>
      <p:sp>
        <p:nvSpPr>
          <p:cNvPr id="6" name="Slide Number Placeholder 5"/>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226288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11"/>
          </p:nvPr>
        </p:nvSpPr>
        <p:spPr/>
        <p:txBody>
          <a:bodyPr/>
          <a:lstStyle/>
          <a:p>
            <a:endParaRPr lang="fr-BE">
              <a:solidFill>
                <a:prstClr val="white">
                  <a:tint val="75000"/>
                </a:prstClr>
              </a:solidFill>
            </a:endParaRPr>
          </a:p>
        </p:txBody>
      </p:sp>
      <p:sp>
        <p:nvSpPr>
          <p:cNvPr id="6" name="Slide Number Placeholder 5"/>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172978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6" name="Footer Placeholder 5"/>
          <p:cNvSpPr>
            <a:spLocks noGrp="1"/>
          </p:cNvSpPr>
          <p:nvPr>
            <p:ph type="ftr" sz="quarter" idx="11"/>
          </p:nvPr>
        </p:nvSpPr>
        <p:spPr/>
        <p:txBody>
          <a:bodyPr/>
          <a:lstStyle/>
          <a:p>
            <a:endParaRPr lang="fr-BE">
              <a:solidFill>
                <a:prstClr val="white">
                  <a:tint val="75000"/>
                </a:prstClr>
              </a:solidFill>
            </a:endParaRPr>
          </a:p>
        </p:txBody>
      </p:sp>
      <p:sp>
        <p:nvSpPr>
          <p:cNvPr id="7" name="Slide Number Placeholder 6"/>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420720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29842" y="2505075"/>
            <a:ext cx="3868340"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8" name="Footer Placeholder 7"/>
          <p:cNvSpPr>
            <a:spLocks noGrp="1"/>
          </p:cNvSpPr>
          <p:nvPr>
            <p:ph type="ftr" sz="quarter" idx="11"/>
          </p:nvPr>
        </p:nvSpPr>
        <p:spPr/>
        <p:txBody>
          <a:bodyPr/>
          <a:lstStyle/>
          <a:p>
            <a:endParaRPr lang="fr-BE">
              <a:solidFill>
                <a:prstClr val="white">
                  <a:tint val="75000"/>
                </a:prstClr>
              </a:solidFill>
            </a:endParaRPr>
          </a:p>
        </p:txBody>
      </p:sp>
      <p:sp>
        <p:nvSpPr>
          <p:cNvPr id="9" name="Slide Number Placeholder 8"/>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691185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4" name="Footer Placeholder 3"/>
          <p:cNvSpPr>
            <a:spLocks noGrp="1"/>
          </p:cNvSpPr>
          <p:nvPr>
            <p:ph type="ftr" sz="quarter" idx="11"/>
          </p:nvPr>
        </p:nvSpPr>
        <p:spPr/>
        <p:txBody>
          <a:bodyPr/>
          <a:lstStyle/>
          <a:p>
            <a:endParaRPr lang="fr-BE">
              <a:solidFill>
                <a:prstClr val="white">
                  <a:tint val="75000"/>
                </a:prstClr>
              </a:solidFill>
            </a:endParaRPr>
          </a:p>
        </p:txBody>
      </p:sp>
      <p:sp>
        <p:nvSpPr>
          <p:cNvPr id="5" name="Slide Number Placeholder 4"/>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307165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3" name="Footer Placeholder 2"/>
          <p:cNvSpPr>
            <a:spLocks noGrp="1"/>
          </p:cNvSpPr>
          <p:nvPr>
            <p:ph type="ftr" sz="quarter" idx="11"/>
          </p:nvPr>
        </p:nvSpPr>
        <p:spPr/>
        <p:txBody>
          <a:bodyPr/>
          <a:lstStyle/>
          <a:p>
            <a:endParaRPr lang="fr-BE">
              <a:solidFill>
                <a:prstClr val="white">
                  <a:tint val="75000"/>
                </a:prstClr>
              </a:solidFill>
            </a:endParaRPr>
          </a:p>
        </p:txBody>
      </p:sp>
      <p:sp>
        <p:nvSpPr>
          <p:cNvPr id="4" name="Slide Number Placeholder 3"/>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363094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6" name="Footer Placeholder 5"/>
          <p:cNvSpPr>
            <a:spLocks noGrp="1"/>
          </p:cNvSpPr>
          <p:nvPr>
            <p:ph type="ftr" sz="quarter" idx="11"/>
          </p:nvPr>
        </p:nvSpPr>
        <p:spPr/>
        <p:txBody>
          <a:bodyPr/>
          <a:lstStyle/>
          <a:p>
            <a:endParaRPr lang="fr-BE">
              <a:solidFill>
                <a:prstClr val="white">
                  <a:tint val="75000"/>
                </a:prstClr>
              </a:solidFill>
            </a:endParaRPr>
          </a:p>
        </p:txBody>
      </p:sp>
      <p:sp>
        <p:nvSpPr>
          <p:cNvPr id="7" name="Slide Number Placeholder 6"/>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28357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6" name="Footer Placeholder 5"/>
          <p:cNvSpPr>
            <a:spLocks noGrp="1"/>
          </p:cNvSpPr>
          <p:nvPr>
            <p:ph type="ftr" sz="quarter" idx="11"/>
          </p:nvPr>
        </p:nvSpPr>
        <p:spPr/>
        <p:txBody>
          <a:bodyPr/>
          <a:lstStyle/>
          <a:p>
            <a:endParaRPr lang="fr-BE">
              <a:solidFill>
                <a:prstClr val="white">
                  <a:tint val="75000"/>
                </a:prstClr>
              </a:solidFill>
            </a:endParaRPr>
          </a:p>
        </p:txBody>
      </p:sp>
      <p:sp>
        <p:nvSpPr>
          <p:cNvPr id="7" name="Slide Number Placeholder 6"/>
          <p:cNvSpPr>
            <a:spLocks noGrp="1"/>
          </p:cNvSpPr>
          <p:nvPr>
            <p:ph type="sldNum" sz="quarter" idx="12"/>
          </p:nvPr>
        </p:nvSpPr>
        <p:spPr/>
        <p:txBody>
          <a:body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256810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34B0B-B024-4297-A700-25195EEA6692}" type="datetimeFigureOut">
              <a:rPr lang="fr-BE" smtClean="0">
                <a:solidFill>
                  <a:prstClr val="white">
                    <a:tint val="75000"/>
                  </a:prstClr>
                </a:solidFill>
              </a:rPr>
              <a:pPr/>
              <a:t>3/02/2017</a:t>
            </a:fld>
            <a:endParaRPr lang="fr-BE">
              <a:solidFill>
                <a:prstClr val="white">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solidFill>
                <a:prstClr val="white">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891EC-6313-4F0B-B7B6-21EE01B345E7}" type="slidenum">
              <a:rPr lang="fr-BE" smtClean="0">
                <a:solidFill>
                  <a:prstClr val="white">
                    <a:tint val="75000"/>
                  </a:prstClr>
                </a:solidFill>
              </a:rPr>
              <a:pPr/>
              <a:t>‹#›</a:t>
            </a:fld>
            <a:endParaRPr lang="fr-BE">
              <a:solidFill>
                <a:prstClr val="white">
                  <a:tint val="75000"/>
                </a:prstClr>
              </a:solidFill>
            </a:endParaRPr>
          </a:p>
        </p:txBody>
      </p:sp>
    </p:spTree>
    <p:extLst>
      <p:ext uri="{BB962C8B-B14F-4D97-AF65-F5344CB8AC3E}">
        <p14:creationId xmlns:p14="http://schemas.microsoft.com/office/powerpoint/2010/main" val="713804973"/>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1.jpg"/><Relationship Id="rId5" Type="http://schemas.openxmlformats.org/officeDocument/2006/relationships/image" Target="../media/image5.jp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2852936"/>
            <a:ext cx="8352928" cy="931126"/>
          </a:xfrm>
        </p:spPr>
        <p:txBody>
          <a:bodyPr/>
          <a:lstStyle/>
          <a:p>
            <a:r>
              <a:rPr lang="en-GB" sz="5400" dirty="0" smtClean="0"/>
              <a:t>“Fasting that makes sense”</a:t>
            </a:r>
            <a:endParaRPr lang="en-GB" sz="5400" dirty="0"/>
          </a:p>
        </p:txBody>
      </p:sp>
      <p:sp>
        <p:nvSpPr>
          <p:cNvPr id="3" name="Ondertitel 2"/>
          <p:cNvSpPr>
            <a:spLocks noGrp="1"/>
          </p:cNvSpPr>
          <p:nvPr>
            <p:ph type="subTitle" idx="1"/>
          </p:nvPr>
        </p:nvSpPr>
        <p:spPr>
          <a:xfrm>
            <a:off x="1143000" y="3784059"/>
            <a:ext cx="6858000" cy="1655762"/>
          </a:xfrm>
        </p:spPr>
        <p:txBody>
          <a:bodyPr>
            <a:normAutofit lnSpcReduction="10000"/>
          </a:bodyPr>
          <a:lstStyle/>
          <a:p>
            <a:endParaRPr lang="en-GB" dirty="0" smtClean="0"/>
          </a:p>
          <a:p>
            <a:r>
              <a:rPr lang="en-GB" dirty="0" smtClean="0"/>
              <a:t>Isaiah 58, 1-12</a:t>
            </a:r>
          </a:p>
          <a:p>
            <a:r>
              <a:rPr lang="en-GB" dirty="0" smtClean="0"/>
              <a:t>ICEL</a:t>
            </a:r>
          </a:p>
          <a:p>
            <a:r>
              <a:rPr lang="en-GB" dirty="0" smtClean="0"/>
              <a:t>05 February 2017</a:t>
            </a:r>
            <a:endParaRPr lang="en-GB"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2722" y="154343"/>
            <a:ext cx="2376264" cy="2266545"/>
          </a:xfrm>
          <a:prstGeom prst="rect">
            <a:avLst/>
          </a:prstGeom>
        </p:spPr>
      </p:pic>
    </p:spTree>
    <p:extLst>
      <p:ext uri="{BB962C8B-B14F-4D97-AF65-F5344CB8AC3E}">
        <p14:creationId xmlns:p14="http://schemas.microsoft.com/office/powerpoint/2010/main" val="387134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802533" y="1040862"/>
            <a:ext cx="7310336" cy="5632311"/>
          </a:xfrm>
          <a:prstGeom prst="rect">
            <a:avLst/>
          </a:prstGeom>
          <a:noFill/>
        </p:spPr>
        <p:txBody>
          <a:bodyPr wrap="square" rtlCol="0">
            <a:spAutoFit/>
          </a:bodyPr>
          <a:lstStyle/>
          <a:p>
            <a:r>
              <a:rPr lang="en-GB" sz="2400" dirty="0" smtClean="0">
                <a:solidFill>
                  <a:prstClr val="white"/>
                </a:solidFill>
              </a:rPr>
              <a:t>“Thus there exists, alongside the terrible greater good, human goodness in everyday life. It is the goodness of an elderly woman who on the side of the road gives a piece of bread to a convict passing by, the goodness of a soldier who offers his water canteen to a wounded enemy, the goodness of youth which takes pity on old age, the goodness of a farmer who hides an old Jew in his barn. It is the goodness of prison guards who, risking their own freedom, transmit letters from detainees to their wives and mothers. This private goodness of one individual on behalf of another is a goodness without witnesses, without ideology. One could even call it goodness without thinking.”</a:t>
            </a:r>
          </a:p>
          <a:p>
            <a:endParaRPr lang="en-GB" sz="2400" dirty="0" smtClean="0">
              <a:solidFill>
                <a:prstClr val="white"/>
              </a:solidFill>
            </a:endParaRPr>
          </a:p>
          <a:p>
            <a:r>
              <a:rPr lang="en-GB" sz="2400" dirty="0" smtClean="0">
                <a:solidFill>
                  <a:prstClr val="white"/>
                </a:solidFill>
              </a:rPr>
              <a:t>(</a:t>
            </a:r>
            <a:r>
              <a:rPr lang="en-GB" sz="2400" dirty="0" err="1" smtClean="0">
                <a:solidFill>
                  <a:prstClr val="white"/>
                </a:solidFill>
              </a:rPr>
              <a:t>Vassili</a:t>
            </a:r>
            <a:r>
              <a:rPr lang="en-GB" sz="2400" dirty="0" smtClean="0">
                <a:solidFill>
                  <a:prstClr val="white"/>
                </a:solidFill>
              </a:rPr>
              <a:t> Grossman, </a:t>
            </a:r>
            <a:r>
              <a:rPr lang="en-GB" sz="2400" i="1" dirty="0" smtClean="0">
                <a:solidFill>
                  <a:prstClr val="white"/>
                </a:solidFill>
              </a:rPr>
              <a:t>Vie et Destin, </a:t>
            </a:r>
            <a:r>
              <a:rPr lang="en-GB" sz="2400" dirty="0" smtClean="0">
                <a:solidFill>
                  <a:prstClr val="white"/>
                </a:solidFill>
              </a:rPr>
              <a:t>1980)</a:t>
            </a:r>
            <a:endParaRPr lang="fr-BE" sz="2400" dirty="0">
              <a:solidFill>
                <a:prstClr val="white"/>
              </a:solidFill>
            </a:endParaRPr>
          </a:p>
        </p:txBody>
      </p:sp>
      <p:pic>
        <p:nvPicPr>
          <p:cNvPr id="5"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1661405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ctr"/>
            <a:r>
              <a:rPr lang="en-GB" dirty="0" smtClean="0"/>
              <a:t>Promised result, also for us?</a:t>
            </a:r>
            <a:endParaRPr lang="en-GB" dirty="0"/>
          </a:p>
        </p:txBody>
      </p:sp>
      <p:sp>
        <p:nvSpPr>
          <p:cNvPr id="3" name="Tijdelijke aanduiding voor inhoud 2"/>
          <p:cNvSpPr>
            <a:spLocks noGrp="1"/>
          </p:cNvSpPr>
          <p:nvPr>
            <p:ph idx="1"/>
          </p:nvPr>
        </p:nvSpPr>
        <p:spPr>
          <a:xfrm>
            <a:off x="628650" y="2519464"/>
            <a:ext cx="7886700" cy="2889116"/>
          </a:xfrm>
        </p:spPr>
        <p:txBody>
          <a:bodyPr>
            <a:normAutofit lnSpcReduction="10000"/>
          </a:bodyPr>
          <a:lstStyle/>
          <a:p>
            <a:pPr marL="0" indent="0">
              <a:buNone/>
            </a:pPr>
            <a:r>
              <a:rPr lang="en-US" baseline="30000" dirty="0"/>
              <a:t>8</a:t>
            </a:r>
            <a:r>
              <a:rPr lang="en-US" dirty="0"/>
              <a:t> Then your </a:t>
            </a:r>
            <a:r>
              <a:rPr lang="en-US" dirty="0">
                <a:solidFill>
                  <a:srgbClr val="FFFF00"/>
                </a:solidFill>
              </a:rPr>
              <a:t>light will break forth </a:t>
            </a:r>
            <a:r>
              <a:rPr lang="en-US" dirty="0"/>
              <a:t>like the dawn, and </a:t>
            </a:r>
            <a:r>
              <a:rPr lang="en-US" dirty="0">
                <a:solidFill>
                  <a:srgbClr val="FFFF00"/>
                </a:solidFill>
              </a:rPr>
              <a:t>your healing will quickly appear</a:t>
            </a:r>
            <a:r>
              <a:rPr lang="en-US" dirty="0"/>
              <a:t>; then </a:t>
            </a:r>
            <a:r>
              <a:rPr lang="en-US" dirty="0">
                <a:solidFill>
                  <a:srgbClr val="FFFF00"/>
                </a:solidFill>
              </a:rPr>
              <a:t>your righteousness will go before you</a:t>
            </a:r>
            <a:r>
              <a:rPr lang="en-US" dirty="0"/>
              <a:t>, and the glory of the LORD will be your rear guard</a:t>
            </a:r>
            <a:r>
              <a:rPr lang="en-US" dirty="0" smtClean="0"/>
              <a:t>.</a:t>
            </a:r>
          </a:p>
          <a:p>
            <a:pPr marL="0" indent="0">
              <a:buNone/>
            </a:pPr>
            <a:endParaRPr lang="fr-BE" dirty="0"/>
          </a:p>
          <a:p>
            <a:pPr marL="0" indent="0">
              <a:buNone/>
            </a:pPr>
            <a:r>
              <a:rPr lang="en-US" baseline="30000" dirty="0" smtClean="0"/>
              <a:t>9</a:t>
            </a:r>
            <a:r>
              <a:rPr lang="en-US" dirty="0" smtClean="0"/>
              <a:t> </a:t>
            </a:r>
            <a:r>
              <a:rPr lang="en-US" dirty="0"/>
              <a:t>Then you will call, and </a:t>
            </a:r>
            <a:r>
              <a:rPr lang="en-US" dirty="0">
                <a:solidFill>
                  <a:srgbClr val="FFFF00"/>
                </a:solidFill>
              </a:rPr>
              <a:t>the LORD will answer</a:t>
            </a:r>
            <a:r>
              <a:rPr lang="en-US" dirty="0"/>
              <a:t>; you will cry for help, and he will say: </a:t>
            </a:r>
            <a:r>
              <a:rPr lang="en-US" dirty="0">
                <a:solidFill>
                  <a:srgbClr val="FFFF00"/>
                </a:solidFill>
              </a:rPr>
              <a:t>Here am I</a:t>
            </a:r>
            <a:r>
              <a:rPr lang="en-US" dirty="0" smtClean="0"/>
              <a:t>.” </a:t>
            </a:r>
            <a:endParaRPr lang="fr-BE" dirty="0"/>
          </a:p>
        </p:txBody>
      </p:sp>
      <p:pic>
        <p:nvPicPr>
          <p:cNvPr id="6"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166848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647175"/>
            <a:ext cx="7056783" cy="5486625"/>
          </a:xfrm>
        </p:spPr>
      </p:pic>
      <p:pic>
        <p:nvPicPr>
          <p:cNvPr id="6"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2009061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365126"/>
            <a:ext cx="8892481" cy="1325563"/>
          </a:xfrm>
        </p:spPr>
        <p:txBody>
          <a:bodyPr>
            <a:noAutofit/>
          </a:bodyPr>
          <a:lstStyle/>
          <a:p>
            <a:r>
              <a:rPr lang="en-GB" sz="3600" dirty="0" smtClean="0"/>
              <a:t>Fasting: deliberate abstinence from something habitual for a determined period of time.</a:t>
            </a:r>
            <a:endParaRPr lang="en-GB" sz="3600" dirty="0"/>
          </a:p>
        </p:txBody>
      </p:sp>
      <p:sp>
        <p:nvSpPr>
          <p:cNvPr id="3" name="Titel 1"/>
          <p:cNvSpPr txBox="1">
            <a:spLocks/>
          </p:cNvSpPr>
          <p:nvPr/>
        </p:nvSpPr>
        <p:spPr>
          <a:xfrm>
            <a:off x="628651" y="2227638"/>
            <a:ext cx="7819821" cy="399806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lnSpc>
                <a:spcPct val="100000"/>
              </a:lnSpc>
              <a:buFont typeface="Arial" panose="020B0604020202020204" pitchFamily="34" charset="0"/>
              <a:buChar char="•"/>
            </a:pPr>
            <a:r>
              <a:rPr lang="en-GB" sz="4000" dirty="0" smtClean="0">
                <a:solidFill>
                  <a:prstClr val="white"/>
                </a:solidFill>
              </a:rPr>
              <a:t>Traditionally from </a:t>
            </a:r>
            <a:r>
              <a:rPr lang="en-GB" sz="4000" dirty="0" smtClean="0">
                <a:solidFill>
                  <a:srgbClr val="FFFF00"/>
                </a:solidFill>
              </a:rPr>
              <a:t>food</a:t>
            </a:r>
            <a:r>
              <a:rPr lang="en-GB" sz="4000" dirty="0" smtClean="0">
                <a:solidFill>
                  <a:prstClr val="white"/>
                </a:solidFill>
              </a:rPr>
              <a:t>, </a:t>
            </a:r>
            <a:r>
              <a:rPr lang="en-GB" sz="4000" dirty="0" smtClean="0">
                <a:solidFill>
                  <a:srgbClr val="FFFF00"/>
                </a:solidFill>
              </a:rPr>
              <a:t>drink</a:t>
            </a:r>
            <a:r>
              <a:rPr lang="en-GB" sz="4000" dirty="0" smtClean="0">
                <a:solidFill>
                  <a:prstClr val="white"/>
                </a:solidFill>
              </a:rPr>
              <a:t> and/or </a:t>
            </a:r>
            <a:r>
              <a:rPr lang="en-GB" sz="4000" dirty="0" smtClean="0">
                <a:solidFill>
                  <a:srgbClr val="FFFF00"/>
                </a:solidFill>
              </a:rPr>
              <a:t>sexual relations</a:t>
            </a:r>
          </a:p>
          <a:p>
            <a:pPr marL="571500" indent="-571500">
              <a:lnSpc>
                <a:spcPct val="100000"/>
              </a:lnSpc>
              <a:buFont typeface="Arial" panose="020B0604020202020204" pitchFamily="34" charset="0"/>
              <a:buChar char="•"/>
            </a:pPr>
            <a:r>
              <a:rPr lang="en-GB" sz="4000" dirty="0" smtClean="0">
                <a:solidFill>
                  <a:prstClr val="white"/>
                </a:solidFill>
              </a:rPr>
              <a:t>Can be </a:t>
            </a:r>
            <a:r>
              <a:rPr lang="en-GB" sz="4000" dirty="0" smtClean="0">
                <a:solidFill>
                  <a:srgbClr val="FFFF00"/>
                </a:solidFill>
              </a:rPr>
              <a:t>partial</a:t>
            </a:r>
            <a:r>
              <a:rPr lang="en-GB" sz="4000" dirty="0" smtClean="0">
                <a:solidFill>
                  <a:prstClr val="white"/>
                </a:solidFill>
              </a:rPr>
              <a:t> or </a:t>
            </a:r>
            <a:r>
              <a:rPr lang="en-GB" sz="4000" dirty="0" smtClean="0">
                <a:solidFill>
                  <a:srgbClr val="FFFF00"/>
                </a:solidFill>
              </a:rPr>
              <a:t>total</a:t>
            </a:r>
          </a:p>
          <a:p>
            <a:pPr marL="571500" indent="-571500">
              <a:lnSpc>
                <a:spcPct val="100000"/>
              </a:lnSpc>
              <a:buFont typeface="Arial" panose="020B0604020202020204" pitchFamily="34" charset="0"/>
              <a:buChar char="•"/>
            </a:pPr>
            <a:r>
              <a:rPr lang="en-GB" sz="4000" dirty="0" smtClean="0">
                <a:solidFill>
                  <a:prstClr val="white"/>
                </a:solidFill>
              </a:rPr>
              <a:t>Now </a:t>
            </a:r>
            <a:r>
              <a:rPr lang="en-GB" sz="4000" dirty="0" smtClean="0">
                <a:solidFill>
                  <a:srgbClr val="FFFF00"/>
                </a:solidFill>
              </a:rPr>
              <a:t>expanded</a:t>
            </a:r>
            <a:r>
              <a:rPr lang="en-GB" sz="4000" dirty="0" smtClean="0">
                <a:solidFill>
                  <a:prstClr val="white"/>
                </a:solidFill>
              </a:rPr>
              <a:t> to cover other habits or practices</a:t>
            </a:r>
            <a:endParaRPr lang="en-GB" sz="4000" dirty="0">
              <a:solidFill>
                <a:prstClr val="white"/>
              </a:solidFill>
            </a:endParaRPr>
          </a:p>
        </p:txBody>
      </p:sp>
      <p:pic>
        <p:nvPicPr>
          <p:cNvPr id="5"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3697226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GB" dirty="0" smtClean="0"/>
              <a:t>Different types of fasts</a:t>
            </a:r>
            <a:endParaRPr lang="en-GB" dirty="0"/>
          </a:p>
        </p:txBody>
      </p:sp>
      <p:pic>
        <p:nvPicPr>
          <p:cNvPr id="4" name="Afbeelding 3" descr="https://brandtstandard.files.wordpress.com/2012/05/palestinian-hunger-strike.jpg?w=384&amp;h=288"/>
          <p:cNvPicPr/>
          <p:nvPr/>
        </p:nvPicPr>
        <p:blipFill rotWithShape="1">
          <a:blip r:embed="rId2">
            <a:extLst>
              <a:ext uri="{28A0092B-C50C-407E-A947-70E740481C1C}">
                <a14:useLocalDpi xmlns:a14="http://schemas.microsoft.com/office/drawing/2010/main" val="0"/>
              </a:ext>
            </a:extLst>
          </a:blip>
          <a:srcRect l="2061" t="12660" r="1643" b="3115"/>
          <a:stretch/>
        </p:blipFill>
        <p:spPr bwMode="auto">
          <a:xfrm>
            <a:off x="-36511" y="1614680"/>
            <a:ext cx="2448272" cy="2996233"/>
          </a:xfrm>
          <a:prstGeom prst="rect">
            <a:avLst/>
          </a:prstGeom>
          <a:noFill/>
          <a:ln>
            <a:noFill/>
          </a:ln>
          <a:extLst>
            <a:ext uri="{53640926-AAD7-44D8-BBD7-CCE9431645EC}">
              <a14:shadowObscured xmlns:a14="http://schemas.microsoft.com/office/drawing/2010/main"/>
            </a:ext>
          </a:extLst>
        </p:spPr>
      </p:pic>
      <p:pic>
        <p:nvPicPr>
          <p:cNvPr id="5" name="Afbeelding 4" descr="https://scontent-fra3-1.xx.fbcdn.net/v/t1.0-1/14690876_1087062818009107_2808117736716511606_n.png?oh=164e16f5050308cc152476b649d70d2b&amp;oe=5946149C"/>
          <p:cNvPicPr/>
          <p:nvPr/>
        </p:nvPicPr>
        <p:blipFill>
          <a:blip r:embed="rId3">
            <a:extLst>
              <a:ext uri="{28A0092B-C50C-407E-A947-70E740481C1C}">
                <a14:useLocalDpi xmlns:a14="http://schemas.microsoft.com/office/drawing/2010/main" val="0"/>
              </a:ext>
            </a:extLst>
          </a:blip>
          <a:srcRect/>
          <a:stretch>
            <a:fillRect/>
          </a:stretch>
        </p:blipFill>
        <p:spPr bwMode="auto">
          <a:xfrm>
            <a:off x="6178746" y="1614676"/>
            <a:ext cx="2965254" cy="3005962"/>
          </a:xfrm>
          <a:prstGeom prst="rect">
            <a:avLst/>
          </a:prstGeom>
          <a:noFill/>
          <a:ln>
            <a:noFill/>
          </a:ln>
        </p:spPr>
      </p:pic>
      <p:pic>
        <p:nvPicPr>
          <p:cNvPr id="7" name="Afbeelding 6" descr="Fasting in Different Religions"/>
          <p:cNvPicPr/>
          <p:nvPr/>
        </p:nvPicPr>
        <p:blipFill rotWithShape="1">
          <a:blip r:embed="rId4">
            <a:extLst>
              <a:ext uri="{28A0092B-C50C-407E-A947-70E740481C1C}">
                <a14:useLocalDpi xmlns:a14="http://schemas.microsoft.com/office/drawing/2010/main" val="0"/>
              </a:ext>
            </a:extLst>
          </a:blip>
          <a:srcRect l="5628" t="6469" r="17321" b="6440"/>
          <a:stretch/>
        </p:blipFill>
        <p:spPr bwMode="auto">
          <a:xfrm>
            <a:off x="2483768" y="1614676"/>
            <a:ext cx="3566901" cy="2996234"/>
          </a:xfrm>
          <a:prstGeom prst="rect">
            <a:avLst/>
          </a:prstGeom>
          <a:noFill/>
          <a:ln>
            <a:noFill/>
          </a:ln>
          <a:extLst>
            <a:ext uri="{53640926-AAD7-44D8-BBD7-CCE9431645EC}">
              <a14:shadowObscured xmlns:a14="http://schemas.microsoft.com/office/drawing/2010/main"/>
            </a:ext>
          </a:extLst>
        </p:spPr>
      </p:pic>
      <p:pic>
        <p:nvPicPr>
          <p:cNvPr id="10" name="Afbeelding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054" y="4881260"/>
            <a:ext cx="1515634" cy="1675184"/>
          </a:xfrm>
          <a:prstGeom prst="rect">
            <a:avLst/>
          </a:prstGeom>
        </p:spPr>
      </p:pic>
      <p:pic>
        <p:nvPicPr>
          <p:cNvPr id="9" name="Afbeelding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413321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60649"/>
            <a:ext cx="8748464" cy="1080120"/>
          </a:xfrm>
        </p:spPr>
        <p:txBody>
          <a:bodyPr/>
          <a:lstStyle/>
          <a:p>
            <a:pPr algn="ctr"/>
            <a:r>
              <a:rPr lang="en-GB" dirty="0" smtClean="0"/>
              <a:t>The fast in Isaiah is religious and short</a:t>
            </a:r>
            <a:endParaRPr lang="en-GB" dirty="0"/>
          </a:p>
        </p:txBody>
      </p:sp>
      <p:sp>
        <p:nvSpPr>
          <p:cNvPr id="3" name="Tijdelijke aanduiding voor inhoud 2"/>
          <p:cNvSpPr>
            <a:spLocks noGrp="1"/>
          </p:cNvSpPr>
          <p:nvPr>
            <p:ph idx="1"/>
          </p:nvPr>
        </p:nvSpPr>
        <p:spPr>
          <a:xfrm>
            <a:off x="323528" y="1268760"/>
            <a:ext cx="8613759" cy="4596918"/>
          </a:xfrm>
        </p:spPr>
        <p:txBody>
          <a:bodyPr>
            <a:noAutofit/>
          </a:bodyPr>
          <a:lstStyle/>
          <a:p>
            <a:pPr marL="0" indent="0">
              <a:buNone/>
            </a:pPr>
            <a:r>
              <a:rPr lang="fr-BE" sz="2200" baseline="30000" dirty="0"/>
              <a:t> </a:t>
            </a:r>
            <a:r>
              <a:rPr lang="en-US" sz="2200" baseline="30000" dirty="0"/>
              <a:t>1</a:t>
            </a:r>
            <a:r>
              <a:rPr lang="en-US" sz="2200" dirty="0"/>
              <a:t>"Shout it aloud, do not hold back. Raise your voice like a trumpet. Declare to my people their rebellion and to the descendants of Jacob their sins.</a:t>
            </a:r>
            <a:endParaRPr lang="fr-BE" sz="2200" dirty="0"/>
          </a:p>
          <a:p>
            <a:pPr marL="0" indent="0">
              <a:buNone/>
            </a:pPr>
            <a:r>
              <a:rPr lang="en-US" sz="2200" baseline="30000" dirty="0" smtClean="0"/>
              <a:t>2</a:t>
            </a:r>
            <a:r>
              <a:rPr lang="en-US" sz="2200" dirty="0" smtClean="0"/>
              <a:t> </a:t>
            </a:r>
            <a:r>
              <a:rPr lang="en-US" sz="2200" dirty="0"/>
              <a:t>For </a:t>
            </a:r>
            <a:r>
              <a:rPr lang="en-US" sz="2200" dirty="0">
                <a:solidFill>
                  <a:srgbClr val="FFFF00"/>
                </a:solidFill>
              </a:rPr>
              <a:t>day after day </a:t>
            </a:r>
            <a:r>
              <a:rPr lang="en-US" sz="2200" dirty="0"/>
              <a:t>they seek me out; they seem eager to know my ways, as if they were a nation that does what is right and has not forsaken the commands of its God. They ask me for just decisions and seem eager for God to come near them.</a:t>
            </a:r>
            <a:endParaRPr lang="fr-BE" sz="2200" dirty="0"/>
          </a:p>
          <a:p>
            <a:pPr marL="0" indent="0">
              <a:buNone/>
            </a:pPr>
            <a:r>
              <a:rPr lang="en-US" sz="2200" baseline="30000" dirty="0" smtClean="0"/>
              <a:t>3</a:t>
            </a:r>
            <a:r>
              <a:rPr lang="en-US" sz="2200" dirty="0" smtClean="0"/>
              <a:t> </a:t>
            </a:r>
            <a:r>
              <a:rPr lang="en-US" sz="2200" dirty="0">
                <a:solidFill>
                  <a:srgbClr val="FFFF00"/>
                </a:solidFill>
              </a:rPr>
              <a:t>'Why have we fasted</a:t>
            </a:r>
            <a:r>
              <a:rPr lang="en-US" sz="2200" dirty="0"/>
              <a:t>,' they say, 'and you have not seen it? Why have we humbled ourselves, and you have not noticed?'" Yet </a:t>
            </a:r>
            <a:r>
              <a:rPr lang="en-US" sz="2200" dirty="0">
                <a:solidFill>
                  <a:srgbClr val="FFFF00"/>
                </a:solidFill>
              </a:rPr>
              <a:t>on the day of your fasting</a:t>
            </a:r>
            <a:r>
              <a:rPr lang="en-US" sz="2200" dirty="0"/>
              <a:t>, you do as you please and exploit all your workers.</a:t>
            </a:r>
            <a:endParaRPr lang="fr-BE" sz="2200" dirty="0"/>
          </a:p>
          <a:p>
            <a:pPr marL="0" indent="0">
              <a:buNone/>
            </a:pPr>
            <a:r>
              <a:rPr lang="en-US" sz="2200" baseline="30000" dirty="0" smtClean="0"/>
              <a:t>4</a:t>
            </a:r>
            <a:r>
              <a:rPr lang="en-US" sz="2200" dirty="0" smtClean="0"/>
              <a:t> </a:t>
            </a:r>
            <a:r>
              <a:rPr lang="en-US" sz="2200" dirty="0"/>
              <a:t>Your fasting ends in quarreling and strife, and in striking each other with wicked fists. You cannot fast as you do today and expect your voice to be heard on high</a:t>
            </a:r>
            <a:r>
              <a:rPr lang="en-US" sz="2200" dirty="0" smtClean="0"/>
              <a:t>.</a:t>
            </a:r>
          </a:p>
          <a:p>
            <a:pPr marL="0" indent="0">
              <a:buNone/>
            </a:pPr>
            <a:r>
              <a:rPr lang="en-US" sz="2200" baseline="30000" dirty="0"/>
              <a:t>5</a:t>
            </a:r>
            <a:r>
              <a:rPr lang="en-US" sz="2200" dirty="0"/>
              <a:t> Is this the kind of fast I have chosen, </a:t>
            </a:r>
            <a:r>
              <a:rPr lang="en-US" sz="2200" dirty="0">
                <a:solidFill>
                  <a:srgbClr val="FFFF00"/>
                </a:solidFill>
              </a:rPr>
              <a:t>only a day</a:t>
            </a:r>
            <a:r>
              <a:rPr lang="en-US" sz="2200" dirty="0"/>
              <a:t> for people to </a:t>
            </a:r>
            <a:r>
              <a:rPr lang="en-US" sz="2200" dirty="0" smtClean="0"/>
              <a:t/>
            </a:r>
            <a:br>
              <a:rPr lang="en-US" sz="2200" dirty="0" smtClean="0"/>
            </a:br>
            <a:r>
              <a:rPr lang="en-US" sz="2200" dirty="0" smtClean="0"/>
              <a:t>humble </a:t>
            </a:r>
            <a:r>
              <a:rPr lang="en-US" sz="2200" dirty="0"/>
              <a:t>themselves? Is it only for bowing one's head like a </a:t>
            </a:r>
            <a:r>
              <a:rPr lang="en-US" sz="2200" dirty="0" smtClean="0"/>
              <a:t/>
            </a:r>
            <a:br>
              <a:rPr lang="en-US" sz="2200" dirty="0" smtClean="0"/>
            </a:br>
            <a:r>
              <a:rPr lang="en-US" sz="2200" dirty="0" smtClean="0"/>
              <a:t>reed </a:t>
            </a:r>
            <a:r>
              <a:rPr lang="en-US" sz="2200" dirty="0"/>
              <a:t>and for lying in sackcloth and ashes? </a:t>
            </a:r>
            <a:endParaRPr lang="fr-BE" sz="2200" dirty="0"/>
          </a:p>
        </p:txBody>
      </p:sp>
      <p:pic>
        <p:nvPicPr>
          <p:cNvPr id="5"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38448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pPr algn="ctr"/>
            <a:r>
              <a:rPr lang="en-GB" dirty="0" smtClean="0"/>
              <a:t>What went wrong with their fast?</a:t>
            </a:r>
            <a:endParaRPr lang="en-GB" dirty="0"/>
          </a:p>
        </p:txBody>
      </p:sp>
      <p:sp>
        <p:nvSpPr>
          <p:cNvPr id="4" name="Tijdelijke aanduiding voor inhoud 3"/>
          <p:cNvSpPr>
            <a:spLocks noGrp="1"/>
          </p:cNvSpPr>
          <p:nvPr>
            <p:ph idx="1"/>
          </p:nvPr>
        </p:nvSpPr>
        <p:spPr/>
        <p:txBody>
          <a:bodyPr>
            <a:normAutofit fontScale="92500" lnSpcReduction="20000"/>
          </a:bodyPr>
          <a:lstStyle/>
          <a:p>
            <a:r>
              <a:rPr lang="en-US" baseline="30000" dirty="0"/>
              <a:t>3</a:t>
            </a:r>
            <a:r>
              <a:rPr lang="en-US" dirty="0"/>
              <a:t> 'Why have we fasted,' they say, 'and you have not seen it? Why have we humbled ourselves, and you have not noticed?'" Yet </a:t>
            </a:r>
            <a:r>
              <a:rPr lang="en-US" dirty="0">
                <a:solidFill>
                  <a:srgbClr val="FFFF00"/>
                </a:solidFill>
              </a:rPr>
              <a:t>on the day of your fasting, you do as you please and exploit all your workers.</a:t>
            </a:r>
            <a:endParaRPr lang="fr-BE" dirty="0">
              <a:solidFill>
                <a:srgbClr val="FFFF00"/>
              </a:solidFill>
            </a:endParaRPr>
          </a:p>
          <a:p>
            <a:r>
              <a:rPr lang="en-US" dirty="0"/>
              <a:t> </a:t>
            </a:r>
            <a:r>
              <a:rPr lang="en-US" baseline="30000" dirty="0"/>
              <a:t>4</a:t>
            </a:r>
            <a:r>
              <a:rPr lang="en-US" dirty="0"/>
              <a:t> </a:t>
            </a:r>
            <a:r>
              <a:rPr lang="en-US" dirty="0">
                <a:solidFill>
                  <a:srgbClr val="FFFF00"/>
                </a:solidFill>
              </a:rPr>
              <a:t>Your fasting ends in quarreling and strife, and in striking each other with wicked fists. </a:t>
            </a:r>
            <a:r>
              <a:rPr lang="en-US" dirty="0"/>
              <a:t>You cannot fast as you do today and expect your voice to be heard on high.</a:t>
            </a:r>
            <a:endParaRPr lang="fr-BE" dirty="0"/>
          </a:p>
          <a:p>
            <a:r>
              <a:rPr lang="en-US" dirty="0"/>
              <a:t> </a:t>
            </a:r>
            <a:r>
              <a:rPr lang="en-US" baseline="30000" dirty="0"/>
              <a:t>5</a:t>
            </a:r>
            <a:r>
              <a:rPr lang="en-US" dirty="0"/>
              <a:t> Is this the kind of fast I have chosen, only a day for people to humble themselves? Is it </a:t>
            </a:r>
            <a:r>
              <a:rPr lang="en-US" dirty="0">
                <a:solidFill>
                  <a:srgbClr val="FFFF00"/>
                </a:solidFill>
              </a:rPr>
              <a:t>only</a:t>
            </a:r>
            <a:r>
              <a:rPr lang="en-US" dirty="0"/>
              <a:t> for </a:t>
            </a:r>
            <a:r>
              <a:rPr lang="en-US" dirty="0">
                <a:solidFill>
                  <a:srgbClr val="FFFF00"/>
                </a:solidFill>
              </a:rPr>
              <a:t>bowing one's head like a reed and for lying in sackcloth and ashes? </a:t>
            </a:r>
            <a:r>
              <a:rPr lang="en-US" dirty="0"/>
              <a:t>Is that what you call a fast, a day acceptable to the LORD?</a:t>
            </a:r>
            <a:endParaRPr lang="fr-BE" dirty="0"/>
          </a:p>
        </p:txBody>
      </p:sp>
      <p:pic>
        <p:nvPicPr>
          <p:cNvPr id="5"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722153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65127"/>
            <a:ext cx="9143999" cy="1119658"/>
          </a:xfrm>
        </p:spPr>
        <p:txBody>
          <a:bodyPr>
            <a:normAutofit/>
          </a:bodyPr>
          <a:lstStyle/>
          <a:p>
            <a:r>
              <a:rPr lang="en-GB" sz="4000" dirty="0" smtClean="0"/>
              <a:t>Major disconnect between ritual and ethics</a:t>
            </a:r>
            <a:endParaRPr lang="en-GB" sz="4000" dirty="0"/>
          </a:p>
        </p:txBody>
      </p:sp>
      <p:pic>
        <p:nvPicPr>
          <p:cNvPr id="8" name="Tijdelijke aanduiding voor inhoud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9512" y="1825625"/>
            <a:ext cx="3672408" cy="2968752"/>
          </a:xfrm>
        </p:spPr>
      </p:pic>
      <p:sp>
        <p:nvSpPr>
          <p:cNvPr id="9" name="Tijdelijke aanduiding voor inhoud 8"/>
          <p:cNvSpPr>
            <a:spLocks noGrp="1"/>
          </p:cNvSpPr>
          <p:nvPr>
            <p:ph sz="half" idx="2"/>
          </p:nvPr>
        </p:nvSpPr>
        <p:spPr>
          <a:xfrm>
            <a:off x="4067945" y="1844824"/>
            <a:ext cx="5076056" cy="3310579"/>
          </a:xfrm>
        </p:spPr>
        <p:txBody>
          <a:bodyPr>
            <a:normAutofit lnSpcReduction="10000"/>
          </a:bodyPr>
          <a:lstStyle/>
          <a:p>
            <a:pPr marL="0" indent="0">
              <a:buNone/>
            </a:pPr>
            <a:r>
              <a:rPr lang="en-GB" dirty="0" smtClean="0"/>
              <a:t>BEFORE: </a:t>
            </a:r>
          </a:p>
          <a:p>
            <a:r>
              <a:rPr lang="en-GB" dirty="0" smtClean="0"/>
              <a:t>Do as they please</a:t>
            </a:r>
          </a:p>
          <a:p>
            <a:r>
              <a:rPr lang="en-GB" dirty="0" smtClean="0"/>
              <a:t>Exploit their workers</a:t>
            </a:r>
          </a:p>
          <a:p>
            <a:pPr marL="0" indent="0">
              <a:buNone/>
            </a:pPr>
            <a:r>
              <a:rPr lang="en-GB" dirty="0" smtClean="0"/>
              <a:t>AFTER:</a:t>
            </a:r>
          </a:p>
          <a:p>
            <a:r>
              <a:rPr lang="en-GB" dirty="0" smtClean="0"/>
              <a:t>Quarrelling and strife</a:t>
            </a:r>
          </a:p>
          <a:p>
            <a:r>
              <a:rPr lang="en-GB" dirty="0" smtClean="0"/>
              <a:t>Coming to blows with each other</a:t>
            </a:r>
          </a:p>
          <a:p>
            <a:endParaRPr lang="fr-BE" dirty="0"/>
          </a:p>
        </p:txBody>
      </p:sp>
      <p:pic>
        <p:nvPicPr>
          <p:cNvPr id="6"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228236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GB" dirty="0" smtClean="0"/>
              <a:t>Solution: Different kind of fast</a:t>
            </a:r>
            <a:endParaRPr lang="en-GB" dirty="0"/>
          </a:p>
        </p:txBody>
      </p:sp>
      <p:sp>
        <p:nvSpPr>
          <p:cNvPr id="3" name="Tijdelijke aanduiding voor inhoud 2"/>
          <p:cNvSpPr>
            <a:spLocks noGrp="1"/>
          </p:cNvSpPr>
          <p:nvPr>
            <p:ph idx="1"/>
          </p:nvPr>
        </p:nvSpPr>
        <p:spPr>
          <a:xfrm>
            <a:off x="628651" y="1825627"/>
            <a:ext cx="4303274" cy="4507081"/>
          </a:xfrm>
        </p:spPr>
        <p:txBody>
          <a:bodyPr>
            <a:normAutofit fontScale="92500" lnSpcReduction="10000"/>
          </a:bodyPr>
          <a:lstStyle/>
          <a:p>
            <a:pPr marL="0" indent="0">
              <a:buNone/>
            </a:pPr>
            <a:r>
              <a:rPr lang="en-US" baseline="30000" dirty="0"/>
              <a:t>6</a:t>
            </a:r>
            <a:r>
              <a:rPr lang="en-US" dirty="0"/>
              <a:t> "</a:t>
            </a:r>
            <a:r>
              <a:rPr lang="en-US" dirty="0" smtClean="0"/>
              <a:t>Is </a:t>
            </a:r>
            <a:r>
              <a:rPr lang="en-US" dirty="0"/>
              <a:t>not this the kind of fasting I have chosen: to </a:t>
            </a:r>
            <a:r>
              <a:rPr lang="en-US" dirty="0">
                <a:solidFill>
                  <a:srgbClr val="FFFF00"/>
                </a:solidFill>
              </a:rPr>
              <a:t>loose the chains of injustice</a:t>
            </a:r>
            <a:r>
              <a:rPr lang="en-US" dirty="0"/>
              <a:t> and </a:t>
            </a:r>
            <a:r>
              <a:rPr lang="en-US" dirty="0">
                <a:solidFill>
                  <a:srgbClr val="FFFF00"/>
                </a:solidFill>
              </a:rPr>
              <a:t>untie the cords of the yoke</a:t>
            </a:r>
            <a:r>
              <a:rPr lang="en-US" dirty="0"/>
              <a:t>, to </a:t>
            </a:r>
            <a:r>
              <a:rPr lang="en-US" dirty="0">
                <a:solidFill>
                  <a:srgbClr val="FFFF00"/>
                </a:solidFill>
              </a:rPr>
              <a:t>set the oppressed free </a:t>
            </a:r>
            <a:r>
              <a:rPr lang="en-US" dirty="0"/>
              <a:t>and break every yoke?</a:t>
            </a:r>
            <a:endParaRPr lang="fr-BE" dirty="0"/>
          </a:p>
          <a:p>
            <a:pPr marL="0" indent="0">
              <a:buNone/>
            </a:pPr>
            <a:r>
              <a:rPr lang="en-US" baseline="30000" dirty="0" smtClean="0"/>
              <a:t>7</a:t>
            </a:r>
            <a:r>
              <a:rPr lang="en-US" dirty="0" smtClean="0"/>
              <a:t> </a:t>
            </a:r>
            <a:r>
              <a:rPr lang="en-US" dirty="0"/>
              <a:t>Is it not to </a:t>
            </a:r>
            <a:r>
              <a:rPr lang="en-US" dirty="0">
                <a:solidFill>
                  <a:srgbClr val="FFFF00"/>
                </a:solidFill>
              </a:rPr>
              <a:t>share your food with the hungry</a:t>
            </a:r>
            <a:r>
              <a:rPr lang="en-US" dirty="0"/>
              <a:t> and to </a:t>
            </a:r>
            <a:r>
              <a:rPr lang="en-US" dirty="0">
                <a:solidFill>
                  <a:srgbClr val="FFFF00"/>
                </a:solidFill>
              </a:rPr>
              <a:t>provide the poor wanderer with shelter-</a:t>
            </a:r>
            <a:r>
              <a:rPr lang="en-US" dirty="0"/>
              <a:t>- when you see </a:t>
            </a:r>
            <a:r>
              <a:rPr lang="en-US" dirty="0">
                <a:solidFill>
                  <a:srgbClr val="FFFF00"/>
                </a:solidFill>
              </a:rPr>
              <a:t>the naked, to clothe them</a:t>
            </a:r>
            <a:r>
              <a:rPr lang="en-US" dirty="0"/>
              <a:t>, and not to turn away from your own flesh and blood?</a:t>
            </a:r>
            <a:endParaRPr lang="fr-BE"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0643" y="1942975"/>
            <a:ext cx="3317821" cy="2259374"/>
          </a:xfrm>
          <a:prstGeom prst="rect">
            <a:avLst/>
          </a:prstGeom>
        </p:spPr>
      </p:pic>
      <p:pic>
        <p:nvPicPr>
          <p:cNvPr id="6"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280739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In other words…fasting makes sense when it actively engages with others to meet their needs.</a:t>
            </a:r>
            <a:endParaRPr lang="en-GB"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1992" y="1892030"/>
            <a:ext cx="4333673" cy="4333672"/>
          </a:xfrm>
          <a:prstGeom prst="rect">
            <a:avLst/>
          </a:prstGeom>
        </p:spPr>
      </p:pic>
      <p:pic>
        <p:nvPicPr>
          <p:cNvPr id="5"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2328639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4"/>
            <a:ext cx="7886700" cy="2883913"/>
          </a:xfrm>
        </p:spPr>
        <p:txBody>
          <a:bodyPr>
            <a:normAutofit fontScale="90000"/>
          </a:bodyPr>
          <a:lstStyle/>
          <a:p>
            <a:r>
              <a:rPr lang="en-GB" dirty="0" smtClean="0"/>
              <a:t>Fasting as only doing without or for individual self-improvement is not enough. Focus is on the needs of others is what counts. But it does not have to be a “</a:t>
            </a:r>
            <a:r>
              <a:rPr lang="fr-BE" dirty="0" smtClean="0"/>
              <a:t>grande œuvre</a:t>
            </a:r>
            <a:r>
              <a:rPr lang="en-GB" dirty="0" smtClean="0"/>
              <a:t>” or big project.</a:t>
            </a:r>
            <a:endParaRPr lang="en-GB" dirty="0"/>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997" y="3326860"/>
            <a:ext cx="2226419" cy="2968558"/>
          </a:xfrm>
          <a:prstGeom prst="rect">
            <a:avLst/>
          </a:prstGeom>
        </p:spPr>
      </p:pic>
      <p:pic>
        <p:nvPicPr>
          <p:cNvPr id="5"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1373" y="5408582"/>
            <a:ext cx="1275914" cy="1303507"/>
          </a:xfrm>
          <a:prstGeom prst="rect">
            <a:avLst/>
          </a:prstGeom>
        </p:spPr>
      </p:pic>
    </p:spTree>
    <p:extLst>
      <p:ext uri="{BB962C8B-B14F-4D97-AF65-F5344CB8AC3E}">
        <p14:creationId xmlns:p14="http://schemas.microsoft.com/office/powerpoint/2010/main" val="2512109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48</TotalTime>
  <Words>775</Words>
  <Application>Microsoft Office PowerPoint</Application>
  <PresentationFormat>On-screen Show (4:3)</PresentationFormat>
  <Paragraphs>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“Fasting that makes sense”</vt:lpstr>
      <vt:lpstr>Fasting: deliberate abstinence from something habitual for a determined period of time.</vt:lpstr>
      <vt:lpstr>Different types of fasts</vt:lpstr>
      <vt:lpstr>The fast in Isaiah is religious and short</vt:lpstr>
      <vt:lpstr>What went wrong with their fast?</vt:lpstr>
      <vt:lpstr>Major disconnect between ritual and ethics</vt:lpstr>
      <vt:lpstr>Solution: Different kind of fast</vt:lpstr>
      <vt:lpstr>In other words…fasting makes sense when it actively engages with others to meet their needs.</vt:lpstr>
      <vt:lpstr>Fasting as only doing without or for individual self-improvement is not enough. Focus is on the needs of others is what counts. But it does not have to be a “grande œuvre” or big project.</vt:lpstr>
      <vt:lpstr>PowerPoint Presentation</vt:lpstr>
      <vt:lpstr>Promised result, also for 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8</cp:revision>
  <dcterms:created xsi:type="dcterms:W3CDTF">2017-01-29T20:04:36Z</dcterms:created>
  <dcterms:modified xsi:type="dcterms:W3CDTF">2017-02-03T20:55:56Z</dcterms:modified>
</cp:coreProperties>
</file>