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76" r:id="rId3"/>
    <p:sldId id="277" r:id="rId4"/>
    <p:sldId id="278" r:id="rId5"/>
    <p:sldId id="286" r:id="rId6"/>
    <p:sldId id="282" r:id="rId7"/>
    <p:sldId id="283" r:id="rId8"/>
    <p:sldId id="284" r:id="rId9"/>
    <p:sldId id="279" r:id="rId10"/>
    <p:sldId id="280" r:id="rId11"/>
    <p:sldId id="287" r:id="rId12"/>
    <p:sldId id="285" r:id="rId13"/>
    <p:sldId id="288" r:id="rId14"/>
    <p:sldId id="297" r:id="rId15"/>
    <p:sldId id="281" r:id="rId16"/>
    <p:sldId id="289" r:id="rId17"/>
    <p:sldId id="290" r:id="rId18"/>
    <p:sldId id="291" r:id="rId19"/>
    <p:sldId id="294" r:id="rId20"/>
    <p:sldId id="292" r:id="rId21"/>
    <p:sldId id="295" r:id="rId22"/>
    <p:sldId id="293" r:id="rId23"/>
    <p:sldId id="296" r:id="rId24"/>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94660"/>
  </p:normalViewPr>
  <p:slideViewPr>
    <p:cSldViewPr>
      <p:cViewPr varScale="1">
        <p:scale>
          <a:sx n="46" d="100"/>
          <a:sy n="46" d="100"/>
        </p:scale>
        <p:origin x="-108"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charset="0"/>
              </a:defRPr>
            </a:lvl1pPr>
          </a:lstStyle>
          <a:p>
            <a:pPr>
              <a:defRPr/>
            </a:pPr>
            <a:fld id="{A5E9CAED-963C-4381-8EFE-D9E61F06A4C8}" type="datetimeFigureOut">
              <a:rPr lang="en-GB"/>
              <a:pPr>
                <a:defRPr/>
              </a:pPr>
              <a:t>29/01/2017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BA62049-F859-43E2-ADA9-C772BFEA5CD3}" type="slidenum">
              <a:rPr lang="en-CA" altLang="en-US"/>
              <a:pPr/>
              <a:t>‹nr.›</a:t>
            </a:fld>
            <a:endParaRPr lang="en-CA" altLang="en-US"/>
          </a:p>
        </p:txBody>
      </p:sp>
    </p:spTree>
    <p:extLst>
      <p:ext uri="{BB962C8B-B14F-4D97-AF65-F5344CB8AC3E}">
        <p14:creationId xmlns:p14="http://schemas.microsoft.com/office/powerpoint/2010/main" val="2061354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Click to edit Master title style</a:t>
            </a:r>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Tree>
    <p:extLst>
      <p:ext uri="{BB962C8B-B14F-4D97-AF65-F5344CB8AC3E}">
        <p14:creationId xmlns:p14="http://schemas.microsoft.com/office/powerpoint/2010/main" val="83004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48537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54598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247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17256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015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21562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63978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Tree>
    <p:extLst>
      <p:ext uri="{BB962C8B-B14F-4D97-AF65-F5344CB8AC3E}">
        <p14:creationId xmlns:p14="http://schemas.microsoft.com/office/powerpoint/2010/main" val="316102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66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61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188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panose="05030102010509060703"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panose="05030102010509060703"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panose="05030102010509060703"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panose="05030102010509060703" pitchFamily="18"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panose="05030102010509060703"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13875"/>
            <a:ext cx="9252520" cy="5867453"/>
          </a:xfrm>
          <a:prstGeom prst="rect">
            <a:avLst/>
          </a:prstGeom>
        </p:spPr>
      </p:pic>
      <p:sp>
        <p:nvSpPr>
          <p:cNvPr id="2" name="TextBox 1"/>
          <p:cNvSpPr txBox="1"/>
          <p:nvPr/>
        </p:nvSpPr>
        <p:spPr>
          <a:xfrm>
            <a:off x="-612576" y="4023806"/>
            <a:ext cx="4941794" cy="2354491"/>
          </a:xfrm>
          <a:prstGeom prst="rect">
            <a:avLst/>
          </a:prstGeom>
          <a:noFill/>
        </p:spPr>
        <p:txBody>
          <a:bodyPr wrap="square" rtlCol="0">
            <a:spAutoFit/>
          </a:bodyPr>
          <a:lstStyle/>
          <a:p>
            <a:pPr algn="r"/>
            <a:r>
              <a:rPr lang="en-CA" sz="4800" dirty="0">
                <a:effectLst>
                  <a:outerShdw blurRad="38100" dist="38100" dir="2700000" algn="tl">
                    <a:srgbClr val="000000">
                      <a:alpha val="43137"/>
                    </a:srgbClr>
                  </a:outerShdw>
                </a:effectLst>
                <a:latin typeface="Arial Black" panose="020B0A04020102020204" pitchFamily="34" charset="0"/>
              </a:rPr>
              <a:t>Losing the Gospel</a:t>
            </a:r>
          </a:p>
          <a:p>
            <a:pPr algn="r"/>
            <a:r>
              <a:rPr lang="en-CA" sz="2550" dirty="0">
                <a:effectLst>
                  <a:outerShdw blurRad="38100" dist="38100" dir="2700000" algn="tl">
                    <a:srgbClr val="000000">
                      <a:alpha val="43137"/>
                    </a:srgbClr>
                  </a:outerShdw>
                </a:effectLst>
                <a:latin typeface="Arial Black" panose="020B0A04020102020204" pitchFamily="34" charset="0"/>
              </a:rPr>
              <a:t>				Micah 6:1-8</a:t>
            </a:r>
          </a:p>
        </p:txBody>
      </p:sp>
    </p:spTree>
    <p:extLst>
      <p:ext uri="{BB962C8B-B14F-4D97-AF65-F5344CB8AC3E}">
        <p14:creationId xmlns:p14="http://schemas.microsoft.com/office/powerpoint/2010/main" val="194818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395536" y="332656"/>
            <a:ext cx="6552728" cy="3539430"/>
          </a:xfrm>
          <a:prstGeom prst="rect">
            <a:avLst/>
          </a:prstGeom>
          <a:noFill/>
        </p:spPr>
        <p:txBody>
          <a:bodyPr wrap="square" rtlCol="0">
            <a:spAutoFit/>
          </a:bodyPr>
          <a:lstStyle/>
          <a:p>
            <a:r>
              <a:rPr lang="en-CA" sz="2800" b="1" i="1" dirty="0">
                <a:latin typeface="Arial" panose="020B0604020202020204" pitchFamily="34" charset="0"/>
              </a:rPr>
              <a:t>The Spirit of the Lord is on me, because he has anointed me to proclaim good news to the poor. He has sent me to proclaim freedom for the prisoners and recovery of sight for the blind, to set the oppressed free, to proclaim the year of the Lord’s favour.   Luke 4:18-19</a:t>
            </a:r>
          </a:p>
        </p:txBody>
      </p:sp>
    </p:spTree>
    <p:extLst>
      <p:ext uri="{BB962C8B-B14F-4D97-AF65-F5344CB8AC3E}">
        <p14:creationId xmlns:p14="http://schemas.microsoft.com/office/powerpoint/2010/main" val="352265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755576" y="1196752"/>
            <a:ext cx="7992888" cy="1877437"/>
          </a:xfrm>
          <a:prstGeom prst="rect">
            <a:avLst/>
          </a:prstGeom>
          <a:noFill/>
        </p:spPr>
        <p:txBody>
          <a:bodyPr wrap="square" rtlCol="0">
            <a:spAutoFit/>
          </a:bodyPr>
          <a:lstStyle/>
          <a:p>
            <a:r>
              <a:rPr lang="en-CA" sz="4400" b="1" dirty="0">
                <a:latin typeface="Arial" panose="020B0604020202020204" pitchFamily="34" charset="0"/>
              </a:rPr>
              <a:t>Jubilee: </a:t>
            </a:r>
          </a:p>
          <a:p>
            <a:r>
              <a:rPr lang="en-CA" sz="4400" b="1" dirty="0">
                <a:latin typeface="Arial" panose="020B0604020202020204" pitchFamily="34" charset="0"/>
              </a:rPr>
              <a:t>Setting People </a:t>
            </a:r>
            <a:r>
              <a:rPr lang="en-CA" sz="4400" b="1" i="1" dirty="0">
                <a:latin typeface="Arial" panose="020B0604020202020204" pitchFamily="34" charset="0"/>
              </a:rPr>
              <a:t>FREE</a:t>
            </a:r>
            <a:r>
              <a:rPr lang="en-CA" sz="4400" b="1" dirty="0">
                <a:latin typeface="Arial" panose="020B0604020202020204" pitchFamily="34" charset="0"/>
              </a:rPr>
              <a:t>!</a:t>
            </a:r>
          </a:p>
          <a:p>
            <a:endParaRPr lang="en-CA" sz="2800" dirty="0">
              <a:latin typeface="Arial" panose="020B0604020202020204" pitchFamily="34" charset="0"/>
            </a:endParaRPr>
          </a:p>
        </p:txBody>
      </p:sp>
    </p:spTree>
    <p:extLst>
      <p:ext uri="{BB962C8B-B14F-4D97-AF65-F5344CB8AC3E}">
        <p14:creationId xmlns:p14="http://schemas.microsoft.com/office/powerpoint/2010/main" val="322164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067" y="0"/>
            <a:ext cx="4906933" cy="6858000"/>
          </a:xfrm>
          <a:prstGeom prst="rect">
            <a:avLst/>
          </a:prstGeom>
        </p:spPr>
      </p:pic>
      <p:sp>
        <p:nvSpPr>
          <p:cNvPr id="2" name="TextBox 1"/>
          <p:cNvSpPr txBox="1"/>
          <p:nvPr/>
        </p:nvSpPr>
        <p:spPr>
          <a:xfrm>
            <a:off x="179512" y="2924944"/>
            <a:ext cx="5904656" cy="2708434"/>
          </a:xfrm>
          <a:prstGeom prst="rect">
            <a:avLst/>
          </a:prstGeom>
          <a:noFill/>
        </p:spPr>
        <p:txBody>
          <a:bodyPr wrap="square" rtlCol="0">
            <a:spAutoFit/>
          </a:bodyPr>
          <a:lstStyle/>
          <a:p>
            <a:pPr algn="r"/>
            <a:r>
              <a:rPr lang="en-CA" sz="3800" dirty="0">
                <a:solidFill>
                  <a:schemeClr val="bg1">
                    <a:lumMod val="20000"/>
                    <a:lumOff val="80000"/>
                  </a:schemeClr>
                </a:solidFill>
                <a:latin typeface="Arial Black" panose="020B0A04020102020204" pitchFamily="34" charset="0"/>
              </a:rPr>
              <a:t>The Gospel is Personal </a:t>
            </a:r>
            <a:r>
              <a:rPr lang="en-CA" sz="3800" i="1" dirty="0">
                <a:solidFill>
                  <a:schemeClr val="bg1">
                    <a:lumMod val="20000"/>
                    <a:lumOff val="80000"/>
                  </a:schemeClr>
                </a:solidFill>
                <a:latin typeface="Arial Black" panose="020B0A04020102020204" pitchFamily="34" charset="0"/>
              </a:rPr>
              <a:t>SALVATION</a:t>
            </a:r>
            <a:r>
              <a:rPr lang="en-CA" sz="3800" dirty="0">
                <a:solidFill>
                  <a:schemeClr val="bg1">
                    <a:lumMod val="20000"/>
                    <a:lumOff val="80000"/>
                  </a:schemeClr>
                </a:solidFill>
                <a:latin typeface="Arial Black" panose="020B0A04020102020204" pitchFamily="34" charset="0"/>
              </a:rPr>
              <a:t>: Reconnecting with </a:t>
            </a:r>
            <a:r>
              <a:rPr lang="en-CA" sz="3800" i="1" dirty="0">
                <a:solidFill>
                  <a:schemeClr val="bg1">
                    <a:lumMod val="20000"/>
                    <a:lumOff val="80000"/>
                  </a:schemeClr>
                </a:solidFill>
                <a:latin typeface="Arial Black" panose="020B0A04020102020204" pitchFamily="34" charset="0"/>
              </a:rPr>
              <a:t>GOD</a:t>
            </a:r>
          </a:p>
          <a:p>
            <a:endParaRPr lang="en-CA" dirty="0"/>
          </a:p>
        </p:txBody>
      </p:sp>
    </p:spTree>
    <p:extLst>
      <p:ext uri="{BB962C8B-B14F-4D97-AF65-F5344CB8AC3E}">
        <p14:creationId xmlns:p14="http://schemas.microsoft.com/office/powerpoint/2010/main" val="301914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067" y="0"/>
            <a:ext cx="4906933" cy="6858000"/>
          </a:xfrm>
          <a:prstGeom prst="rect">
            <a:avLst/>
          </a:prstGeom>
        </p:spPr>
      </p:pic>
      <p:sp>
        <p:nvSpPr>
          <p:cNvPr id="2" name="TextBox 1"/>
          <p:cNvSpPr txBox="1"/>
          <p:nvPr/>
        </p:nvSpPr>
        <p:spPr>
          <a:xfrm>
            <a:off x="0" y="1988840"/>
            <a:ext cx="5904656" cy="4985980"/>
          </a:xfrm>
          <a:prstGeom prst="rect">
            <a:avLst/>
          </a:prstGeom>
          <a:noFill/>
        </p:spPr>
        <p:txBody>
          <a:bodyPr wrap="square" rtlCol="0">
            <a:spAutoFit/>
          </a:bodyPr>
          <a:lstStyle/>
          <a:p>
            <a:pPr algn="r"/>
            <a:r>
              <a:rPr lang="en-CA" sz="2400" dirty="0">
                <a:solidFill>
                  <a:schemeClr val="bg1">
                    <a:lumMod val="20000"/>
                    <a:lumOff val="80000"/>
                  </a:schemeClr>
                </a:solidFill>
                <a:latin typeface="Arial Black" panose="020B0A04020102020204" pitchFamily="34" charset="0"/>
              </a:rPr>
              <a:t>The Gospel is Personal </a:t>
            </a:r>
            <a:r>
              <a:rPr lang="en-CA" sz="2400" i="1" dirty="0">
                <a:solidFill>
                  <a:schemeClr val="bg1">
                    <a:lumMod val="20000"/>
                    <a:lumOff val="80000"/>
                  </a:schemeClr>
                </a:solidFill>
                <a:latin typeface="Arial Black" panose="020B0A04020102020204" pitchFamily="34" charset="0"/>
              </a:rPr>
              <a:t>SALVATION</a:t>
            </a:r>
            <a:r>
              <a:rPr lang="en-CA" sz="2400" dirty="0">
                <a:solidFill>
                  <a:schemeClr val="bg1">
                    <a:lumMod val="20000"/>
                    <a:lumOff val="80000"/>
                  </a:schemeClr>
                </a:solidFill>
                <a:latin typeface="Arial Black" panose="020B0A04020102020204" pitchFamily="34" charset="0"/>
              </a:rPr>
              <a:t>: Reconnecting with </a:t>
            </a:r>
            <a:r>
              <a:rPr lang="en-CA" sz="2400" i="1" dirty="0">
                <a:solidFill>
                  <a:schemeClr val="bg1">
                    <a:lumMod val="20000"/>
                    <a:lumOff val="80000"/>
                  </a:schemeClr>
                </a:solidFill>
                <a:latin typeface="Arial Black" panose="020B0A04020102020204" pitchFamily="34" charset="0"/>
              </a:rPr>
              <a:t>GOD</a:t>
            </a:r>
          </a:p>
          <a:p>
            <a:pPr algn="r"/>
            <a:r>
              <a:rPr lang="en-CA" sz="3800" dirty="0">
                <a:solidFill>
                  <a:schemeClr val="bg1">
                    <a:lumMod val="20000"/>
                    <a:lumOff val="80000"/>
                  </a:schemeClr>
                </a:solidFill>
                <a:latin typeface="Arial Black" panose="020B0A04020102020204" pitchFamily="34" charset="0"/>
              </a:rPr>
              <a:t>Resulting in</a:t>
            </a:r>
          </a:p>
          <a:p>
            <a:pPr algn="r"/>
            <a:r>
              <a:rPr lang="en-CA" sz="3800" dirty="0">
                <a:solidFill>
                  <a:schemeClr val="bg1">
                    <a:lumMod val="20000"/>
                    <a:lumOff val="80000"/>
                  </a:schemeClr>
                </a:solidFill>
                <a:latin typeface="Arial Black" panose="020B0A04020102020204" pitchFamily="34" charset="0"/>
              </a:rPr>
              <a:t>Social </a:t>
            </a:r>
            <a:r>
              <a:rPr lang="en-CA" sz="3800" i="1" dirty="0">
                <a:solidFill>
                  <a:schemeClr val="bg1">
                    <a:lumMod val="20000"/>
                    <a:lumOff val="80000"/>
                  </a:schemeClr>
                </a:solidFill>
                <a:latin typeface="Arial Black" panose="020B0A04020102020204" pitchFamily="34" charset="0"/>
              </a:rPr>
              <a:t>TRANSFORMATION</a:t>
            </a:r>
            <a:r>
              <a:rPr lang="en-CA" sz="3800" dirty="0">
                <a:solidFill>
                  <a:schemeClr val="bg1">
                    <a:lumMod val="20000"/>
                    <a:lumOff val="80000"/>
                  </a:schemeClr>
                </a:solidFill>
                <a:latin typeface="Arial Black" panose="020B0A04020102020204" pitchFamily="34" charset="0"/>
              </a:rPr>
              <a:t>: Reconnecting with God’s Vision of the </a:t>
            </a:r>
            <a:r>
              <a:rPr lang="en-CA" sz="3800" i="1" dirty="0">
                <a:solidFill>
                  <a:schemeClr val="bg1">
                    <a:lumMod val="20000"/>
                    <a:lumOff val="80000"/>
                  </a:schemeClr>
                </a:solidFill>
                <a:latin typeface="Arial Black" panose="020B0A04020102020204" pitchFamily="34" charset="0"/>
              </a:rPr>
              <a:t>WORLD</a:t>
            </a:r>
          </a:p>
          <a:p>
            <a:endParaRPr lang="en-CA" dirty="0"/>
          </a:p>
        </p:txBody>
      </p:sp>
    </p:spTree>
    <p:extLst>
      <p:ext uri="{BB962C8B-B14F-4D97-AF65-F5344CB8AC3E}">
        <p14:creationId xmlns:p14="http://schemas.microsoft.com/office/powerpoint/2010/main" val="272051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0688"/>
            <a:ext cx="9108504" cy="5113774"/>
          </a:xfrm>
          <a:prstGeom prst="rect">
            <a:avLst/>
          </a:prstGeom>
        </p:spPr>
      </p:pic>
    </p:spTree>
    <p:extLst>
      <p:ext uri="{BB962C8B-B14F-4D97-AF65-F5344CB8AC3E}">
        <p14:creationId xmlns:p14="http://schemas.microsoft.com/office/powerpoint/2010/main" val="315135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9170680">
            <a:off x="1899511" y="1570119"/>
            <a:ext cx="9144000" cy="4234347"/>
          </a:xfrm>
          <a:prstGeom prst="rect">
            <a:avLst/>
          </a:prstGeom>
        </p:spPr>
      </p:pic>
      <p:sp>
        <p:nvSpPr>
          <p:cNvPr id="2" name="TextBox 1"/>
          <p:cNvSpPr txBox="1"/>
          <p:nvPr/>
        </p:nvSpPr>
        <p:spPr>
          <a:xfrm>
            <a:off x="467544" y="383173"/>
            <a:ext cx="4608512" cy="3477875"/>
          </a:xfrm>
          <a:prstGeom prst="rect">
            <a:avLst/>
          </a:prstGeom>
          <a:noFill/>
        </p:spPr>
        <p:txBody>
          <a:bodyPr wrap="square" rtlCol="0">
            <a:spAutoFit/>
          </a:bodyPr>
          <a:lstStyle/>
          <a:p>
            <a:pPr algn="r"/>
            <a:r>
              <a:rPr lang="en-CA" sz="4400" dirty="0">
                <a:solidFill>
                  <a:schemeClr val="bg1">
                    <a:lumMod val="20000"/>
                    <a:lumOff val="80000"/>
                  </a:schemeClr>
                </a:solidFill>
                <a:latin typeface="Arial Black" panose="020B0A04020102020204" pitchFamily="34" charset="0"/>
              </a:rPr>
              <a:t>The Gospel Becomes </a:t>
            </a:r>
            <a:r>
              <a:rPr lang="en-CA" sz="4400" i="1" dirty="0">
                <a:solidFill>
                  <a:schemeClr val="bg1">
                    <a:lumMod val="20000"/>
                    <a:lumOff val="80000"/>
                  </a:schemeClr>
                </a:solidFill>
                <a:latin typeface="Arial Black" panose="020B0A04020102020204" pitchFamily="34" charset="0"/>
              </a:rPr>
              <a:t>REALLY</a:t>
            </a:r>
            <a:r>
              <a:rPr lang="en-CA" sz="4400" dirty="0">
                <a:solidFill>
                  <a:schemeClr val="bg1">
                    <a:lumMod val="20000"/>
                    <a:lumOff val="80000"/>
                  </a:schemeClr>
                </a:solidFill>
                <a:latin typeface="Arial Black" panose="020B0A04020102020204" pitchFamily="34" charset="0"/>
              </a:rPr>
              <a:t> Good News When We Do </a:t>
            </a:r>
            <a:r>
              <a:rPr lang="en-CA" sz="4400" i="1" dirty="0">
                <a:solidFill>
                  <a:schemeClr val="bg1">
                    <a:lumMod val="20000"/>
                    <a:lumOff val="80000"/>
                  </a:schemeClr>
                </a:solidFill>
                <a:latin typeface="Arial Black" panose="020B0A04020102020204" pitchFamily="34" charset="0"/>
              </a:rPr>
              <a:t>BOTH </a:t>
            </a:r>
            <a:r>
              <a:rPr lang="en-CA" sz="4400" dirty="0">
                <a:solidFill>
                  <a:schemeClr val="bg1">
                    <a:lumMod val="20000"/>
                    <a:lumOff val="80000"/>
                  </a:schemeClr>
                </a:solidFill>
                <a:latin typeface="Arial Black" panose="020B0A04020102020204" pitchFamily="34" charset="0"/>
              </a:rPr>
              <a:t>!</a:t>
            </a:r>
          </a:p>
        </p:txBody>
      </p:sp>
    </p:spTree>
    <p:extLst>
      <p:ext uri="{BB962C8B-B14F-4D97-AF65-F5344CB8AC3E}">
        <p14:creationId xmlns:p14="http://schemas.microsoft.com/office/powerpoint/2010/main" val="79348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395536" y="332656"/>
            <a:ext cx="6552728" cy="3970318"/>
          </a:xfrm>
          <a:prstGeom prst="rect">
            <a:avLst/>
          </a:prstGeom>
          <a:noFill/>
        </p:spPr>
        <p:txBody>
          <a:bodyPr wrap="square" rtlCol="0">
            <a:spAutoFit/>
          </a:bodyPr>
          <a:lstStyle/>
          <a:p>
            <a:r>
              <a:rPr lang="en-CA" sz="2800" b="1" i="1" dirty="0">
                <a:latin typeface="Arial" panose="020B0604020202020204" pitchFamily="34" charset="0"/>
              </a:rPr>
              <a:t>Woe to you, teachers of the law and Pharisees, you hypocrites! You give a tenth of your spices—mint, dill and cumin. But you have neglected the more important matters of the law—justice, mercy and faithfulness. You should have practiced the latter, without neglecting the former.   Matthew 23:23</a:t>
            </a:r>
          </a:p>
        </p:txBody>
      </p:sp>
    </p:spTree>
    <p:extLst>
      <p:ext uri="{BB962C8B-B14F-4D97-AF65-F5344CB8AC3E}">
        <p14:creationId xmlns:p14="http://schemas.microsoft.com/office/powerpoint/2010/main" val="146311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611560" y="1268760"/>
            <a:ext cx="6552728" cy="2677656"/>
          </a:xfrm>
          <a:prstGeom prst="rect">
            <a:avLst/>
          </a:prstGeom>
          <a:noFill/>
        </p:spPr>
        <p:txBody>
          <a:bodyPr wrap="square" rtlCol="0">
            <a:spAutoFit/>
          </a:bodyPr>
          <a:lstStyle/>
          <a:p>
            <a:r>
              <a:rPr lang="en-CA" sz="2800" b="1" i="1" dirty="0">
                <a:latin typeface="Arial" panose="020B0604020202020204" pitchFamily="34" charset="0"/>
              </a:rPr>
              <a:t>He has shown all you people what is good. And what does the LORD require of you? </a:t>
            </a:r>
          </a:p>
          <a:p>
            <a:r>
              <a:rPr lang="en-CA" sz="2800" b="1" i="1" dirty="0">
                <a:latin typeface="Arial" panose="020B0604020202020204" pitchFamily="34" charset="0"/>
              </a:rPr>
              <a:t>To act justly and to love mercy and to walk humbly with your God.   </a:t>
            </a:r>
          </a:p>
          <a:p>
            <a:r>
              <a:rPr lang="en-CA" sz="2800" b="1" i="1" dirty="0">
                <a:latin typeface="Arial" panose="020B0604020202020204" pitchFamily="34" charset="0"/>
              </a:rPr>
              <a:t>Micah 6:8</a:t>
            </a:r>
          </a:p>
        </p:txBody>
      </p:sp>
    </p:spTree>
    <p:extLst>
      <p:ext uri="{BB962C8B-B14F-4D97-AF65-F5344CB8AC3E}">
        <p14:creationId xmlns:p14="http://schemas.microsoft.com/office/powerpoint/2010/main" val="388673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067" y="0"/>
            <a:ext cx="4906933" cy="6858000"/>
          </a:xfrm>
          <a:prstGeom prst="rect">
            <a:avLst/>
          </a:prstGeom>
        </p:spPr>
      </p:pic>
      <p:sp>
        <p:nvSpPr>
          <p:cNvPr id="2" name="TextBox 1"/>
          <p:cNvSpPr txBox="1"/>
          <p:nvPr/>
        </p:nvSpPr>
        <p:spPr>
          <a:xfrm>
            <a:off x="-108520" y="3396008"/>
            <a:ext cx="5904656" cy="2123658"/>
          </a:xfrm>
          <a:prstGeom prst="rect">
            <a:avLst/>
          </a:prstGeom>
          <a:noFill/>
        </p:spPr>
        <p:txBody>
          <a:bodyPr wrap="square" rtlCol="0">
            <a:spAutoFit/>
          </a:bodyPr>
          <a:lstStyle/>
          <a:p>
            <a:pPr algn="r"/>
            <a:r>
              <a:rPr lang="en-CA" sz="4400" dirty="0">
                <a:solidFill>
                  <a:schemeClr val="bg1">
                    <a:lumMod val="20000"/>
                    <a:lumOff val="80000"/>
                  </a:schemeClr>
                </a:solidFill>
                <a:latin typeface="Arial Black" panose="020B0A04020102020204" pitchFamily="34" charset="0"/>
              </a:rPr>
              <a:t>• The Whole Gospel Includes the </a:t>
            </a:r>
            <a:r>
              <a:rPr lang="en-CA" sz="4400" i="1" dirty="0">
                <a:solidFill>
                  <a:schemeClr val="bg1">
                    <a:lumMod val="20000"/>
                    <a:lumOff val="80000"/>
                  </a:schemeClr>
                </a:solidFill>
                <a:latin typeface="Arial Black" panose="020B0A04020102020204" pitchFamily="34" charset="0"/>
              </a:rPr>
              <a:t>SPIRITUAL</a:t>
            </a:r>
            <a:endParaRPr lang="en-CA" sz="4400" i="1" dirty="0"/>
          </a:p>
        </p:txBody>
      </p:sp>
    </p:spTree>
    <p:extLst>
      <p:ext uri="{BB962C8B-B14F-4D97-AF65-F5344CB8AC3E}">
        <p14:creationId xmlns:p14="http://schemas.microsoft.com/office/powerpoint/2010/main" val="275169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611560" y="1268760"/>
            <a:ext cx="6552728" cy="2677656"/>
          </a:xfrm>
          <a:prstGeom prst="rect">
            <a:avLst/>
          </a:prstGeom>
          <a:noFill/>
        </p:spPr>
        <p:txBody>
          <a:bodyPr wrap="square" rtlCol="0">
            <a:spAutoFit/>
          </a:bodyPr>
          <a:lstStyle/>
          <a:p>
            <a:r>
              <a:rPr lang="en-CA" sz="2800" b="1" i="1" dirty="0">
                <a:latin typeface="Arial" panose="020B0604020202020204" pitchFamily="34" charset="0"/>
              </a:rPr>
              <a:t>...to walk humbly with your God... Micah 6:8</a:t>
            </a:r>
          </a:p>
          <a:p>
            <a:endParaRPr lang="en-CA" sz="2800" b="1" i="1" dirty="0">
              <a:latin typeface="Arial" panose="020B0604020202020204" pitchFamily="34" charset="0"/>
            </a:endParaRPr>
          </a:p>
          <a:p>
            <a:r>
              <a:rPr lang="en-CA" sz="2800" b="1" i="1" dirty="0">
                <a:latin typeface="Arial" panose="020B0604020202020204" pitchFamily="34" charset="0"/>
              </a:rPr>
              <a:t>Since we live by the Spirit, let us keep in step with the Spirit.   Galatians 5:25</a:t>
            </a:r>
          </a:p>
        </p:txBody>
      </p:sp>
    </p:spTree>
    <p:extLst>
      <p:ext uri="{BB962C8B-B14F-4D97-AF65-F5344CB8AC3E}">
        <p14:creationId xmlns:p14="http://schemas.microsoft.com/office/powerpoint/2010/main" val="246448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22920"/>
            <a:ext cx="11664280" cy="5832140"/>
          </a:xfrm>
          <a:prstGeom prst="rect">
            <a:avLst/>
          </a:prstGeom>
        </p:spPr>
      </p:pic>
      <p:sp>
        <p:nvSpPr>
          <p:cNvPr id="3" name="TextBox 2"/>
          <p:cNvSpPr txBox="1"/>
          <p:nvPr/>
        </p:nvSpPr>
        <p:spPr>
          <a:xfrm>
            <a:off x="467544" y="1268760"/>
            <a:ext cx="4752528" cy="3600986"/>
          </a:xfrm>
          <a:prstGeom prst="rect">
            <a:avLst/>
          </a:prstGeom>
          <a:solidFill>
            <a:srgbClr val="CC6600"/>
          </a:solidFill>
        </p:spPr>
        <p:txBody>
          <a:bodyPr wrap="square" rtlCol="0">
            <a:spAutoFit/>
          </a:bodyPr>
          <a:lstStyle/>
          <a:p>
            <a:r>
              <a:rPr lang="en-CA" sz="2400" i="1" dirty="0">
                <a:solidFill>
                  <a:schemeClr val="bg1">
                    <a:lumMod val="20000"/>
                    <a:lumOff val="80000"/>
                  </a:schemeClr>
                </a:solidFill>
                <a:effectLst>
                  <a:outerShdw blurRad="38100" dist="38100" dir="2700000" algn="tl">
                    <a:srgbClr val="000000">
                      <a:alpha val="43137"/>
                    </a:srgbClr>
                  </a:outerShdw>
                </a:effectLst>
                <a:latin typeface="+mj-lt"/>
              </a:rPr>
              <a:t>For the Lord has a case against his people; he is lodging a charge against Israel. “My people, what have I done to you? How have I burdened you? Answer me. I brought you up out of Egypt and redeemed you from the land of slavery…”   Micah 6:2b-4</a:t>
            </a:r>
          </a:p>
          <a:p>
            <a:endParaRPr lang="en-CA" dirty="0"/>
          </a:p>
          <a:p>
            <a:endParaRPr lang="en-CA" dirty="0"/>
          </a:p>
        </p:txBody>
      </p:sp>
    </p:spTree>
    <p:extLst>
      <p:ext uri="{BB962C8B-B14F-4D97-AF65-F5344CB8AC3E}">
        <p14:creationId xmlns:p14="http://schemas.microsoft.com/office/powerpoint/2010/main" val="3969320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067" y="0"/>
            <a:ext cx="4906933" cy="6858000"/>
          </a:xfrm>
          <a:prstGeom prst="rect">
            <a:avLst/>
          </a:prstGeom>
        </p:spPr>
      </p:pic>
      <p:sp>
        <p:nvSpPr>
          <p:cNvPr id="2" name="TextBox 1"/>
          <p:cNvSpPr txBox="1"/>
          <p:nvPr/>
        </p:nvSpPr>
        <p:spPr>
          <a:xfrm>
            <a:off x="-108520" y="3396008"/>
            <a:ext cx="5904656" cy="2123658"/>
          </a:xfrm>
          <a:prstGeom prst="rect">
            <a:avLst/>
          </a:prstGeom>
          <a:noFill/>
        </p:spPr>
        <p:txBody>
          <a:bodyPr wrap="square" rtlCol="0">
            <a:spAutoFit/>
          </a:bodyPr>
          <a:lstStyle/>
          <a:p>
            <a:pPr algn="r"/>
            <a:r>
              <a:rPr lang="en-CA" sz="4400" dirty="0">
                <a:solidFill>
                  <a:schemeClr val="bg1">
                    <a:lumMod val="20000"/>
                    <a:lumOff val="80000"/>
                  </a:schemeClr>
                </a:solidFill>
                <a:latin typeface="Arial Black" panose="020B0A04020102020204" pitchFamily="34" charset="0"/>
              </a:rPr>
              <a:t>• The Whole Gospel Includes the </a:t>
            </a:r>
            <a:r>
              <a:rPr lang="en-CA" sz="4400" i="1" dirty="0">
                <a:solidFill>
                  <a:schemeClr val="bg1">
                    <a:lumMod val="20000"/>
                    <a:lumOff val="80000"/>
                  </a:schemeClr>
                </a:solidFill>
                <a:latin typeface="Arial Black" panose="020B0A04020102020204" pitchFamily="34" charset="0"/>
              </a:rPr>
              <a:t>PHYSICAL</a:t>
            </a:r>
            <a:endParaRPr lang="en-CA" sz="4400" i="1" dirty="0"/>
          </a:p>
        </p:txBody>
      </p:sp>
    </p:spTree>
    <p:extLst>
      <p:ext uri="{BB962C8B-B14F-4D97-AF65-F5344CB8AC3E}">
        <p14:creationId xmlns:p14="http://schemas.microsoft.com/office/powerpoint/2010/main" val="281170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395536" y="116632"/>
            <a:ext cx="7560840" cy="6124754"/>
          </a:xfrm>
          <a:prstGeom prst="rect">
            <a:avLst/>
          </a:prstGeom>
          <a:noFill/>
        </p:spPr>
        <p:txBody>
          <a:bodyPr wrap="square" rtlCol="0">
            <a:spAutoFit/>
          </a:bodyPr>
          <a:lstStyle/>
          <a:p>
            <a:r>
              <a:rPr lang="en-CA" sz="2800" b="1" i="1" dirty="0">
                <a:latin typeface="Arial" panose="020B0604020202020204" pitchFamily="34" charset="0"/>
              </a:rPr>
              <a:t>to love mercy...   Micah 6:8 </a:t>
            </a:r>
          </a:p>
          <a:p>
            <a:endParaRPr lang="en-CA" sz="2800" b="1" i="1" dirty="0">
              <a:latin typeface="Arial" panose="020B0604020202020204" pitchFamily="34" charset="0"/>
            </a:endParaRPr>
          </a:p>
          <a:p>
            <a:r>
              <a:rPr lang="en-CA" sz="2800" b="1" i="1" dirty="0">
                <a:latin typeface="Arial" panose="020B0604020202020204" pitchFamily="34" charset="0"/>
              </a:rPr>
              <a:t>As you go, proclaim this message: ‘The kingdom of heaven has come near.’ Heal the sick, raise the dead, cleanse those who have leprosy, drive out demons. Freely you have received, freely give.   Matthew 10:7-8</a:t>
            </a:r>
          </a:p>
          <a:p>
            <a:endParaRPr lang="en-CA" sz="2800" b="1" i="1" dirty="0">
              <a:latin typeface="Arial" panose="020B0604020202020204" pitchFamily="34" charset="0"/>
            </a:endParaRPr>
          </a:p>
          <a:p>
            <a:r>
              <a:rPr lang="en-CA" sz="2800" b="1" i="1" dirty="0">
                <a:latin typeface="Arial" panose="020B0604020202020204" pitchFamily="34" charset="0"/>
              </a:rPr>
              <a:t>If any one of you has </a:t>
            </a:r>
          </a:p>
          <a:p>
            <a:r>
              <a:rPr lang="en-CA" sz="2800" b="1" i="1" dirty="0">
                <a:latin typeface="Arial" panose="020B0604020202020204" pitchFamily="34" charset="0"/>
              </a:rPr>
              <a:t>material possessions </a:t>
            </a:r>
          </a:p>
          <a:p>
            <a:r>
              <a:rPr lang="en-CA" sz="2800" b="1" i="1" dirty="0">
                <a:latin typeface="Arial" panose="020B0604020202020204" pitchFamily="34" charset="0"/>
              </a:rPr>
              <a:t>and sees a brother </a:t>
            </a:r>
          </a:p>
          <a:p>
            <a:r>
              <a:rPr lang="en-CA" sz="2800" b="1" i="1" dirty="0">
                <a:latin typeface="Arial" panose="020B0604020202020204" pitchFamily="34" charset="0"/>
              </a:rPr>
              <a:t>or sister in need but </a:t>
            </a:r>
          </a:p>
          <a:p>
            <a:r>
              <a:rPr lang="en-CA" sz="2800" b="1" i="1" dirty="0">
                <a:latin typeface="Arial" panose="020B0604020202020204" pitchFamily="34" charset="0"/>
              </a:rPr>
              <a:t>has no pity on them, how can the </a:t>
            </a:r>
          </a:p>
          <a:p>
            <a:r>
              <a:rPr lang="en-CA" sz="2800" b="1" i="1" dirty="0">
                <a:latin typeface="Arial" panose="020B0604020202020204" pitchFamily="34" charset="0"/>
              </a:rPr>
              <a:t>love of God be in you?   1 John 3:17 </a:t>
            </a:r>
          </a:p>
        </p:txBody>
      </p:sp>
    </p:spTree>
    <p:extLst>
      <p:ext uri="{BB962C8B-B14F-4D97-AF65-F5344CB8AC3E}">
        <p14:creationId xmlns:p14="http://schemas.microsoft.com/office/powerpoint/2010/main" val="346789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067" y="0"/>
            <a:ext cx="4906933" cy="6858000"/>
          </a:xfrm>
          <a:prstGeom prst="rect">
            <a:avLst/>
          </a:prstGeom>
        </p:spPr>
      </p:pic>
      <p:sp>
        <p:nvSpPr>
          <p:cNvPr id="2" name="TextBox 1"/>
          <p:cNvSpPr txBox="1"/>
          <p:nvPr/>
        </p:nvSpPr>
        <p:spPr>
          <a:xfrm>
            <a:off x="-108520" y="3396008"/>
            <a:ext cx="5904656" cy="2123658"/>
          </a:xfrm>
          <a:prstGeom prst="rect">
            <a:avLst/>
          </a:prstGeom>
          <a:noFill/>
        </p:spPr>
        <p:txBody>
          <a:bodyPr wrap="square" rtlCol="0">
            <a:spAutoFit/>
          </a:bodyPr>
          <a:lstStyle/>
          <a:p>
            <a:pPr algn="r"/>
            <a:r>
              <a:rPr lang="en-CA" sz="4400" dirty="0">
                <a:solidFill>
                  <a:schemeClr val="bg1">
                    <a:lumMod val="20000"/>
                    <a:lumOff val="80000"/>
                  </a:schemeClr>
                </a:solidFill>
                <a:latin typeface="Arial Black" panose="020B0A04020102020204" pitchFamily="34" charset="0"/>
              </a:rPr>
              <a:t>• The Whole Gospel Includes the </a:t>
            </a:r>
            <a:r>
              <a:rPr lang="en-CA" sz="4400" i="1" dirty="0">
                <a:solidFill>
                  <a:schemeClr val="bg1">
                    <a:lumMod val="20000"/>
                    <a:lumOff val="80000"/>
                  </a:schemeClr>
                </a:solidFill>
                <a:latin typeface="Arial Black" panose="020B0A04020102020204" pitchFamily="34" charset="0"/>
              </a:rPr>
              <a:t>SOCIAL</a:t>
            </a:r>
            <a:endParaRPr lang="en-CA" sz="4400" i="1" dirty="0"/>
          </a:p>
        </p:txBody>
      </p:sp>
    </p:spTree>
    <p:extLst>
      <p:ext uri="{BB962C8B-B14F-4D97-AF65-F5344CB8AC3E}">
        <p14:creationId xmlns:p14="http://schemas.microsoft.com/office/powerpoint/2010/main" val="238605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611560" y="1268760"/>
            <a:ext cx="6552728" cy="2677656"/>
          </a:xfrm>
          <a:prstGeom prst="rect">
            <a:avLst/>
          </a:prstGeom>
          <a:noFill/>
        </p:spPr>
        <p:txBody>
          <a:bodyPr wrap="square" rtlCol="0">
            <a:spAutoFit/>
          </a:bodyPr>
          <a:lstStyle/>
          <a:p>
            <a:r>
              <a:rPr lang="en-CA" sz="2800" b="1" i="1" dirty="0">
                <a:latin typeface="Arial" panose="020B0604020202020204" pitchFamily="34" charset="0"/>
              </a:rPr>
              <a:t>To act justly...   Micah 6:8</a:t>
            </a:r>
          </a:p>
          <a:p>
            <a:endParaRPr lang="en-CA" sz="2800" b="1" i="1" dirty="0">
              <a:latin typeface="Arial" panose="020B0604020202020204" pitchFamily="34" charset="0"/>
            </a:endParaRPr>
          </a:p>
          <a:p>
            <a:r>
              <a:rPr lang="en-CA" sz="2800" b="1" i="1" dirty="0">
                <a:latin typeface="Arial" panose="020B0604020202020204" pitchFamily="34" charset="0"/>
              </a:rPr>
              <a:t>A bruised reed he will not break, and a smoldering wick he will not snuff out, till he leads justice to victory.   Matthew 12:20</a:t>
            </a:r>
          </a:p>
        </p:txBody>
      </p:sp>
    </p:spTree>
    <p:extLst>
      <p:ext uri="{BB962C8B-B14F-4D97-AF65-F5344CB8AC3E}">
        <p14:creationId xmlns:p14="http://schemas.microsoft.com/office/powerpoint/2010/main" val="273329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2656"/>
            <a:ext cx="9252520" cy="5867453"/>
          </a:xfrm>
          <a:prstGeom prst="rect">
            <a:avLst/>
          </a:prstGeom>
        </p:spPr>
      </p:pic>
      <p:sp>
        <p:nvSpPr>
          <p:cNvPr id="2" name="TextBox 1"/>
          <p:cNvSpPr txBox="1"/>
          <p:nvPr/>
        </p:nvSpPr>
        <p:spPr>
          <a:xfrm>
            <a:off x="-612576" y="4023806"/>
            <a:ext cx="8712968" cy="2308324"/>
          </a:xfrm>
          <a:prstGeom prst="rect">
            <a:avLst/>
          </a:prstGeom>
          <a:noFill/>
        </p:spPr>
        <p:txBody>
          <a:bodyPr wrap="square" rtlCol="0">
            <a:spAutoFit/>
          </a:bodyPr>
          <a:lstStyle/>
          <a:p>
            <a:pPr algn="r"/>
            <a:r>
              <a:rPr lang="en-CA" sz="4800" dirty="0">
                <a:effectLst>
                  <a:outerShdw blurRad="38100" dist="38100" dir="2700000" algn="tl">
                    <a:srgbClr val="000000">
                      <a:alpha val="43137"/>
                    </a:srgbClr>
                  </a:outerShdw>
                </a:effectLst>
                <a:latin typeface="Arial Black" panose="020B0A04020102020204" pitchFamily="34" charset="0"/>
              </a:rPr>
              <a:t>How to Know You’ve </a:t>
            </a:r>
            <a:r>
              <a:rPr lang="en-CA" sz="4800" i="1" dirty="0">
                <a:effectLst>
                  <a:outerShdw blurRad="38100" dist="38100" dir="2700000" algn="tl">
                    <a:srgbClr val="000000">
                      <a:alpha val="43137"/>
                    </a:srgbClr>
                  </a:outerShdw>
                </a:effectLst>
                <a:latin typeface="Arial Black" panose="020B0A04020102020204" pitchFamily="34" charset="0"/>
              </a:rPr>
              <a:t>LOST</a:t>
            </a:r>
            <a:r>
              <a:rPr lang="en-CA" sz="4800" dirty="0">
                <a:effectLst>
                  <a:outerShdw blurRad="38100" dist="38100" dir="2700000" algn="tl">
                    <a:srgbClr val="000000">
                      <a:alpha val="43137"/>
                    </a:srgbClr>
                  </a:outerShdw>
                </a:effectLst>
                <a:latin typeface="Arial Black" panose="020B0A04020102020204" pitchFamily="34" charset="0"/>
              </a:rPr>
              <a:t> the Gospel: </a:t>
            </a:r>
          </a:p>
          <a:p>
            <a:pPr algn="r"/>
            <a:r>
              <a:rPr lang="en-CA" sz="4800" dirty="0">
                <a:effectLst>
                  <a:outerShdw blurRad="38100" dist="38100" dir="2700000" algn="tl">
                    <a:srgbClr val="000000">
                      <a:alpha val="43137"/>
                    </a:srgbClr>
                  </a:outerShdw>
                </a:effectLst>
                <a:latin typeface="Arial Black" panose="020B0A04020102020204" pitchFamily="34" charset="0"/>
              </a:rPr>
              <a:t>Is It Still </a:t>
            </a:r>
            <a:r>
              <a:rPr lang="en-CA" sz="4800" i="1" dirty="0">
                <a:effectLst>
                  <a:outerShdw blurRad="38100" dist="38100" dir="2700000" algn="tl">
                    <a:srgbClr val="000000">
                      <a:alpha val="43137"/>
                    </a:srgbClr>
                  </a:outerShdw>
                </a:effectLst>
                <a:latin typeface="Arial Black" panose="020B0A04020102020204" pitchFamily="34" charset="0"/>
              </a:rPr>
              <a:t>GOOD</a:t>
            </a:r>
            <a:r>
              <a:rPr lang="en-CA" sz="4800" dirty="0">
                <a:effectLst>
                  <a:outerShdw blurRad="38100" dist="38100" dir="2700000" algn="tl">
                    <a:srgbClr val="000000">
                      <a:alpha val="43137"/>
                    </a:srgbClr>
                  </a:outerShdw>
                </a:effectLst>
                <a:latin typeface="Arial Black" panose="020B0A04020102020204" pitchFamily="34" charset="0"/>
              </a:rPr>
              <a:t> News?</a:t>
            </a:r>
            <a:endParaRPr lang="en-CA" sz="255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211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64704"/>
            <a:ext cx="4543004" cy="4878090"/>
          </a:xfrm>
          <a:prstGeom prst="rect">
            <a:avLst/>
          </a:prstGeom>
        </p:spPr>
      </p:pic>
      <p:sp>
        <p:nvSpPr>
          <p:cNvPr id="6" name="TextBox 5"/>
          <p:cNvSpPr txBox="1"/>
          <p:nvPr/>
        </p:nvSpPr>
        <p:spPr>
          <a:xfrm>
            <a:off x="3671392" y="1803365"/>
            <a:ext cx="5472608" cy="2800767"/>
          </a:xfrm>
          <a:prstGeom prst="rect">
            <a:avLst/>
          </a:prstGeom>
          <a:noFill/>
        </p:spPr>
        <p:txBody>
          <a:bodyPr wrap="square" rtlCol="0">
            <a:spAutoFit/>
          </a:bodyPr>
          <a:lstStyle/>
          <a:p>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1st </a:t>
            </a:r>
          </a:p>
          <a:p>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Is It Good News for </a:t>
            </a:r>
            <a:r>
              <a:rPr lang="en-CA" sz="4400" b="1" i="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INDIVIDUALS</a:t>
            </a:r>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9247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467544" y="548680"/>
            <a:ext cx="7992888" cy="6124754"/>
          </a:xfrm>
          <a:prstGeom prst="rect">
            <a:avLst/>
          </a:prstGeom>
          <a:noFill/>
        </p:spPr>
        <p:txBody>
          <a:bodyPr wrap="square" rtlCol="0">
            <a:spAutoFit/>
          </a:bodyPr>
          <a:lstStyle/>
          <a:p>
            <a:r>
              <a:rPr lang="en-CA" sz="2800" i="1" dirty="0">
                <a:latin typeface="Arial" panose="020B0604020202020204" pitchFamily="34" charset="0"/>
              </a:rPr>
              <a:t>Now, brothers and sisters, I want to remind you of the gospel I preached to you, which you received and on which you have taken your stand. By this gospel you are saved, if you hold firmly to the word I preached to you. Otherwise, you have believed in vain. For what I received I passed on to you as of first importance: that Christ died for our sins </a:t>
            </a:r>
          </a:p>
          <a:p>
            <a:r>
              <a:rPr lang="en-CA" sz="2800" i="1" dirty="0">
                <a:latin typeface="Arial" panose="020B0604020202020204" pitchFamily="34" charset="0"/>
              </a:rPr>
              <a:t>according to the </a:t>
            </a:r>
          </a:p>
          <a:p>
            <a:r>
              <a:rPr lang="en-CA" sz="2800" i="1" dirty="0">
                <a:latin typeface="Arial" panose="020B0604020202020204" pitchFamily="34" charset="0"/>
              </a:rPr>
              <a:t>Scriptures, that he </a:t>
            </a:r>
          </a:p>
          <a:p>
            <a:r>
              <a:rPr lang="en-CA" sz="2800" i="1" dirty="0">
                <a:latin typeface="Arial" panose="020B0604020202020204" pitchFamily="34" charset="0"/>
              </a:rPr>
              <a:t>was buried, that he was </a:t>
            </a:r>
          </a:p>
          <a:p>
            <a:r>
              <a:rPr lang="en-CA" sz="2800" i="1" dirty="0">
                <a:latin typeface="Arial" panose="020B0604020202020204" pitchFamily="34" charset="0"/>
              </a:rPr>
              <a:t>raised on the third day according to the Scriptures, and that he appeared to Cephas, and then to the Twelve.   1 Corinthians 15:1-5</a:t>
            </a:r>
          </a:p>
        </p:txBody>
      </p:sp>
    </p:spTree>
    <p:extLst>
      <p:ext uri="{BB962C8B-B14F-4D97-AF65-F5344CB8AC3E}">
        <p14:creationId xmlns:p14="http://schemas.microsoft.com/office/powerpoint/2010/main" val="260415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755576" y="1196752"/>
            <a:ext cx="7992888" cy="1384995"/>
          </a:xfrm>
          <a:prstGeom prst="rect">
            <a:avLst/>
          </a:prstGeom>
          <a:noFill/>
        </p:spPr>
        <p:txBody>
          <a:bodyPr wrap="square" rtlCol="0">
            <a:spAutoFit/>
          </a:bodyPr>
          <a:lstStyle/>
          <a:p>
            <a:r>
              <a:rPr lang="en-CA" sz="2800" dirty="0">
                <a:latin typeface="Arial" panose="020B0604020202020204" pitchFamily="34" charset="0"/>
              </a:rPr>
              <a:t>• </a:t>
            </a:r>
            <a:r>
              <a:rPr lang="en-CA" sz="2800" b="1" dirty="0">
                <a:latin typeface="Arial" panose="020B0604020202020204" pitchFamily="34" charset="0"/>
              </a:rPr>
              <a:t>Jesus </a:t>
            </a:r>
            <a:r>
              <a:rPr lang="en-CA" sz="2800" b="1" i="1" dirty="0">
                <a:latin typeface="Arial" panose="020B0604020202020204" pitchFamily="34" charset="0"/>
              </a:rPr>
              <a:t>DIED</a:t>
            </a:r>
            <a:r>
              <a:rPr lang="en-CA" sz="2800" b="1" dirty="0">
                <a:latin typeface="Arial" panose="020B0604020202020204" pitchFamily="34" charset="0"/>
              </a:rPr>
              <a:t> and </a:t>
            </a:r>
            <a:r>
              <a:rPr lang="en-CA" sz="2800" b="1" i="1" dirty="0">
                <a:latin typeface="Arial" panose="020B0604020202020204" pitchFamily="34" charset="0"/>
              </a:rPr>
              <a:t>ROSE</a:t>
            </a:r>
            <a:r>
              <a:rPr lang="en-CA" sz="2800" b="1" dirty="0">
                <a:latin typeface="Arial" panose="020B0604020202020204" pitchFamily="34" charset="0"/>
              </a:rPr>
              <a:t>...</a:t>
            </a:r>
          </a:p>
          <a:p>
            <a:endParaRPr lang="en-CA" sz="2800" b="1" dirty="0">
              <a:latin typeface="Arial" panose="020B0604020202020204" pitchFamily="34" charset="0"/>
            </a:endParaRPr>
          </a:p>
          <a:p>
            <a:endParaRPr lang="en-CA" sz="2800" dirty="0">
              <a:latin typeface="Arial" panose="020B0604020202020204" pitchFamily="34" charset="0"/>
            </a:endParaRPr>
          </a:p>
        </p:txBody>
      </p:sp>
    </p:spTree>
    <p:extLst>
      <p:ext uri="{BB962C8B-B14F-4D97-AF65-F5344CB8AC3E}">
        <p14:creationId xmlns:p14="http://schemas.microsoft.com/office/powerpoint/2010/main" val="7374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683568" y="1196752"/>
            <a:ext cx="7992888" cy="2246769"/>
          </a:xfrm>
          <a:prstGeom prst="rect">
            <a:avLst/>
          </a:prstGeom>
          <a:noFill/>
        </p:spPr>
        <p:txBody>
          <a:bodyPr wrap="square" rtlCol="0">
            <a:spAutoFit/>
          </a:bodyPr>
          <a:lstStyle/>
          <a:p>
            <a:r>
              <a:rPr lang="en-CA" sz="2800" dirty="0">
                <a:latin typeface="Arial" panose="020B0604020202020204" pitchFamily="34" charset="0"/>
              </a:rPr>
              <a:t>• </a:t>
            </a:r>
            <a:r>
              <a:rPr lang="en-CA" sz="2800" b="1" dirty="0">
                <a:latin typeface="Arial" panose="020B0604020202020204" pitchFamily="34" charset="0"/>
              </a:rPr>
              <a:t>Jesus </a:t>
            </a:r>
            <a:r>
              <a:rPr lang="en-CA" sz="2800" b="1" i="1" dirty="0">
                <a:latin typeface="Arial" panose="020B0604020202020204" pitchFamily="34" charset="0"/>
              </a:rPr>
              <a:t>DIED</a:t>
            </a:r>
            <a:r>
              <a:rPr lang="en-CA" sz="2800" b="1" dirty="0">
                <a:latin typeface="Arial" panose="020B0604020202020204" pitchFamily="34" charset="0"/>
              </a:rPr>
              <a:t> and </a:t>
            </a:r>
            <a:r>
              <a:rPr lang="en-CA" sz="2800" b="1" i="1" dirty="0">
                <a:latin typeface="Arial" panose="020B0604020202020204" pitchFamily="34" charset="0"/>
              </a:rPr>
              <a:t>ROSE</a:t>
            </a:r>
            <a:r>
              <a:rPr lang="en-CA" sz="2800" b="1" dirty="0">
                <a:latin typeface="Arial" panose="020B0604020202020204" pitchFamily="34" charset="0"/>
              </a:rPr>
              <a:t>...</a:t>
            </a:r>
          </a:p>
          <a:p>
            <a:endParaRPr lang="en-CA" sz="2800" b="1" dirty="0">
              <a:latin typeface="Arial" panose="020B0604020202020204" pitchFamily="34" charset="0"/>
            </a:endParaRPr>
          </a:p>
          <a:p>
            <a:r>
              <a:rPr lang="en-CA" sz="2800" dirty="0">
                <a:latin typeface="Arial" panose="020B0604020202020204" pitchFamily="34" charset="0"/>
              </a:rPr>
              <a:t>• </a:t>
            </a:r>
            <a:r>
              <a:rPr lang="en-CA" sz="2800" b="1" dirty="0">
                <a:latin typeface="Arial" panose="020B0604020202020204" pitchFamily="34" charset="0"/>
              </a:rPr>
              <a:t>He Did It to Take Away </a:t>
            </a:r>
            <a:r>
              <a:rPr lang="en-CA" sz="2800" b="1" i="1" dirty="0">
                <a:latin typeface="Arial" panose="020B0604020202020204" pitchFamily="34" charset="0"/>
              </a:rPr>
              <a:t>SIN</a:t>
            </a:r>
          </a:p>
          <a:p>
            <a:endParaRPr lang="en-CA" sz="2800" b="1" dirty="0">
              <a:latin typeface="Arial" panose="020B0604020202020204" pitchFamily="34" charset="0"/>
            </a:endParaRPr>
          </a:p>
          <a:p>
            <a:endParaRPr lang="en-CA" sz="2800" dirty="0">
              <a:latin typeface="Arial" panose="020B0604020202020204" pitchFamily="34" charset="0"/>
            </a:endParaRPr>
          </a:p>
        </p:txBody>
      </p:sp>
    </p:spTree>
    <p:extLst>
      <p:ext uri="{BB962C8B-B14F-4D97-AF65-F5344CB8AC3E}">
        <p14:creationId xmlns:p14="http://schemas.microsoft.com/office/powerpoint/2010/main" val="321897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12976" y="2996952"/>
            <a:ext cx="5731024" cy="3819727"/>
          </a:xfrm>
          <a:prstGeom prst="rect">
            <a:avLst/>
          </a:prstGeom>
        </p:spPr>
      </p:pic>
      <p:sp>
        <p:nvSpPr>
          <p:cNvPr id="4" name="TextBox 3"/>
          <p:cNvSpPr txBox="1"/>
          <p:nvPr/>
        </p:nvSpPr>
        <p:spPr>
          <a:xfrm>
            <a:off x="683568" y="1196752"/>
            <a:ext cx="7992888" cy="2677656"/>
          </a:xfrm>
          <a:prstGeom prst="rect">
            <a:avLst/>
          </a:prstGeom>
          <a:noFill/>
        </p:spPr>
        <p:txBody>
          <a:bodyPr wrap="square" rtlCol="0">
            <a:spAutoFit/>
          </a:bodyPr>
          <a:lstStyle/>
          <a:p>
            <a:r>
              <a:rPr lang="en-CA" sz="2800" dirty="0">
                <a:latin typeface="Arial" panose="020B0604020202020204" pitchFamily="34" charset="0"/>
              </a:rPr>
              <a:t>• </a:t>
            </a:r>
            <a:r>
              <a:rPr lang="en-CA" sz="2800" b="1" dirty="0">
                <a:latin typeface="Arial" panose="020B0604020202020204" pitchFamily="34" charset="0"/>
              </a:rPr>
              <a:t>Jesus </a:t>
            </a:r>
            <a:r>
              <a:rPr lang="en-CA" sz="2800" b="1" i="1" dirty="0">
                <a:latin typeface="Arial" panose="020B0604020202020204" pitchFamily="34" charset="0"/>
              </a:rPr>
              <a:t>DIED</a:t>
            </a:r>
            <a:r>
              <a:rPr lang="en-CA" sz="2800" b="1" dirty="0">
                <a:latin typeface="Arial" panose="020B0604020202020204" pitchFamily="34" charset="0"/>
              </a:rPr>
              <a:t> and </a:t>
            </a:r>
            <a:r>
              <a:rPr lang="en-CA" sz="2800" b="1" i="1" dirty="0">
                <a:latin typeface="Arial" panose="020B0604020202020204" pitchFamily="34" charset="0"/>
              </a:rPr>
              <a:t>ROSE</a:t>
            </a:r>
            <a:r>
              <a:rPr lang="en-CA" sz="2800" b="1" dirty="0">
                <a:latin typeface="Arial" panose="020B0604020202020204" pitchFamily="34" charset="0"/>
              </a:rPr>
              <a:t>...</a:t>
            </a:r>
          </a:p>
          <a:p>
            <a:endParaRPr lang="en-CA" sz="2800" b="1" dirty="0">
              <a:latin typeface="Arial" panose="020B0604020202020204" pitchFamily="34" charset="0"/>
            </a:endParaRPr>
          </a:p>
          <a:p>
            <a:r>
              <a:rPr lang="en-CA" sz="2800" dirty="0">
                <a:latin typeface="Arial" panose="020B0604020202020204" pitchFamily="34" charset="0"/>
              </a:rPr>
              <a:t>• </a:t>
            </a:r>
            <a:r>
              <a:rPr lang="en-CA" sz="2800" b="1" dirty="0">
                <a:latin typeface="Arial" panose="020B0604020202020204" pitchFamily="34" charset="0"/>
              </a:rPr>
              <a:t>He Did It to Take Away </a:t>
            </a:r>
            <a:r>
              <a:rPr lang="en-CA" sz="2800" b="1" i="1" dirty="0">
                <a:latin typeface="Arial" panose="020B0604020202020204" pitchFamily="34" charset="0"/>
              </a:rPr>
              <a:t>SIN</a:t>
            </a:r>
          </a:p>
          <a:p>
            <a:endParaRPr lang="en-CA" sz="2800" b="1" dirty="0">
              <a:latin typeface="Arial" panose="020B0604020202020204" pitchFamily="34" charset="0"/>
            </a:endParaRPr>
          </a:p>
          <a:p>
            <a:r>
              <a:rPr lang="en-CA" sz="2800" dirty="0">
                <a:latin typeface="Arial" panose="020B0604020202020204" pitchFamily="34" charset="0"/>
              </a:rPr>
              <a:t>• </a:t>
            </a:r>
            <a:r>
              <a:rPr lang="en-CA" sz="2800" b="1" dirty="0">
                <a:latin typeface="Arial" panose="020B0604020202020204" pitchFamily="34" charset="0"/>
              </a:rPr>
              <a:t>We Are Saved by </a:t>
            </a:r>
            <a:r>
              <a:rPr lang="en-CA" sz="2800" b="1" i="1" dirty="0">
                <a:latin typeface="Arial" panose="020B0604020202020204" pitchFamily="34" charset="0"/>
              </a:rPr>
              <a:t>BELIEVING</a:t>
            </a:r>
          </a:p>
          <a:p>
            <a:endParaRPr lang="en-CA" sz="2800" dirty="0">
              <a:latin typeface="Arial" panose="020B0604020202020204" pitchFamily="34" charset="0"/>
            </a:endParaRPr>
          </a:p>
        </p:txBody>
      </p:sp>
    </p:spTree>
    <p:extLst>
      <p:ext uri="{BB962C8B-B14F-4D97-AF65-F5344CB8AC3E}">
        <p14:creationId xmlns:p14="http://schemas.microsoft.com/office/powerpoint/2010/main" val="311375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64704"/>
            <a:ext cx="4543004" cy="4878090"/>
          </a:xfrm>
          <a:prstGeom prst="rect">
            <a:avLst/>
          </a:prstGeom>
        </p:spPr>
      </p:pic>
      <p:sp>
        <p:nvSpPr>
          <p:cNvPr id="6" name="TextBox 5"/>
          <p:cNvSpPr txBox="1"/>
          <p:nvPr/>
        </p:nvSpPr>
        <p:spPr>
          <a:xfrm>
            <a:off x="3779912" y="1628800"/>
            <a:ext cx="5472608" cy="2800767"/>
          </a:xfrm>
          <a:prstGeom prst="rect">
            <a:avLst/>
          </a:prstGeom>
          <a:noFill/>
        </p:spPr>
        <p:txBody>
          <a:bodyPr wrap="square" rtlCol="0">
            <a:spAutoFit/>
          </a:bodyPr>
          <a:lstStyle/>
          <a:p>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2nd </a:t>
            </a:r>
          </a:p>
          <a:p>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Is It Good News for the </a:t>
            </a:r>
            <a:r>
              <a:rPr lang="en-CA" sz="4400" b="1" i="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MARGINAL</a:t>
            </a:r>
            <a:r>
              <a:rPr lang="en-CA" sz="4400" b="1" dirty="0">
                <a:solidFill>
                  <a:schemeClr val="bg1">
                    <a:lumMod val="20000"/>
                    <a:lumOff val="80000"/>
                  </a:schemeClr>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08057245"/>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1723</TotalTime>
  <Words>612</Words>
  <Application>Microsoft Office PowerPoint</Application>
  <PresentationFormat>Diavoorstelling (4:3)</PresentationFormat>
  <Paragraphs>54</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ICELBlack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Administrator</cp:lastModifiedBy>
  <cp:revision>58</cp:revision>
  <dcterms:created xsi:type="dcterms:W3CDTF">2015-09-12T21:24:10Z</dcterms:created>
  <dcterms:modified xsi:type="dcterms:W3CDTF">2017-01-29T09:42:00Z</dcterms:modified>
</cp:coreProperties>
</file>