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02"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13688-FF0F-4912-AAF2-9F52B2263106}" type="datetimeFigureOut">
              <a:rPr lang="en-GB" smtClean="0"/>
              <a:t>26/06/2016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B6B51-0CFE-4DB4-BB4E-B250D6134F46}" type="slidenum">
              <a:rPr lang="en-GB" smtClean="0"/>
              <a:t>‹#›</a:t>
            </a:fld>
            <a:endParaRPr lang="en-GB"/>
          </a:p>
        </p:txBody>
      </p:sp>
    </p:spTree>
    <p:extLst>
      <p:ext uri="{BB962C8B-B14F-4D97-AF65-F5344CB8AC3E}">
        <p14:creationId xmlns:p14="http://schemas.microsoft.com/office/powerpoint/2010/main" val="337322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1</a:t>
            </a:fld>
            <a:endParaRPr lang="en-CA" altLang="en-US"/>
          </a:p>
        </p:txBody>
      </p:sp>
    </p:spTree>
    <p:extLst>
      <p:ext uri="{BB962C8B-B14F-4D97-AF65-F5344CB8AC3E}">
        <p14:creationId xmlns:p14="http://schemas.microsoft.com/office/powerpoint/2010/main" val="156472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15</a:t>
            </a:fld>
            <a:endParaRPr lang="en-CA" altLang="en-US"/>
          </a:p>
        </p:txBody>
      </p:sp>
    </p:spTree>
    <p:extLst>
      <p:ext uri="{BB962C8B-B14F-4D97-AF65-F5344CB8AC3E}">
        <p14:creationId xmlns:p14="http://schemas.microsoft.com/office/powerpoint/2010/main" val="241478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20</a:t>
            </a:fld>
            <a:endParaRPr lang="en-CA" altLang="en-US"/>
          </a:p>
        </p:txBody>
      </p:sp>
    </p:spTree>
    <p:extLst>
      <p:ext uri="{BB962C8B-B14F-4D97-AF65-F5344CB8AC3E}">
        <p14:creationId xmlns:p14="http://schemas.microsoft.com/office/powerpoint/2010/main" val="74109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3</a:t>
            </a:fld>
            <a:endParaRPr lang="en-CA" altLang="en-US"/>
          </a:p>
        </p:txBody>
      </p:sp>
    </p:spTree>
    <p:extLst>
      <p:ext uri="{BB962C8B-B14F-4D97-AF65-F5344CB8AC3E}">
        <p14:creationId xmlns:p14="http://schemas.microsoft.com/office/powerpoint/2010/main" val="323578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4</a:t>
            </a:fld>
            <a:endParaRPr lang="en-CA" altLang="en-US"/>
          </a:p>
        </p:txBody>
      </p:sp>
    </p:spTree>
    <p:extLst>
      <p:ext uri="{BB962C8B-B14F-4D97-AF65-F5344CB8AC3E}">
        <p14:creationId xmlns:p14="http://schemas.microsoft.com/office/powerpoint/2010/main" val="15863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6</a:t>
            </a:fld>
            <a:endParaRPr lang="en-CA" altLang="en-US"/>
          </a:p>
        </p:txBody>
      </p:sp>
    </p:spTree>
    <p:extLst>
      <p:ext uri="{BB962C8B-B14F-4D97-AF65-F5344CB8AC3E}">
        <p14:creationId xmlns:p14="http://schemas.microsoft.com/office/powerpoint/2010/main" val="295635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8</a:t>
            </a:fld>
            <a:endParaRPr lang="en-CA" altLang="en-US"/>
          </a:p>
        </p:txBody>
      </p:sp>
    </p:spTree>
    <p:extLst>
      <p:ext uri="{BB962C8B-B14F-4D97-AF65-F5344CB8AC3E}">
        <p14:creationId xmlns:p14="http://schemas.microsoft.com/office/powerpoint/2010/main" val="421879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10</a:t>
            </a:fld>
            <a:endParaRPr lang="en-CA" altLang="en-US"/>
          </a:p>
        </p:txBody>
      </p:sp>
    </p:spTree>
    <p:extLst>
      <p:ext uri="{BB962C8B-B14F-4D97-AF65-F5344CB8AC3E}">
        <p14:creationId xmlns:p14="http://schemas.microsoft.com/office/powerpoint/2010/main" val="57930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12</a:t>
            </a:fld>
            <a:endParaRPr lang="en-CA" altLang="en-US"/>
          </a:p>
        </p:txBody>
      </p:sp>
    </p:spTree>
    <p:extLst>
      <p:ext uri="{BB962C8B-B14F-4D97-AF65-F5344CB8AC3E}">
        <p14:creationId xmlns:p14="http://schemas.microsoft.com/office/powerpoint/2010/main" val="399797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13</a:t>
            </a:fld>
            <a:endParaRPr lang="en-CA" altLang="en-US"/>
          </a:p>
        </p:txBody>
      </p:sp>
    </p:spTree>
    <p:extLst>
      <p:ext uri="{BB962C8B-B14F-4D97-AF65-F5344CB8AC3E}">
        <p14:creationId xmlns:p14="http://schemas.microsoft.com/office/powerpoint/2010/main" val="112197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pPr/>
              <a:t>14</a:t>
            </a:fld>
            <a:endParaRPr lang="en-CA" altLang="en-US"/>
          </a:p>
        </p:txBody>
      </p:sp>
    </p:spTree>
    <p:extLst>
      <p:ext uri="{BB962C8B-B14F-4D97-AF65-F5344CB8AC3E}">
        <p14:creationId xmlns:p14="http://schemas.microsoft.com/office/powerpoint/2010/main" val="207813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smtClean="0"/>
              <a:t>Click to edit Master subtitle style</a:t>
            </a:r>
            <a:endParaRPr lang="en-US"/>
          </a:p>
        </p:txBody>
      </p:sp>
    </p:spTree>
    <p:extLst>
      <p:ext uri="{BB962C8B-B14F-4D97-AF65-F5344CB8AC3E}">
        <p14:creationId xmlns:p14="http://schemas.microsoft.com/office/powerpoint/2010/main" val="106535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88117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94860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901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19655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201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48916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40337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Tree>
    <p:extLst>
      <p:ext uri="{BB962C8B-B14F-4D97-AF65-F5344CB8AC3E}">
        <p14:creationId xmlns:p14="http://schemas.microsoft.com/office/powerpoint/2010/main" val="124245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64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904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380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voge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0650" y="6381750"/>
            <a:ext cx="5810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8278813" y="6375400"/>
            <a:ext cx="757237" cy="366713"/>
          </a:xfrm>
          <a:prstGeom prst="rect">
            <a:avLst/>
          </a:prstGeom>
          <a:noFill/>
          <a:ln>
            <a:noFill/>
          </a:ln>
          <a:effectLs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fontAlgn="auto">
              <a:spcBef>
                <a:spcPct val="50000"/>
              </a:spcBef>
              <a:spcAft>
                <a:spcPts val="0"/>
              </a:spcAft>
              <a:defRPr/>
            </a:pPr>
            <a:r>
              <a:rPr lang="en-GB" sz="1800" b="1" smtClean="0">
                <a:solidFill>
                  <a:srgbClr val="FFFFFF"/>
                </a:solidFill>
                <a:latin typeface="Arial" charset="0"/>
                <a:cs typeface="+mn-cs"/>
              </a:rPr>
              <a:t>ICEL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649" t="7941" r="21304" b="53150"/>
          <a:stretch/>
        </p:blipFill>
        <p:spPr>
          <a:xfrm>
            <a:off x="-83539" y="587643"/>
            <a:ext cx="5951683" cy="5400600"/>
          </a:xfrm>
          <a:prstGeom prst="rect">
            <a:avLst/>
          </a:prstGeom>
        </p:spPr>
      </p:pic>
      <p:sp>
        <p:nvSpPr>
          <p:cNvPr id="4" name="TextBox 3"/>
          <p:cNvSpPr txBox="1"/>
          <p:nvPr/>
        </p:nvSpPr>
        <p:spPr>
          <a:xfrm>
            <a:off x="5868144" y="587643"/>
            <a:ext cx="3120960" cy="3231654"/>
          </a:xfrm>
          <a:prstGeom prst="rect">
            <a:avLst/>
          </a:prstGeom>
          <a:noFill/>
        </p:spPr>
        <p:txBody>
          <a:bodyPr wrap="square" rtlCol="0">
            <a:spAutoFit/>
          </a:bodyPr>
          <a:lstStyle/>
          <a:p>
            <a:r>
              <a:rPr lang="en-CA"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How to Know Spiritual Truth</a:t>
            </a:r>
            <a:r>
              <a:rPr lang="en-CA" sz="28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 </a:t>
            </a:r>
          </a:p>
          <a:p>
            <a:r>
              <a:rPr lang="en-CA" sz="28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John 5:33-47</a:t>
            </a:r>
          </a:p>
        </p:txBody>
      </p:sp>
    </p:spTree>
    <p:extLst>
      <p:ext uri="{BB962C8B-B14F-4D97-AF65-F5344CB8AC3E}">
        <p14:creationId xmlns:p14="http://schemas.microsoft.com/office/powerpoint/2010/main" val="284340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88024" y="116632"/>
            <a:ext cx="4176464" cy="3038378"/>
          </a:xfrm>
          <a:prstGeom prst="rect">
            <a:avLst/>
          </a:prstGeom>
        </p:spPr>
      </p:pic>
      <p:sp>
        <p:nvSpPr>
          <p:cNvPr id="4" name="TextBox 3"/>
          <p:cNvSpPr txBox="1"/>
          <p:nvPr/>
        </p:nvSpPr>
        <p:spPr>
          <a:xfrm>
            <a:off x="32544" y="2564904"/>
            <a:ext cx="8964488" cy="3416320"/>
          </a:xfrm>
          <a:prstGeom prst="rect">
            <a:avLst/>
          </a:prstGeom>
          <a:noFill/>
        </p:spPr>
        <p:txBody>
          <a:bodyPr wrap="square" rtlCol="0">
            <a:spAutoFit/>
          </a:bodyPr>
          <a:lstStyle/>
          <a:p>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SCRIPTURE: </a:t>
            </a:r>
          </a:p>
          <a:p>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Biblical </a:t>
            </a:r>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LIGHT…</a:t>
            </a:r>
          </a:p>
          <a:p>
            <a:r>
              <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You search the Scriptures because you think that in them you have eternal life; and it is they that bear witness about me…   John 5:39</a:t>
            </a:r>
          </a:p>
        </p:txBody>
      </p:sp>
    </p:spTree>
    <p:extLst>
      <p:ext uri="{BB962C8B-B14F-4D97-AF65-F5344CB8AC3E}">
        <p14:creationId xmlns:p14="http://schemas.microsoft.com/office/powerpoint/2010/main" val="2825272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742"/>
            <a:ext cx="9144000" cy="6078071"/>
          </a:xfrm>
          <a:prstGeom prst="rect">
            <a:avLst/>
          </a:prstGeom>
        </p:spPr>
      </p:pic>
    </p:spTree>
    <p:extLst>
      <p:ext uri="{BB962C8B-B14F-4D97-AF65-F5344CB8AC3E}">
        <p14:creationId xmlns:p14="http://schemas.microsoft.com/office/powerpoint/2010/main" val="727516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649" t="7941" r="21304" b="53150"/>
          <a:stretch/>
        </p:blipFill>
        <p:spPr>
          <a:xfrm>
            <a:off x="-83539" y="587643"/>
            <a:ext cx="5951683" cy="5400600"/>
          </a:xfrm>
          <a:prstGeom prst="rect">
            <a:avLst/>
          </a:prstGeom>
        </p:spPr>
      </p:pic>
      <p:sp>
        <p:nvSpPr>
          <p:cNvPr id="4" name="TextBox 3"/>
          <p:cNvSpPr txBox="1"/>
          <p:nvPr/>
        </p:nvSpPr>
        <p:spPr>
          <a:xfrm>
            <a:off x="5868144" y="410232"/>
            <a:ext cx="3120960" cy="5755422"/>
          </a:xfrm>
          <a:prstGeom prst="rect">
            <a:avLst/>
          </a:prstGeom>
          <a:noFill/>
        </p:spPr>
        <p:txBody>
          <a:bodyPr wrap="square" rtlCol="0">
            <a:spAutoFit/>
          </a:bodyPr>
          <a:lstStyle/>
          <a:p>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And Yet, In Spite of </a:t>
            </a:r>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ALL</a:t>
            </a:r>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 This…</a:t>
            </a:r>
          </a:p>
          <a:p>
            <a:r>
              <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 yet you refuse to come to me that you may have life.   John 5:40</a:t>
            </a:r>
          </a:p>
        </p:txBody>
      </p:sp>
    </p:spTree>
    <p:extLst>
      <p:ext uri="{BB962C8B-B14F-4D97-AF65-F5344CB8AC3E}">
        <p14:creationId xmlns:p14="http://schemas.microsoft.com/office/powerpoint/2010/main" val="299017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056" t="12330" r="10261" b="64844"/>
          <a:stretch/>
        </p:blipFill>
        <p:spPr>
          <a:xfrm>
            <a:off x="179512" y="564992"/>
            <a:ext cx="8208912" cy="3168353"/>
          </a:xfrm>
          <a:prstGeom prst="rect">
            <a:avLst/>
          </a:prstGeom>
        </p:spPr>
      </p:pic>
      <p:sp>
        <p:nvSpPr>
          <p:cNvPr id="4" name="TextBox 3"/>
          <p:cNvSpPr txBox="1"/>
          <p:nvPr/>
        </p:nvSpPr>
        <p:spPr>
          <a:xfrm>
            <a:off x="2483768" y="3733345"/>
            <a:ext cx="5760640" cy="2123658"/>
          </a:xfrm>
          <a:prstGeom prst="rect">
            <a:avLst/>
          </a:prstGeom>
          <a:noFill/>
        </p:spPr>
        <p:txBody>
          <a:bodyPr wrap="square" rtlCol="0">
            <a:spAutoFit/>
          </a:bodyPr>
          <a:lstStyle/>
          <a:p>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The Dire Consequences of </a:t>
            </a:r>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UNBELIEF</a:t>
            </a:r>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a:t>
            </a:r>
            <a:endPar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483361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056" t="12330" r="10261" b="64844"/>
          <a:stretch/>
        </p:blipFill>
        <p:spPr>
          <a:xfrm>
            <a:off x="323528" y="-8508"/>
            <a:ext cx="8208912" cy="3168353"/>
          </a:xfrm>
          <a:prstGeom prst="rect">
            <a:avLst/>
          </a:prstGeom>
        </p:spPr>
      </p:pic>
      <p:sp>
        <p:nvSpPr>
          <p:cNvPr id="4" name="TextBox 3"/>
          <p:cNvSpPr txBox="1"/>
          <p:nvPr/>
        </p:nvSpPr>
        <p:spPr>
          <a:xfrm>
            <a:off x="0" y="2564904"/>
            <a:ext cx="9505056" cy="4401205"/>
          </a:xfrm>
          <a:prstGeom prst="rect">
            <a:avLst/>
          </a:prstGeom>
          <a:noFill/>
        </p:spPr>
        <p:txBody>
          <a:bodyPr wrap="square" rtlCol="0">
            <a:spAutoFit/>
          </a:bodyPr>
          <a:lstStyle/>
          <a:p>
            <a:r>
              <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His voice you have never heard, his form you have never seen, and you do not have his word abiding in you, for you do not believe the one whom he has sent.   John 5:37b-38</a:t>
            </a:r>
          </a:p>
          <a:p>
            <a:endPar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ndParaRPr>
          </a:p>
          <a:p>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The Incapacity to Experience TRUTH…</a:t>
            </a:r>
          </a:p>
        </p:txBody>
      </p:sp>
    </p:spTree>
    <p:extLst>
      <p:ext uri="{BB962C8B-B14F-4D97-AF65-F5344CB8AC3E}">
        <p14:creationId xmlns:p14="http://schemas.microsoft.com/office/powerpoint/2010/main" val="2873586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056" t="12330" r="10261" b="64844"/>
          <a:stretch/>
        </p:blipFill>
        <p:spPr>
          <a:xfrm>
            <a:off x="323528" y="-8508"/>
            <a:ext cx="8208912" cy="3168353"/>
          </a:xfrm>
          <a:prstGeom prst="rect">
            <a:avLst/>
          </a:prstGeom>
        </p:spPr>
      </p:pic>
      <p:sp>
        <p:nvSpPr>
          <p:cNvPr id="4" name="TextBox 3"/>
          <p:cNvSpPr txBox="1"/>
          <p:nvPr/>
        </p:nvSpPr>
        <p:spPr>
          <a:xfrm>
            <a:off x="0" y="2564904"/>
            <a:ext cx="9505056" cy="4401205"/>
          </a:xfrm>
          <a:prstGeom prst="rect">
            <a:avLst/>
          </a:prstGeom>
          <a:noFill/>
        </p:spPr>
        <p:txBody>
          <a:bodyPr wrap="square" rtlCol="0">
            <a:spAutoFit/>
          </a:bodyPr>
          <a:lstStyle/>
          <a:p>
            <a:r>
              <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But I know that you do not have the love of God within you. I have come in my Father’s name, and you do not receive me. If another comes in his own name, you will receive him.   John 5:42-43</a:t>
            </a:r>
          </a:p>
          <a:p>
            <a:endPar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ndParaRPr>
          </a:p>
          <a:p>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The Incapacity to Discern </a:t>
            </a:r>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FALSEHOOD</a:t>
            </a:r>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1404111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9832" y="2276872"/>
            <a:ext cx="5931575" cy="3966741"/>
          </a:xfrm>
          <a:prstGeom prst="rect">
            <a:avLst/>
          </a:prstGeom>
        </p:spPr>
      </p:pic>
      <p:sp>
        <p:nvSpPr>
          <p:cNvPr id="3" name="TextBox 2"/>
          <p:cNvSpPr txBox="1"/>
          <p:nvPr/>
        </p:nvSpPr>
        <p:spPr>
          <a:xfrm>
            <a:off x="611560" y="548680"/>
            <a:ext cx="6984776" cy="1446550"/>
          </a:xfrm>
          <a:prstGeom prst="rect">
            <a:avLst/>
          </a:prstGeom>
          <a:noFill/>
        </p:spPr>
        <p:txBody>
          <a:bodyPr wrap="square" rtlCol="0">
            <a:spAutoFit/>
          </a:bodyPr>
          <a:lstStyle/>
          <a:p>
            <a:r>
              <a:rPr lang="en-CA" sz="4400" dirty="0">
                <a:solidFill>
                  <a:schemeClr val="bg1">
                    <a:lumMod val="20000"/>
                    <a:lumOff val="80000"/>
                  </a:schemeClr>
                </a:solidFill>
                <a:latin typeface="Arial Black" panose="020B0A04020102020204" pitchFamily="34" charset="0"/>
              </a:rPr>
              <a:t>The </a:t>
            </a:r>
            <a:r>
              <a:rPr lang="en-CA" sz="4400" i="1" dirty="0">
                <a:solidFill>
                  <a:schemeClr val="bg1">
                    <a:lumMod val="20000"/>
                    <a:lumOff val="80000"/>
                  </a:schemeClr>
                </a:solidFill>
                <a:latin typeface="Arial Black" panose="020B0A04020102020204" pitchFamily="34" charset="0"/>
              </a:rPr>
              <a:t>DILEMMA</a:t>
            </a:r>
            <a:r>
              <a:rPr lang="en-CA" sz="4400" dirty="0">
                <a:solidFill>
                  <a:schemeClr val="bg1">
                    <a:lumMod val="20000"/>
                    <a:lumOff val="80000"/>
                  </a:schemeClr>
                </a:solidFill>
                <a:latin typeface="Arial Black" panose="020B0A04020102020204" pitchFamily="34" charset="0"/>
              </a:rPr>
              <a:t> of Spiritual Truth</a:t>
            </a:r>
          </a:p>
        </p:txBody>
      </p:sp>
    </p:spTree>
    <p:extLst>
      <p:ext uri="{BB962C8B-B14F-4D97-AF65-F5344CB8AC3E}">
        <p14:creationId xmlns:p14="http://schemas.microsoft.com/office/powerpoint/2010/main" val="2401098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595" y="1133856"/>
            <a:ext cx="9305595" cy="4671408"/>
          </a:xfrm>
          <a:prstGeom prst="rect">
            <a:avLst/>
          </a:prstGeom>
        </p:spPr>
      </p:pic>
    </p:spTree>
    <p:extLst>
      <p:ext uri="{BB962C8B-B14F-4D97-AF65-F5344CB8AC3E}">
        <p14:creationId xmlns:p14="http://schemas.microsoft.com/office/powerpoint/2010/main" val="2038933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8144" y="1340768"/>
            <a:ext cx="3086472" cy="3086472"/>
          </a:xfrm>
          <a:prstGeom prst="rect">
            <a:avLst/>
          </a:prstGeom>
        </p:spPr>
      </p:pic>
      <p:sp>
        <p:nvSpPr>
          <p:cNvPr id="3" name="TextBox 2"/>
          <p:cNvSpPr txBox="1"/>
          <p:nvPr/>
        </p:nvSpPr>
        <p:spPr>
          <a:xfrm>
            <a:off x="14560" y="476672"/>
            <a:ext cx="8856984" cy="6890156"/>
          </a:xfrm>
          <a:prstGeom prst="rect">
            <a:avLst/>
          </a:prstGeom>
          <a:noFill/>
        </p:spPr>
        <p:txBody>
          <a:bodyPr wrap="square" rtlCol="0">
            <a:spAutoFit/>
          </a:bodyPr>
          <a:lstStyle/>
          <a:p>
            <a:pPr lvl="0">
              <a:lnSpc>
                <a:spcPct val="107000"/>
              </a:lnSpc>
              <a:spcAft>
                <a:spcPts val="0"/>
              </a:spcAft>
            </a:pPr>
            <a:r>
              <a:rPr lang="en-US" sz="4400" b="1" dirty="0">
                <a:solidFill>
                  <a:schemeClr val="bg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The </a:t>
            </a:r>
            <a:r>
              <a:rPr lang="en-US" sz="4400" b="1" i="1" dirty="0">
                <a:solidFill>
                  <a:schemeClr val="bg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HUMAN</a:t>
            </a:r>
            <a:r>
              <a:rPr lang="en-US" sz="4400" b="1" dirty="0">
                <a:solidFill>
                  <a:schemeClr val="bg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 Obstacle</a:t>
            </a:r>
            <a:endParaRPr lang="en-CA" sz="4400" dirty="0">
              <a:solidFill>
                <a:schemeClr val="bg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3200" i="1" dirty="0">
                <a:solidFill>
                  <a:schemeClr val="bg1">
                    <a:lumMod val="20000"/>
                    <a:lumOff val="80000"/>
                  </a:schemeClr>
                </a:solidFill>
                <a:latin typeface="Arial" panose="020B0604020202020204" pitchFamily="34" charset="0"/>
                <a:ea typeface="Calibri" panose="020F0502020204030204" pitchFamily="34" charset="0"/>
                <a:cs typeface="Times New Roman" panose="02020603050405020304" pitchFamily="18" charset="0"/>
              </a:rPr>
              <a:t>I do not receive glory from </a:t>
            </a:r>
          </a:p>
          <a:p>
            <a:pPr marL="457200">
              <a:lnSpc>
                <a:spcPct val="107000"/>
              </a:lnSpc>
              <a:spcAft>
                <a:spcPts val="0"/>
              </a:spcAft>
            </a:pPr>
            <a:r>
              <a:rPr lang="en-US" sz="3200" i="1" dirty="0">
                <a:solidFill>
                  <a:schemeClr val="bg1">
                    <a:lumMod val="20000"/>
                    <a:lumOff val="80000"/>
                  </a:schemeClr>
                </a:solidFill>
                <a:latin typeface="Arial" panose="020B0604020202020204" pitchFamily="34" charset="0"/>
                <a:ea typeface="Calibri" panose="020F0502020204030204" pitchFamily="34" charset="0"/>
                <a:cs typeface="Times New Roman" panose="02020603050405020304" pitchFamily="18" charset="0"/>
              </a:rPr>
              <a:t>people. But I know that you </a:t>
            </a:r>
          </a:p>
          <a:p>
            <a:pPr marL="457200">
              <a:lnSpc>
                <a:spcPct val="107000"/>
              </a:lnSpc>
              <a:spcAft>
                <a:spcPts val="0"/>
              </a:spcAft>
            </a:pPr>
            <a:r>
              <a:rPr lang="en-US" sz="3200" i="1" dirty="0">
                <a:solidFill>
                  <a:schemeClr val="bg1">
                    <a:lumMod val="20000"/>
                    <a:lumOff val="80000"/>
                  </a:schemeClr>
                </a:solidFill>
                <a:latin typeface="Arial" panose="020B0604020202020204" pitchFamily="34" charset="0"/>
                <a:ea typeface="Calibri" panose="020F0502020204030204" pitchFamily="34" charset="0"/>
                <a:cs typeface="Times New Roman" panose="02020603050405020304" pitchFamily="18" charset="0"/>
              </a:rPr>
              <a:t>do not have the love of God </a:t>
            </a:r>
          </a:p>
          <a:p>
            <a:pPr marL="457200">
              <a:lnSpc>
                <a:spcPct val="107000"/>
              </a:lnSpc>
              <a:spcAft>
                <a:spcPts val="0"/>
              </a:spcAft>
            </a:pPr>
            <a:r>
              <a:rPr lang="en-US" sz="3200" i="1" dirty="0">
                <a:solidFill>
                  <a:schemeClr val="bg1">
                    <a:lumMod val="20000"/>
                    <a:lumOff val="80000"/>
                  </a:schemeClr>
                </a:solidFill>
                <a:latin typeface="Arial" panose="020B0604020202020204" pitchFamily="34" charset="0"/>
                <a:ea typeface="Calibri" panose="020F0502020204030204" pitchFamily="34" charset="0"/>
                <a:cs typeface="Times New Roman" panose="02020603050405020304" pitchFamily="18" charset="0"/>
              </a:rPr>
              <a:t>within you. I have come in </a:t>
            </a:r>
          </a:p>
          <a:p>
            <a:pPr marL="457200">
              <a:lnSpc>
                <a:spcPct val="107000"/>
              </a:lnSpc>
              <a:spcAft>
                <a:spcPts val="0"/>
              </a:spcAft>
            </a:pPr>
            <a:r>
              <a:rPr lang="en-US" sz="3200" i="1" dirty="0">
                <a:solidFill>
                  <a:schemeClr val="bg1">
                    <a:lumMod val="20000"/>
                    <a:lumOff val="80000"/>
                  </a:schemeClr>
                </a:solidFill>
                <a:latin typeface="Arial" panose="020B0604020202020204" pitchFamily="34" charset="0"/>
                <a:ea typeface="Calibri" panose="020F0502020204030204" pitchFamily="34" charset="0"/>
                <a:cs typeface="Times New Roman" panose="02020603050405020304" pitchFamily="18" charset="0"/>
              </a:rPr>
              <a:t>my Father’s name, and you </a:t>
            </a:r>
          </a:p>
          <a:p>
            <a:pPr marL="457200">
              <a:lnSpc>
                <a:spcPct val="107000"/>
              </a:lnSpc>
              <a:spcAft>
                <a:spcPts val="0"/>
              </a:spcAft>
            </a:pPr>
            <a:r>
              <a:rPr lang="en-US" sz="3200" i="1" dirty="0">
                <a:solidFill>
                  <a:schemeClr val="bg1">
                    <a:lumMod val="20000"/>
                    <a:lumOff val="80000"/>
                  </a:schemeClr>
                </a:solidFill>
                <a:latin typeface="Arial" panose="020B0604020202020204" pitchFamily="34" charset="0"/>
                <a:ea typeface="Calibri" panose="020F0502020204030204" pitchFamily="34" charset="0"/>
                <a:cs typeface="Times New Roman" panose="02020603050405020304" pitchFamily="18" charset="0"/>
              </a:rPr>
              <a:t>do not receive me. If another </a:t>
            </a:r>
          </a:p>
          <a:p>
            <a:pPr marL="457200">
              <a:lnSpc>
                <a:spcPct val="107000"/>
              </a:lnSpc>
              <a:spcAft>
                <a:spcPts val="0"/>
              </a:spcAft>
            </a:pPr>
            <a:r>
              <a:rPr lang="en-US" sz="3200" i="1" dirty="0">
                <a:solidFill>
                  <a:schemeClr val="bg1">
                    <a:lumMod val="20000"/>
                    <a:lumOff val="80000"/>
                  </a:schemeClr>
                </a:solidFill>
                <a:latin typeface="Arial" panose="020B0604020202020204" pitchFamily="34" charset="0"/>
                <a:ea typeface="Calibri" panose="020F0502020204030204" pitchFamily="34" charset="0"/>
                <a:cs typeface="Times New Roman" panose="02020603050405020304" pitchFamily="18" charset="0"/>
              </a:rPr>
              <a:t>comes in his own name, you will receive him. How can you believe, when you receive glory from one another and do not seek the glory that comes from the only God?   John 5:40-44</a:t>
            </a:r>
            <a:endParaRPr lang="en-CA" sz="3200" dirty="0">
              <a:solidFill>
                <a:schemeClr val="bg1">
                  <a:lumMod val="20000"/>
                  <a:lumOff val="80000"/>
                </a:schemeClr>
              </a:solidFill>
              <a:latin typeface="Arial" panose="020B060402020202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817298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32" y="1853105"/>
            <a:ext cx="8856984" cy="4505401"/>
          </a:xfrm>
          <a:prstGeom prst="rect">
            <a:avLst/>
          </a:prstGeom>
          <a:noFill/>
        </p:spPr>
        <p:txBody>
          <a:bodyPr wrap="square" rtlCol="0">
            <a:spAutoFit/>
          </a:bodyPr>
          <a:lstStyle/>
          <a:p>
            <a:pPr lvl="0">
              <a:lnSpc>
                <a:spcPct val="107000"/>
              </a:lnSpc>
              <a:spcAft>
                <a:spcPts val="0"/>
              </a:spcAft>
            </a:pPr>
            <a:r>
              <a:rPr lang="en-US" sz="4400" b="1" dirty="0">
                <a:solidFill>
                  <a:schemeClr val="bg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The </a:t>
            </a:r>
            <a:r>
              <a:rPr lang="en-US" sz="4400" b="1" i="1" dirty="0">
                <a:solidFill>
                  <a:schemeClr val="bg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RELIGIOUS</a:t>
            </a:r>
            <a:r>
              <a:rPr lang="en-US" sz="4400" b="1" dirty="0">
                <a:solidFill>
                  <a:schemeClr val="bg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 Obstacle</a:t>
            </a:r>
            <a:endParaRPr lang="en-CA" sz="4400" dirty="0">
              <a:solidFill>
                <a:schemeClr val="bg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3200" i="1" dirty="0">
                <a:solidFill>
                  <a:schemeClr val="bg1">
                    <a:lumMod val="20000"/>
                    <a:lumOff val="80000"/>
                  </a:schemeClr>
                </a:solidFill>
                <a:latin typeface="Arial" panose="020B0604020202020204" pitchFamily="34" charset="0"/>
                <a:ea typeface="Calibri" panose="020F0502020204030204" pitchFamily="34" charset="0"/>
                <a:cs typeface="Times New Roman" panose="02020603050405020304" pitchFamily="18" charset="0"/>
              </a:rPr>
              <a:t>Do not think that I will accuse you to the Father. There is one who accuses you: Moses, on whom you have set your hope. For if you believed Moses, you would believe me; for he wrote of me. But if you do not believe his writings, how will you believe my words?”   John 5:45-47</a:t>
            </a:r>
            <a:endParaRPr lang="en-CA" dirty="0"/>
          </a:p>
        </p:txBody>
      </p:sp>
      <p:pic>
        <p:nvPicPr>
          <p:cNvPr id="4" name="Picture 3"/>
          <p:cNvPicPr>
            <a:picLocks noChangeAspect="1"/>
          </p:cNvPicPr>
          <p:nvPr/>
        </p:nvPicPr>
        <p:blipFill>
          <a:blip r:embed="rId2"/>
          <a:stretch>
            <a:fillRect/>
          </a:stretch>
        </p:blipFill>
        <p:spPr>
          <a:xfrm>
            <a:off x="13444" y="-6052"/>
            <a:ext cx="5832648" cy="1859157"/>
          </a:xfrm>
          <a:prstGeom prst="rect">
            <a:avLst/>
          </a:prstGeom>
        </p:spPr>
      </p:pic>
    </p:spTree>
    <p:extLst>
      <p:ext uri="{BB962C8B-B14F-4D97-AF65-F5344CB8AC3E}">
        <p14:creationId xmlns:p14="http://schemas.microsoft.com/office/powerpoint/2010/main" val="2899573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595" y="1133856"/>
            <a:ext cx="9305595" cy="4671408"/>
          </a:xfrm>
          <a:prstGeom prst="rect">
            <a:avLst/>
          </a:prstGeom>
        </p:spPr>
      </p:pic>
    </p:spTree>
    <p:extLst>
      <p:ext uri="{BB962C8B-B14F-4D97-AF65-F5344CB8AC3E}">
        <p14:creationId xmlns:p14="http://schemas.microsoft.com/office/powerpoint/2010/main" val="3381169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056" t="12330" r="10261" b="64844"/>
          <a:stretch/>
        </p:blipFill>
        <p:spPr>
          <a:xfrm>
            <a:off x="323528" y="-8508"/>
            <a:ext cx="8208912" cy="3168353"/>
          </a:xfrm>
          <a:prstGeom prst="rect">
            <a:avLst/>
          </a:prstGeom>
        </p:spPr>
      </p:pic>
      <p:sp>
        <p:nvSpPr>
          <p:cNvPr id="4" name="TextBox 3"/>
          <p:cNvSpPr txBox="1"/>
          <p:nvPr/>
        </p:nvSpPr>
        <p:spPr>
          <a:xfrm>
            <a:off x="0" y="2564904"/>
            <a:ext cx="9505056" cy="4216539"/>
          </a:xfrm>
          <a:prstGeom prst="rect">
            <a:avLst/>
          </a:prstGeom>
          <a:noFill/>
        </p:spPr>
        <p:txBody>
          <a:bodyPr wrap="square" rtlCol="0">
            <a:spAutoFit/>
          </a:bodyPr>
          <a:lstStyle/>
          <a:p>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Truth Starts Outside of </a:t>
            </a:r>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US</a:t>
            </a:r>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a:t>
            </a:r>
          </a:p>
          <a:p>
            <a:r>
              <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He came to his own, and his own people did not receive him. But to all who did receive him, who believed in his name, he gave the right to become children of God, who were born, not of blood nor of the will of the flesh nor of the will of man, but of God.   John 1:11-13</a:t>
            </a:r>
          </a:p>
        </p:txBody>
      </p:sp>
    </p:spTree>
    <p:extLst>
      <p:ext uri="{BB962C8B-B14F-4D97-AF65-F5344CB8AC3E}">
        <p14:creationId xmlns:p14="http://schemas.microsoft.com/office/powerpoint/2010/main" val="2264936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995" y="5165293"/>
            <a:ext cx="6747461" cy="1446550"/>
          </a:xfrm>
          <a:prstGeom prst="rect">
            <a:avLst/>
          </a:prstGeom>
          <a:noFill/>
        </p:spPr>
        <p:txBody>
          <a:bodyPr wrap="square" rtlCol="0">
            <a:spAutoFit/>
          </a:bodyPr>
          <a:lstStyle/>
          <a:p>
            <a:r>
              <a:rPr lang="en-CA"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Four Sources of Spiritual Truth</a:t>
            </a:r>
          </a:p>
        </p:txBody>
      </p:sp>
      <p:pic>
        <p:nvPicPr>
          <p:cNvPr id="3" name="Picture 2"/>
          <p:cNvPicPr>
            <a:picLocks noChangeAspect="1"/>
          </p:cNvPicPr>
          <p:nvPr/>
        </p:nvPicPr>
        <p:blipFill>
          <a:blip r:embed="rId3"/>
          <a:stretch>
            <a:fillRect/>
          </a:stretch>
        </p:blipFill>
        <p:spPr>
          <a:xfrm>
            <a:off x="467544" y="188640"/>
            <a:ext cx="6840760" cy="4976653"/>
          </a:xfrm>
          <a:prstGeom prst="rect">
            <a:avLst/>
          </a:prstGeom>
        </p:spPr>
      </p:pic>
    </p:spTree>
    <p:extLst>
      <p:ext uri="{BB962C8B-B14F-4D97-AF65-F5344CB8AC3E}">
        <p14:creationId xmlns:p14="http://schemas.microsoft.com/office/powerpoint/2010/main" val="4210457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791586"/>
            <a:ext cx="8316416" cy="4585871"/>
          </a:xfrm>
          <a:prstGeom prst="rect">
            <a:avLst/>
          </a:prstGeom>
          <a:noFill/>
        </p:spPr>
        <p:txBody>
          <a:bodyPr wrap="square" rtlCol="0">
            <a:spAutoFit/>
          </a:bodyPr>
          <a:lstStyle/>
          <a:p>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WITNESS</a:t>
            </a:r>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 </a:t>
            </a:r>
          </a:p>
          <a:p>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A Personal </a:t>
            </a:r>
          </a:p>
          <a:p>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POINTER</a:t>
            </a:r>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a:t>
            </a:r>
          </a:p>
          <a:p>
            <a:r>
              <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You sent to John, and he has borne witness to the truth… He was a burning and shining lamp, and you were willing to rejoice for a while in his light.   John 5:33, 35</a:t>
            </a:r>
          </a:p>
        </p:txBody>
      </p:sp>
      <p:pic>
        <p:nvPicPr>
          <p:cNvPr id="3" name="Picture 2"/>
          <p:cNvPicPr>
            <a:picLocks noChangeAspect="1"/>
          </p:cNvPicPr>
          <p:nvPr/>
        </p:nvPicPr>
        <p:blipFill>
          <a:blip r:embed="rId3"/>
          <a:stretch>
            <a:fillRect/>
          </a:stretch>
        </p:blipFill>
        <p:spPr>
          <a:xfrm>
            <a:off x="4499992" y="260648"/>
            <a:ext cx="4176464" cy="3038378"/>
          </a:xfrm>
          <a:prstGeom prst="rect">
            <a:avLst/>
          </a:prstGeom>
        </p:spPr>
      </p:pic>
    </p:spTree>
    <p:extLst>
      <p:ext uri="{BB962C8B-B14F-4D97-AF65-F5344CB8AC3E}">
        <p14:creationId xmlns:p14="http://schemas.microsoft.com/office/powerpoint/2010/main" val="419812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972"/>
          <a:stretch/>
        </p:blipFill>
        <p:spPr>
          <a:xfrm>
            <a:off x="107504" y="-1427998"/>
            <a:ext cx="6836047" cy="8285998"/>
          </a:xfrm>
          <a:prstGeom prst="rect">
            <a:avLst/>
          </a:prstGeom>
        </p:spPr>
      </p:pic>
    </p:spTree>
    <p:extLst>
      <p:ext uri="{BB962C8B-B14F-4D97-AF65-F5344CB8AC3E}">
        <p14:creationId xmlns:p14="http://schemas.microsoft.com/office/powerpoint/2010/main" val="342496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791586"/>
            <a:ext cx="8964488" cy="5078313"/>
          </a:xfrm>
          <a:prstGeom prst="rect">
            <a:avLst/>
          </a:prstGeom>
          <a:noFill/>
        </p:spPr>
        <p:txBody>
          <a:bodyPr wrap="square" rtlCol="0">
            <a:spAutoFit/>
          </a:bodyPr>
          <a:lstStyle/>
          <a:p>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MIRACLES: </a:t>
            </a:r>
          </a:p>
          <a:p>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Unexplai</a:t>
            </a:r>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nable EXPERIENCES…</a:t>
            </a:r>
          </a:p>
          <a:p>
            <a:r>
              <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But the testimony that I have is greater than that of John. For the works that the Father has given me to accomplish, the very works that I am doing, bear witness about me that the Father has sent me.   John 5:36</a:t>
            </a:r>
          </a:p>
        </p:txBody>
      </p:sp>
      <p:pic>
        <p:nvPicPr>
          <p:cNvPr id="3" name="Picture 2"/>
          <p:cNvPicPr>
            <a:picLocks noChangeAspect="1"/>
          </p:cNvPicPr>
          <p:nvPr/>
        </p:nvPicPr>
        <p:blipFill>
          <a:blip r:embed="rId3"/>
          <a:stretch>
            <a:fillRect/>
          </a:stretch>
        </p:blipFill>
        <p:spPr>
          <a:xfrm>
            <a:off x="4788024" y="116632"/>
            <a:ext cx="4176464" cy="3038378"/>
          </a:xfrm>
          <a:prstGeom prst="rect">
            <a:avLst/>
          </a:prstGeom>
        </p:spPr>
      </p:pic>
    </p:spTree>
    <p:extLst>
      <p:ext uri="{BB962C8B-B14F-4D97-AF65-F5344CB8AC3E}">
        <p14:creationId xmlns:p14="http://schemas.microsoft.com/office/powerpoint/2010/main" val="310474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533"/>
          <a:stretch/>
        </p:blipFill>
        <p:spPr>
          <a:xfrm>
            <a:off x="-1" y="377189"/>
            <a:ext cx="9070135" cy="5356067"/>
          </a:xfrm>
          <a:prstGeom prst="rect">
            <a:avLst/>
          </a:prstGeom>
        </p:spPr>
      </p:pic>
    </p:spTree>
    <p:extLst>
      <p:ext uri="{BB962C8B-B14F-4D97-AF65-F5344CB8AC3E}">
        <p14:creationId xmlns:p14="http://schemas.microsoft.com/office/powerpoint/2010/main" val="2765102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780" y="2492896"/>
            <a:ext cx="8964488" cy="2923877"/>
          </a:xfrm>
          <a:prstGeom prst="rect">
            <a:avLst/>
          </a:prstGeom>
          <a:noFill/>
        </p:spPr>
        <p:txBody>
          <a:bodyPr wrap="square" rtlCol="0">
            <a:spAutoFit/>
          </a:bodyPr>
          <a:lstStyle/>
          <a:p>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CONVICTION: </a:t>
            </a:r>
          </a:p>
          <a:p>
            <a:r>
              <a:rPr lang="en-US" sz="4400"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Divine </a:t>
            </a:r>
            <a:r>
              <a:rPr lang="en-US" sz="44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ENCOUNTERS…</a:t>
            </a:r>
          </a:p>
          <a:p>
            <a:r>
              <a:rPr lang="en-US" sz="3200" i="1" dirty="0">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rPr>
              <a:t>And the Father who sent me has himself borne witness about me.   John 5:37a</a:t>
            </a:r>
          </a:p>
        </p:txBody>
      </p:sp>
      <p:pic>
        <p:nvPicPr>
          <p:cNvPr id="3" name="Picture 2"/>
          <p:cNvPicPr>
            <a:picLocks noChangeAspect="1"/>
          </p:cNvPicPr>
          <p:nvPr/>
        </p:nvPicPr>
        <p:blipFill>
          <a:blip r:embed="rId3"/>
          <a:stretch>
            <a:fillRect/>
          </a:stretch>
        </p:blipFill>
        <p:spPr>
          <a:xfrm>
            <a:off x="4788024" y="116632"/>
            <a:ext cx="4176464" cy="3038378"/>
          </a:xfrm>
          <a:prstGeom prst="rect">
            <a:avLst/>
          </a:prstGeom>
        </p:spPr>
      </p:pic>
    </p:spTree>
    <p:extLst>
      <p:ext uri="{BB962C8B-B14F-4D97-AF65-F5344CB8AC3E}">
        <p14:creationId xmlns:p14="http://schemas.microsoft.com/office/powerpoint/2010/main" val="1471707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814387"/>
            <a:ext cx="9296400" cy="5229225"/>
          </a:xfrm>
          <a:prstGeom prst="rect">
            <a:avLst/>
          </a:prstGeom>
        </p:spPr>
      </p:pic>
    </p:spTree>
    <p:extLst>
      <p:ext uri="{BB962C8B-B14F-4D97-AF65-F5344CB8AC3E}">
        <p14:creationId xmlns:p14="http://schemas.microsoft.com/office/powerpoint/2010/main" val="1361006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Template>
  <TotalTime>1091</TotalTime>
  <Words>523</Words>
  <Application>Microsoft Office PowerPoint</Application>
  <PresentationFormat>On-screen Show (4:3)</PresentationFormat>
  <Paragraphs>49</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ICELBlack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christophe mertens</cp:lastModifiedBy>
  <cp:revision>13</cp:revision>
  <dcterms:created xsi:type="dcterms:W3CDTF">2016-06-25T13:12:20Z</dcterms:created>
  <dcterms:modified xsi:type="dcterms:W3CDTF">2016-06-26T16:29:41Z</dcterms:modified>
</cp:coreProperties>
</file>