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5"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p:scale>
          <a:sx n="50" d="100"/>
          <a:sy n="50" d="100"/>
        </p:scale>
        <p:origin x="-426" y="-360"/>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11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C9BC44-743E-4C96-BD1D-C5393E9F802F}" type="datetimeFigureOut">
              <a:rPr lang="en-GB" smtClean="0"/>
              <a:t>31/10/2015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5A999-76F7-47AD-B12D-2822FE66AC9B}" type="slidenum">
              <a:rPr lang="en-GB" smtClean="0"/>
              <a:t>‹#›</a:t>
            </a:fld>
            <a:endParaRPr lang="en-GB"/>
          </a:p>
        </p:txBody>
      </p:sp>
    </p:spTree>
    <p:extLst>
      <p:ext uri="{BB962C8B-B14F-4D97-AF65-F5344CB8AC3E}">
        <p14:creationId xmlns:p14="http://schemas.microsoft.com/office/powerpoint/2010/main" val="378514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1430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bwMode="auto">
          <a:xfrm>
            <a:off x="1447800" y="3124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en-US" smtClean="0"/>
              <a:t>Click to edit Master subtitle style</a:t>
            </a:r>
            <a:endParaRPr lang="en-US"/>
          </a:p>
        </p:txBody>
      </p:sp>
    </p:spTree>
    <p:extLst>
      <p:ext uri="{BB962C8B-B14F-4D97-AF65-F5344CB8AC3E}">
        <p14:creationId xmlns:p14="http://schemas.microsoft.com/office/powerpoint/2010/main" val="186386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90386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617768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0466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287652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9254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80682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27755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Tree>
    <p:extLst>
      <p:ext uri="{BB962C8B-B14F-4D97-AF65-F5344CB8AC3E}">
        <p14:creationId xmlns:p14="http://schemas.microsoft.com/office/powerpoint/2010/main" val="5267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42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53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902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voge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0650" y="6381750"/>
            <a:ext cx="5810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8278813" y="6375400"/>
            <a:ext cx="757237" cy="366713"/>
          </a:xfrm>
          <a:prstGeom prst="rect">
            <a:avLst/>
          </a:prstGeom>
          <a:noFill/>
          <a:ln>
            <a:noFill/>
          </a:ln>
          <a:effectLs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fontAlgn="auto">
              <a:spcBef>
                <a:spcPct val="50000"/>
              </a:spcBef>
              <a:spcAft>
                <a:spcPts val="0"/>
              </a:spcAft>
              <a:defRPr/>
            </a:pPr>
            <a:r>
              <a:rPr lang="en-GB" sz="1800" b="1" smtClean="0">
                <a:solidFill>
                  <a:srgbClr val="FFFFFF"/>
                </a:solidFill>
                <a:latin typeface="Arial" charset="0"/>
                <a:cs typeface="+mn-cs"/>
              </a:rPr>
              <a:t>ICEL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mj-lt"/>
          <a:ea typeface="+mj-ea"/>
          <a:cs typeface="+mj-cs"/>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p:titleStyle>
    <p:bodyStyle>
      <a:lvl1pPr marL="342900" indent="-342900" algn="l" rtl="0" eaLnBrk="1" fontAlgn="base" hangingPunct="1">
        <a:spcBef>
          <a:spcPct val="20000"/>
        </a:spcBef>
        <a:spcAft>
          <a:spcPct val="0"/>
        </a:spcAft>
        <a:buClr>
          <a:srgbClr val="FFCC66"/>
        </a:buClr>
        <a:buFont typeface="Webdings" charset="2"/>
        <a:defRPr kumimoji="1" sz="2800">
          <a:solidFill>
            <a:srgbClr val="FFFFFF"/>
          </a:solidFill>
          <a:effectLst>
            <a:outerShdw blurRad="38100" dist="38100" dir="2700000" algn="tl">
              <a:srgbClr val="578963"/>
            </a:outerShdw>
          </a:effectLst>
          <a:latin typeface="+mn-lt"/>
          <a:ea typeface="+mn-ea"/>
          <a:cs typeface="+mn-cs"/>
        </a:defRPr>
      </a:lvl1pPr>
      <a:lvl2pPr marL="742950" indent="-285750" algn="l" rtl="0" eaLnBrk="1" fontAlgn="base" hangingPunct="1">
        <a:spcBef>
          <a:spcPct val="20000"/>
        </a:spcBef>
        <a:spcAft>
          <a:spcPct val="0"/>
        </a:spcAft>
        <a:buClr>
          <a:srgbClr val="FFCC66"/>
        </a:buClr>
        <a:buFont typeface="Webdings" charset="2"/>
        <a:defRPr kumimoji="1" sz="2400">
          <a:solidFill>
            <a:srgbClr val="FFFFFF"/>
          </a:solidFill>
          <a:effectLst>
            <a:outerShdw blurRad="38100" dist="38100" dir="2700000" algn="tl">
              <a:srgbClr val="578963"/>
            </a:outerShdw>
          </a:effectLst>
          <a:latin typeface="+mn-lt"/>
        </a:defRPr>
      </a:lvl2pPr>
      <a:lvl3pPr marL="1143000" indent="-228600" algn="l" rtl="0" eaLnBrk="1" fontAlgn="base" hangingPunct="1">
        <a:spcBef>
          <a:spcPct val="20000"/>
        </a:spcBef>
        <a:spcAft>
          <a:spcPct val="0"/>
        </a:spcAft>
        <a:buClr>
          <a:srgbClr val="FFCC66"/>
        </a:buClr>
        <a:buFont typeface="Webdings" charset="2"/>
        <a:defRPr kumimoji="1" sz="2000">
          <a:solidFill>
            <a:srgbClr val="FFFFFF"/>
          </a:solidFill>
          <a:effectLst>
            <a:outerShdw blurRad="38100" dist="38100" dir="2700000" algn="tl">
              <a:srgbClr val="578963"/>
            </a:outerShdw>
          </a:effectLst>
          <a:latin typeface="+mn-lt"/>
        </a:defRPr>
      </a:lvl3pPr>
      <a:lvl4pPr marL="1600200" indent="-228600" algn="l" rtl="0" eaLnBrk="1" fontAlgn="base" hangingPunct="1">
        <a:spcBef>
          <a:spcPct val="20000"/>
        </a:spcBef>
        <a:spcAft>
          <a:spcPct val="0"/>
        </a:spcAft>
        <a:buClr>
          <a:srgbClr val="FFCC66"/>
        </a:buClr>
        <a:buFont typeface="Webdings" charset="2"/>
        <a:defRPr kumimoji="1">
          <a:solidFill>
            <a:srgbClr val="FFFFFF"/>
          </a:solidFill>
          <a:effectLst>
            <a:outerShdw blurRad="38100" dist="38100" dir="2700000" algn="tl">
              <a:srgbClr val="578963"/>
            </a:outerShdw>
          </a:effectLst>
          <a:latin typeface="+mn-lt"/>
        </a:defRPr>
      </a:lvl4pPr>
      <a:lvl5pPr marL="2057400" indent="-228600" algn="l" rtl="0" eaLnBrk="1" fontAlgn="base" hangingPunct="1">
        <a:spcBef>
          <a:spcPct val="20000"/>
        </a:spcBef>
        <a:spcAft>
          <a:spcPct val="0"/>
        </a:spcAft>
        <a:buClr>
          <a:srgbClr val="FFCC66"/>
        </a:buClr>
        <a:buFont typeface="Webdings" charset="2"/>
        <a:defRPr kumimoji="1">
          <a:solidFill>
            <a:srgbClr val="FFFFFF"/>
          </a:solidFill>
          <a:effectLst>
            <a:outerShdw blurRad="38100" dist="38100" dir="2700000" algn="tl">
              <a:srgbClr val="578963"/>
            </a:outerShdw>
          </a:effectLst>
          <a:latin typeface="+mn-lt"/>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481"/>
            <a:ext cx="9224734" cy="6149823"/>
          </a:xfrm>
          <a:prstGeom prst="rect">
            <a:avLst/>
          </a:prstGeom>
        </p:spPr>
      </p:pic>
      <p:sp>
        <p:nvSpPr>
          <p:cNvPr id="6" name="TextBox 5"/>
          <p:cNvSpPr txBox="1"/>
          <p:nvPr/>
        </p:nvSpPr>
        <p:spPr>
          <a:xfrm>
            <a:off x="467544" y="5200841"/>
            <a:ext cx="3600400" cy="1631216"/>
          </a:xfrm>
          <a:prstGeom prst="rect">
            <a:avLst/>
          </a:prstGeom>
          <a:solidFill>
            <a:schemeClr val="tx1">
              <a:lumMod val="40000"/>
              <a:lumOff val="60000"/>
            </a:schemeClr>
          </a:solidFill>
        </p:spPr>
        <p:txBody>
          <a:bodyPr wrap="square" rtlCol="0">
            <a:spAutoFit/>
          </a:bodyPr>
          <a:lstStyle/>
          <a:p>
            <a:pPr fontAlgn="base">
              <a:spcBef>
                <a:spcPct val="0"/>
              </a:spcBef>
              <a:spcAft>
                <a:spcPct val="0"/>
              </a:spcAft>
            </a:pPr>
            <a:r>
              <a:rPr lang="en-CA" sz="4400" dirty="0" smtClean="0">
                <a:solidFill>
                  <a:srgbClr val="333333"/>
                </a:solidFill>
                <a:latin typeface="Arial Black" panose="020B0A04020102020204" pitchFamily="34" charset="0"/>
                <a:cs typeface="Arial" panose="020B0604020202020204" pitchFamily="34" charset="0"/>
              </a:rPr>
              <a:t>Wake Up!!!</a:t>
            </a:r>
          </a:p>
          <a:p>
            <a:pPr fontAlgn="base">
              <a:spcBef>
                <a:spcPct val="0"/>
              </a:spcBef>
              <a:spcAft>
                <a:spcPct val="0"/>
              </a:spcAft>
            </a:pPr>
            <a:r>
              <a:rPr lang="en-CA" sz="2800" dirty="0" smtClean="0">
                <a:solidFill>
                  <a:srgbClr val="333333"/>
                </a:solidFill>
                <a:latin typeface="Arial Black" panose="020B0A04020102020204" pitchFamily="34" charset="0"/>
                <a:cs typeface="Arial" panose="020B0604020202020204" pitchFamily="34" charset="0"/>
              </a:rPr>
              <a:t>1 Corinthians 11:17-34</a:t>
            </a:r>
            <a:endParaRPr lang="en-CA" sz="2800" dirty="0">
              <a:solidFill>
                <a:srgbClr val="333333"/>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44291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007"/>
          <a:stretch/>
        </p:blipFill>
        <p:spPr>
          <a:xfrm>
            <a:off x="-540568" y="2636912"/>
            <a:ext cx="3732259" cy="3528392"/>
          </a:xfrm>
          <a:prstGeom prst="rect">
            <a:avLst/>
          </a:prstGeom>
        </p:spPr>
      </p:pic>
      <p:sp>
        <p:nvSpPr>
          <p:cNvPr id="3" name="TextBox 2"/>
          <p:cNvSpPr txBox="1"/>
          <p:nvPr/>
        </p:nvSpPr>
        <p:spPr>
          <a:xfrm>
            <a:off x="2195736" y="260648"/>
            <a:ext cx="6480720" cy="6370975"/>
          </a:xfrm>
          <a:prstGeom prst="rect">
            <a:avLst/>
          </a:prstGeom>
          <a:noFill/>
        </p:spPr>
        <p:txBody>
          <a:bodyPr wrap="square" rtlCol="0">
            <a:spAutoFit/>
          </a:bodyPr>
          <a:lstStyle/>
          <a:p>
            <a:pPr fontAlgn="base">
              <a:spcBef>
                <a:spcPct val="0"/>
              </a:spcBef>
              <a:spcAft>
                <a:spcPct val="0"/>
              </a:spcAft>
            </a:pPr>
            <a:r>
              <a:rPr lang="en-US" sz="3400" i="1" dirty="0">
                <a:solidFill>
                  <a:srgbClr val="333333"/>
                </a:solidFill>
                <a:latin typeface="Arial Black" panose="020B0A04020102020204" pitchFamily="34" charset="0"/>
                <a:cs typeface="Arial" panose="020B0604020202020204" pitchFamily="34" charset="0"/>
              </a:rPr>
              <a:t>In the same way, after supper he took the cup, saying, “This cup is the new covenant in my blood; do this, whenever you drink it, in remembrance of me.” For whenever you eat this bread and drink this cup, you proclaim the Lord’s death until he comes.   1 Corinthians 11:23-26</a:t>
            </a:r>
          </a:p>
        </p:txBody>
      </p:sp>
    </p:spTree>
    <p:extLst>
      <p:ext uri="{BB962C8B-B14F-4D97-AF65-F5344CB8AC3E}">
        <p14:creationId xmlns:p14="http://schemas.microsoft.com/office/powerpoint/2010/main" val="69036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923" b="23213"/>
          <a:stretch/>
        </p:blipFill>
        <p:spPr>
          <a:xfrm>
            <a:off x="395536" y="1844824"/>
            <a:ext cx="7128792" cy="4824535"/>
          </a:xfrm>
          <a:prstGeom prst="rect">
            <a:avLst/>
          </a:prstGeom>
        </p:spPr>
      </p:pic>
      <p:sp>
        <p:nvSpPr>
          <p:cNvPr id="3" name="TextBox 2"/>
          <p:cNvSpPr txBox="1"/>
          <p:nvPr/>
        </p:nvSpPr>
        <p:spPr>
          <a:xfrm>
            <a:off x="3275856" y="476672"/>
            <a:ext cx="5544616" cy="2123658"/>
          </a:xfrm>
          <a:prstGeom prst="rect">
            <a:avLst/>
          </a:prstGeom>
          <a:noFill/>
        </p:spPr>
        <p:txBody>
          <a:bodyPr wrap="square" rtlCol="0">
            <a:spAutoFit/>
          </a:bodyPr>
          <a:lstStyle/>
          <a:p>
            <a:pPr algn="r" fontAlgn="base">
              <a:spcBef>
                <a:spcPct val="0"/>
              </a:spcBef>
              <a:spcAft>
                <a:spcPct val="0"/>
              </a:spcAft>
            </a:pPr>
            <a:r>
              <a:rPr lang="en-US" sz="4400" dirty="0" smtClean="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The </a:t>
            </a:r>
            <a:r>
              <a:rPr lang="en-US"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Story </a:t>
            </a:r>
            <a:r>
              <a:rPr lang="en-US" sz="4400" dirty="0" smtClean="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Reminds </a:t>
            </a:r>
            <a:r>
              <a:rPr lang="en-US"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Us Who We ARE!</a:t>
            </a:r>
            <a:endParaRPr lang="en-CA"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26138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007"/>
          <a:stretch/>
        </p:blipFill>
        <p:spPr>
          <a:xfrm>
            <a:off x="-540568" y="2636912"/>
            <a:ext cx="3732259" cy="3528392"/>
          </a:xfrm>
          <a:prstGeom prst="rect">
            <a:avLst/>
          </a:prstGeom>
        </p:spPr>
      </p:pic>
      <p:sp>
        <p:nvSpPr>
          <p:cNvPr id="3" name="TextBox 2"/>
          <p:cNvSpPr txBox="1"/>
          <p:nvPr/>
        </p:nvSpPr>
        <p:spPr>
          <a:xfrm>
            <a:off x="2195736" y="260648"/>
            <a:ext cx="6480720" cy="6370975"/>
          </a:xfrm>
          <a:prstGeom prst="rect">
            <a:avLst/>
          </a:prstGeom>
          <a:noFill/>
        </p:spPr>
        <p:txBody>
          <a:bodyPr wrap="square" rtlCol="0">
            <a:spAutoFit/>
          </a:bodyPr>
          <a:lstStyle/>
          <a:p>
            <a:pPr fontAlgn="base">
              <a:spcBef>
                <a:spcPct val="0"/>
              </a:spcBef>
              <a:spcAft>
                <a:spcPct val="0"/>
              </a:spcAft>
            </a:pPr>
            <a:r>
              <a:rPr lang="en-US" sz="3400" i="1" dirty="0">
                <a:solidFill>
                  <a:srgbClr val="333333"/>
                </a:solidFill>
                <a:latin typeface="Arial Black" panose="020B0A04020102020204" pitchFamily="34" charset="0"/>
                <a:cs typeface="Arial" panose="020B0604020202020204" pitchFamily="34" charset="0"/>
              </a:rPr>
              <a:t>So then, whoever eats the bread or drinks the cup of the Lord in an unworthy manner will be guilty of sinning against the body and blood of the Lord . . . For those who eat and drink without discerning the body of Christ eat and drink judgment on themselves.   </a:t>
            </a:r>
            <a:endParaRPr lang="en-US" sz="3400" i="1" dirty="0" smtClean="0">
              <a:solidFill>
                <a:srgbClr val="333333"/>
              </a:solidFill>
              <a:latin typeface="Arial Black" panose="020B0A04020102020204" pitchFamily="34" charset="0"/>
              <a:cs typeface="Arial" panose="020B0604020202020204" pitchFamily="34" charset="0"/>
            </a:endParaRPr>
          </a:p>
          <a:p>
            <a:pPr fontAlgn="base">
              <a:spcBef>
                <a:spcPct val="0"/>
              </a:spcBef>
              <a:spcAft>
                <a:spcPct val="0"/>
              </a:spcAft>
            </a:pPr>
            <a:r>
              <a:rPr lang="en-US" sz="3400" i="1" dirty="0" smtClean="0">
                <a:solidFill>
                  <a:srgbClr val="333333"/>
                </a:solidFill>
                <a:latin typeface="Arial Black" panose="020B0A04020102020204" pitchFamily="34" charset="0"/>
                <a:cs typeface="Arial" panose="020B0604020202020204" pitchFamily="34" charset="0"/>
              </a:rPr>
              <a:t>1 </a:t>
            </a:r>
            <a:r>
              <a:rPr lang="en-US" sz="3400" i="1" dirty="0">
                <a:solidFill>
                  <a:srgbClr val="333333"/>
                </a:solidFill>
                <a:latin typeface="Arial Black" panose="020B0A04020102020204" pitchFamily="34" charset="0"/>
                <a:cs typeface="Arial" panose="020B0604020202020204" pitchFamily="34" charset="0"/>
              </a:rPr>
              <a:t>Corinthians 11:27, 29</a:t>
            </a:r>
          </a:p>
        </p:txBody>
      </p:sp>
    </p:spTree>
    <p:extLst>
      <p:ext uri="{BB962C8B-B14F-4D97-AF65-F5344CB8AC3E}">
        <p14:creationId xmlns:p14="http://schemas.microsoft.com/office/powerpoint/2010/main" val="243451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923" b="23213"/>
          <a:stretch/>
        </p:blipFill>
        <p:spPr>
          <a:xfrm>
            <a:off x="395536" y="1844824"/>
            <a:ext cx="7128792" cy="4824535"/>
          </a:xfrm>
          <a:prstGeom prst="rect">
            <a:avLst/>
          </a:prstGeom>
        </p:spPr>
      </p:pic>
      <p:sp>
        <p:nvSpPr>
          <p:cNvPr id="3" name="TextBox 2"/>
          <p:cNvSpPr txBox="1"/>
          <p:nvPr/>
        </p:nvSpPr>
        <p:spPr>
          <a:xfrm>
            <a:off x="3275856" y="476672"/>
            <a:ext cx="5544616" cy="2123658"/>
          </a:xfrm>
          <a:prstGeom prst="rect">
            <a:avLst/>
          </a:prstGeom>
          <a:noFill/>
        </p:spPr>
        <p:txBody>
          <a:bodyPr wrap="square" rtlCol="0">
            <a:spAutoFit/>
          </a:bodyPr>
          <a:lstStyle/>
          <a:p>
            <a:pPr algn="r" fontAlgn="base">
              <a:spcBef>
                <a:spcPct val="0"/>
              </a:spcBef>
              <a:spcAft>
                <a:spcPct val="0"/>
              </a:spcAft>
            </a:pPr>
            <a:r>
              <a:rPr lang="en-US" sz="4400" dirty="0" smtClean="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The </a:t>
            </a:r>
            <a:r>
              <a:rPr lang="en-US"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Story </a:t>
            </a:r>
            <a:r>
              <a:rPr lang="en-US" sz="4400" dirty="0" smtClean="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Reminds </a:t>
            </a:r>
            <a:r>
              <a:rPr lang="en-US"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Us Who We </a:t>
            </a:r>
            <a:r>
              <a:rPr lang="en-US" sz="4400" dirty="0" smtClean="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WERE</a:t>
            </a:r>
            <a:r>
              <a:rPr lang="en-US"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t>
            </a:r>
            <a:endParaRPr lang="en-CA"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351466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007"/>
          <a:stretch/>
        </p:blipFill>
        <p:spPr>
          <a:xfrm>
            <a:off x="-540568" y="2636912"/>
            <a:ext cx="3732259" cy="3528392"/>
          </a:xfrm>
          <a:prstGeom prst="rect">
            <a:avLst/>
          </a:prstGeom>
        </p:spPr>
      </p:pic>
      <p:sp>
        <p:nvSpPr>
          <p:cNvPr id="3" name="TextBox 2"/>
          <p:cNvSpPr txBox="1"/>
          <p:nvPr/>
        </p:nvSpPr>
        <p:spPr>
          <a:xfrm>
            <a:off x="2411760" y="1916832"/>
            <a:ext cx="6480720" cy="2708434"/>
          </a:xfrm>
          <a:prstGeom prst="rect">
            <a:avLst/>
          </a:prstGeom>
          <a:noFill/>
        </p:spPr>
        <p:txBody>
          <a:bodyPr wrap="square" rtlCol="0">
            <a:spAutoFit/>
          </a:bodyPr>
          <a:lstStyle/>
          <a:p>
            <a:pPr fontAlgn="base">
              <a:spcBef>
                <a:spcPct val="0"/>
              </a:spcBef>
              <a:spcAft>
                <a:spcPct val="0"/>
              </a:spcAft>
            </a:pPr>
            <a:r>
              <a:rPr lang="en-US" sz="3400" i="1" dirty="0">
                <a:solidFill>
                  <a:srgbClr val="333333"/>
                </a:solidFill>
                <a:latin typeface="Arial Black" panose="020B0A04020102020204" pitchFamily="34" charset="0"/>
                <a:cs typeface="Arial" panose="020B0604020202020204" pitchFamily="34" charset="0"/>
              </a:rPr>
              <a:t>This is my body, which is for you… This cup is the new covenant in my blood… 1 Corinthians 11:24, 25</a:t>
            </a:r>
          </a:p>
        </p:txBody>
      </p:sp>
    </p:spTree>
    <p:extLst>
      <p:ext uri="{BB962C8B-B14F-4D97-AF65-F5344CB8AC3E}">
        <p14:creationId xmlns:p14="http://schemas.microsoft.com/office/powerpoint/2010/main" val="1889367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007"/>
          <a:stretch/>
        </p:blipFill>
        <p:spPr>
          <a:xfrm>
            <a:off x="-540568" y="2636912"/>
            <a:ext cx="3732259" cy="3528392"/>
          </a:xfrm>
          <a:prstGeom prst="rect">
            <a:avLst/>
          </a:prstGeom>
        </p:spPr>
      </p:pic>
      <p:sp>
        <p:nvSpPr>
          <p:cNvPr id="3" name="TextBox 2"/>
          <p:cNvSpPr txBox="1"/>
          <p:nvPr/>
        </p:nvSpPr>
        <p:spPr>
          <a:xfrm>
            <a:off x="2411760" y="1916832"/>
            <a:ext cx="6480720" cy="2708434"/>
          </a:xfrm>
          <a:prstGeom prst="rect">
            <a:avLst/>
          </a:prstGeom>
          <a:noFill/>
        </p:spPr>
        <p:txBody>
          <a:bodyPr wrap="square" rtlCol="0">
            <a:spAutoFit/>
          </a:bodyPr>
          <a:lstStyle/>
          <a:p>
            <a:pPr fontAlgn="base">
              <a:spcBef>
                <a:spcPct val="0"/>
              </a:spcBef>
              <a:spcAft>
                <a:spcPct val="0"/>
              </a:spcAft>
            </a:pPr>
            <a:r>
              <a:rPr lang="en-US" sz="3400" i="1" dirty="0">
                <a:solidFill>
                  <a:srgbClr val="333333"/>
                </a:solidFill>
                <a:latin typeface="Arial Black" panose="020B0A04020102020204" pitchFamily="34" charset="0"/>
                <a:cs typeface="Arial" panose="020B0604020202020204" pitchFamily="34" charset="0"/>
              </a:rPr>
              <a:t>Everyone ought to examine themselves before they eat of the bread and drink from the cup.    1 Corinthians 11:28 </a:t>
            </a:r>
          </a:p>
        </p:txBody>
      </p:sp>
    </p:spTree>
    <p:extLst>
      <p:ext uri="{BB962C8B-B14F-4D97-AF65-F5344CB8AC3E}">
        <p14:creationId xmlns:p14="http://schemas.microsoft.com/office/powerpoint/2010/main" val="1388814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923" b="23213"/>
          <a:stretch/>
        </p:blipFill>
        <p:spPr>
          <a:xfrm>
            <a:off x="395536" y="1844824"/>
            <a:ext cx="7128792" cy="4824535"/>
          </a:xfrm>
          <a:prstGeom prst="rect">
            <a:avLst/>
          </a:prstGeom>
        </p:spPr>
      </p:pic>
      <p:sp>
        <p:nvSpPr>
          <p:cNvPr id="3" name="TextBox 2"/>
          <p:cNvSpPr txBox="1"/>
          <p:nvPr/>
        </p:nvSpPr>
        <p:spPr>
          <a:xfrm>
            <a:off x="2483768" y="476672"/>
            <a:ext cx="6336704" cy="2123658"/>
          </a:xfrm>
          <a:prstGeom prst="rect">
            <a:avLst/>
          </a:prstGeom>
          <a:noFill/>
        </p:spPr>
        <p:txBody>
          <a:bodyPr wrap="square" rtlCol="0">
            <a:spAutoFit/>
          </a:bodyPr>
          <a:lstStyle/>
          <a:p>
            <a:pPr algn="r" fontAlgn="base">
              <a:spcBef>
                <a:spcPct val="0"/>
              </a:spcBef>
              <a:spcAft>
                <a:spcPct val="0"/>
              </a:spcAft>
            </a:pPr>
            <a:r>
              <a:rPr lang="en-US" sz="4400" dirty="0" smtClean="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The </a:t>
            </a:r>
            <a:r>
              <a:rPr lang="en-US"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Story </a:t>
            </a:r>
            <a:r>
              <a:rPr lang="en-US" sz="4400" dirty="0" smtClean="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Reminds </a:t>
            </a:r>
            <a:r>
              <a:rPr lang="en-US"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Us Who </a:t>
            </a:r>
            <a:r>
              <a:rPr lang="en-US" sz="4400" dirty="0" smtClean="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We Are BECOMING!</a:t>
            </a:r>
            <a:endParaRPr lang="en-CA"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309388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007"/>
          <a:stretch/>
        </p:blipFill>
        <p:spPr>
          <a:xfrm>
            <a:off x="-540568" y="2636912"/>
            <a:ext cx="3732259" cy="3528392"/>
          </a:xfrm>
          <a:prstGeom prst="rect">
            <a:avLst/>
          </a:prstGeom>
        </p:spPr>
      </p:pic>
      <p:sp>
        <p:nvSpPr>
          <p:cNvPr id="3" name="TextBox 2"/>
          <p:cNvSpPr txBox="1"/>
          <p:nvPr/>
        </p:nvSpPr>
        <p:spPr>
          <a:xfrm>
            <a:off x="2411760" y="1916832"/>
            <a:ext cx="6480720" cy="2708434"/>
          </a:xfrm>
          <a:prstGeom prst="rect">
            <a:avLst/>
          </a:prstGeom>
          <a:noFill/>
        </p:spPr>
        <p:txBody>
          <a:bodyPr wrap="square" rtlCol="0">
            <a:spAutoFit/>
          </a:bodyPr>
          <a:lstStyle/>
          <a:p>
            <a:pPr fontAlgn="base">
              <a:spcBef>
                <a:spcPct val="0"/>
              </a:spcBef>
              <a:spcAft>
                <a:spcPct val="0"/>
              </a:spcAft>
            </a:pPr>
            <a:r>
              <a:rPr lang="en-US" sz="3400" i="1" dirty="0">
                <a:solidFill>
                  <a:srgbClr val="333333"/>
                </a:solidFill>
                <a:latin typeface="Arial Black" panose="020B0A04020102020204" pitchFamily="34" charset="0"/>
                <a:cs typeface="Arial" panose="020B0604020202020204" pitchFamily="34" charset="0"/>
              </a:rPr>
              <a:t>For whenever you eat this bread and drink this cup, you proclaim the Lord’s death until he comes.   1 Corinthians 11:26</a:t>
            </a:r>
          </a:p>
        </p:txBody>
      </p:sp>
    </p:spTree>
    <p:extLst>
      <p:ext uri="{BB962C8B-B14F-4D97-AF65-F5344CB8AC3E}">
        <p14:creationId xmlns:p14="http://schemas.microsoft.com/office/powerpoint/2010/main" val="422759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007"/>
          <a:stretch/>
        </p:blipFill>
        <p:spPr>
          <a:xfrm>
            <a:off x="395536" y="2348880"/>
            <a:ext cx="3732259" cy="3528392"/>
          </a:xfrm>
          <a:prstGeom prst="rect">
            <a:avLst/>
          </a:prstGeom>
        </p:spPr>
      </p:pic>
      <p:sp>
        <p:nvSpPr>
          <p:cNvPr id="3" name="TextBox 2"/>
          <p:cNvSpPr txBox="1"/>
          <p:nvPr/>
        </p:nvSpPr>
        <p:spPr>
          <a:xfrm>
            <a:off x="3203848" y="881422"/>
            <a:ext cx="5472608" cy="3231654"/>
          </a:xfrm>
          <a:prstGeom prst="rect">
            <a:avLst/>
          </a:prstGeom>
          <a:noFill/>
        </p:spPr>
        <p:txBody>
          <a:bodyPr wrap="square" rtlCol="0">
            <a:spAutoFit/>
          </a:bodyPr>
          <a:lstStyle/>
          <a:p>
            <a:pPr fontAlgn="base">
              <a:spcBef>
                <a:spcPct val="0"/>
              </a:spcBef>
              <a:spcAft>
                <a:spcPct val="0"/>
              </a:spcAft>
            </a:pPr>
            <a:r>
              <a:rPr lang="en-US" sz="3400" i="1" dirty="0">
                <a:solidFill>
                  <a:srgbClr val="333333"/>
                </a:solidFill>
                <a:latin typeface="Arial Black" panose="020B0A04020102020204" pitchFamily="34" charset="0"/>
                <a:cs typeface="Arial" panose="020B0604020202020204" pitchFamily="34" charset="0"/>
              </a:rPr>
              <a:t>In the following directives I have no praise for you, for your meetings do more harm than good. 1 Corinthians 11:17</a:t>
            </a:r>
            <a:endParaRPr lang="en-CA" sz="3400" i="1" dirty="0">
              <a:solidFill>
                <a:srgbClr val="333333"/>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26565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2124"/>
          <a:stretch/>
        </p:blipFill>
        <p:spPr>
          <a:xfrm>
            <a:off x="278703" y="1052736"/>
            <a:ext cx="7533657" cy="5709659"/>
          </a:xfrm>
          <a:prstGeom prst="rect">
            <a:avLst/>
          </a:prstGeom>
        </p:spPr>
      </p:pic>
      <p:sp>
        <p:nvSpPr>
          <p:cNvPr id="4" name="TextBox 3"/>
          <p:cNvSpPr txBox="1"/>
          <p:nvPr/>
        </p:nvSpPr>
        <p:spPr>
          <a:xfrm>
            <a:off x="251520" y="332656"/>
            <a:ext cx="7776864" cy="2123658"/>
          </a:xfrm>
          <a:prstGeom prst="rect">
            <a:avLst/>
          </a:prstGeom>
          <a:noFill/>
        </p:spPr>
        <p:txBody>
          <a:bodyPr wrap="square" rtlCol="0">
            <a:spAutoFit/>
          </a:bodyPr>
          <a:lstStyle/>
          <a:p>
            <a:pPr fontAlgn="base">
              <a:spcBef>
                <a:spcPct val="0"/>
              </a:spcBef>
              <a:spcAft>
                <a:spcPct val="0"/>
              </a:spcAft>
            </a:pPr>
            <a:r>
              <a:rPr lang="en-CA" sz="4400" dirty="0" smtClean="0">
                <a:solidFill>
                  <a:srgbClr val="FFFFFF"/>
                </a:solidFill>
                <a:latin typeface="Arial Black" panose="020B0A04020102020204" pitchFamily="34" charset="0"/>
                <a:cs typeface="Arial" panose="020B0604020202020204" pitchFamily="34" charset="0"/>
              </a:rPr>
              <a:t>ASLEEP in the Light: The Problem of FORGETTING</a:t>
            </a:r>
            <a:endParaRPr lang="en-CA" sz="4400" dirty="0">
              <a:solidFill>
                <a:srgbClr val="FFFFF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4436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007"/>
          <a:stretch/>
        </p:blipFill>
        <p:spPr>
          <a:xfrm>
            <a:off x="395536" y="2348880"/>
            <a:ext cx="3732259" cy="3528392"/>
          </a:xfrm>
          <a:prstGeom prst="rect">
            <a:avLst/>
          </a:prstGeom>
        </p:spPr>
      </p:pic>
      <p:sp>
        <p:nvSpPr>
          <p:cNvPr id="3" name="TextBox 2"/>
          <p:cNvSpPr txBox="1"/>
          <p:nvPr/>
        </p:nvSpPr>
        <p:spPr>
          <a:xfrm>
            <a:off x="3419872" y="881422"/>
            <a:ext cx="5256584" cy="5324535"/>
          </a:xfrm>
          <a:prstGeom prst="rect">
            <a:avLst/>
          </a:prstGeom>
          <a:noFill/>
        </p:spPr>
        <p:txBody>
          <a:bodyPr wrap="square" rtlCol="0">
            <a:spAutoFit/>
          </a:bodyPr>
          <a:lstStyle/>
          <a:p>
            <a:pPr fontAlgn="base">
              <a:spcBef>
                <a:spcPct val="0"/>
              </a:spcBef>
              <a:spcAft>
                <a:spcPct val="0"/>
              </a:spcAft>
            </a:pPr>
            <a:r>
              <a:rPr lang="en-US" sz="3400" i="1" dirty="0">
                <a:solidFill>
                  <a:srgbClr val="333333"/>
                </a:solidFill>
                <a:latin typeface="Arial Black" panose="020B0A04020102020204" pitchFamily="34" charset="0"/>
                <a:cs typeface="Arial" panose="020B0604020202020204" pitchFamily="34" charset="0"/>
              </a:rPr>
              <a:t>When you come together, it is not the Lord’s Supper you eat, for as you eat, each of you goes ahead without waiting for anybody else. One remains hungry, another gets drunk. </a:t>
            </a:r>
            <a:endParaRPr lang="en-CA" sz="3400" i="1" dirty="0">
              <a:solidFill>
                <a:srgbClr val="333333"/>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70417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007"/>
          <a:stretch/>
        </p:blipFill>
        <p:spPr>
          <a:xfrm>
            <a:off x="395536" y="2348880"/>
            <a:ext cx="3732259" cy="3528392"/>
          </a:xfrm>
          <a:prstGeom prst="rect">
            <a:avLst/>
          </a:prstGeom>
        </p:spPr>
      </p:pic>
      <p:sp>
        <p:nvSpPr>
          <p:cNvPr id="3" name="TextBox 2"/>
          <p:cNvSpPr txBox="1"/>
          <p:nvPr/>
        </p:nvSpPr>
        <p:spPr>
          <a:xfrm>
            <a:off x="3275856" y="404664"/>
            <a:ext cx="5400600" cy="5847755"/>
          </a:xfrm>
          <a:prstGeom prst="rect">
            <a:avLst/>
          </a:prstGeom>
          <a:noFill/>
        </p:spPr>
        <p:txBody>
          <a:bodyPr wrap="square" rtlCol="0">
            <a:spAutoFit/>
          </a:bodyPr>
          <a:lstStyle/>
          <a:p>
            <a:pPr fontAlgn="base">
              <a:spcBef>
                <a:spcPct val="0"/>
              </a:spcBef>
              <a:spcAft>
                <a:spcPct val="0"/>
              </a:spcAft>
            </a:pPr>
            <a:r>
              <a:rPr lang="en-US" sz="3400" i="1" dirty="0">
                <a:solidFill>
                  <a:srgbClr val="333333"/>
                </a:solidFill>
                <a:latin typeface="Arial Black" panose="020B0A04020102020204" pitchFamily="34" charset="0"/>
                <a:cs typeface="Arial" panose="020B0604020202020204" pitchFamily="34" charset="0"/>
              </a:rPr>
              <a:t>Don’t you have homes to eat and drink in? Or do you despise the church of God and humiliate those who have nothing? What shall I say to you? Shall I praise you for this? Certainly not!   1 Corinthians 11:20-22</a:t>
            </a:r>
          </a:p>
        </p:txBody>
      </p:sp>
    </p:spTree>
    <p:extLst>
      <p:ext uri="{BB962C8B-B14F-4D97-AF65-F5344CB8AC3E}">
        <p14:creationId xmlns:p14="http://schemas.microsoft.com/office/powerpoint/2010/main" val="376014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752" y="332656"/>
            <a:ext cx="6336704" cy="1446550"/>
          </a:xfrm>
          <a:prstGeom prst="rect">
            <a:avLst/>
          </a:prstGeom>
          <a:noFill/>
        </p:spPr>
        <p:txBody>
          <a:bodyPr wrap="square" rtlCol="0">
            <a:spAutoFit/>
          </a:bodyPr>
          <a:lstStyle/>
          <a:p>
            <a:pPr algn="r" fontAlgn="base">
              <a:spcBef>
                <a:spcPct val="0"/>
              </a:spcBef>
              <a:spcAft>
                <a:spcPct val="0"/>
              </a:spcAft>
            </a:pPr>
            <a:r>
              <a:rPr lang="en-CA" sz="4400" dirty="0" smtClean="0">
                <a:solidFill>
                  <a:srgbClr val="FFFFFF"/>
                </a:solidFill>
                <a:latin typeface="Arial Black" panose="020B0A04020102020204" pitchFamily="34" charset="0"/>
                <a:cs typeface="Arial" panose="020B0604020202020204" pitchFamily="34" charset="0"/>
              </a:rPr>
              <a:t>Spiritual  </a:t>
            </a:r>
            <a:r>
              <a:rPr lang="en-CA" sz="4400" i="1" dirty="0" smtClean="0">
                <a:solidFill>
                  <a:srgbClr val="FFFFFF"/>
                </a:solidFill>
                <a:latin typeface="Arial Black" panose="020B0A04020102020204" pitchFamily="34" charset="0"/>
                <a:cs typeface="Arial" panose="020B0604020202020204" pitchFamily="34" charset="0"/>
              </a:rPr>
              <a:t>AMNESIA</a:t>
            </a:r>
            <a:r>
              <a:rPr lang="en-CA" sz="4400" dirty="0" smtClean="0">
                <a:solidFill>
                  <a:srgbClr val="FFFFFF"/>
                </a:solidFill>
                <a:latin typeface="Arial Black" panose="020B0A04020102020204" pitchFamily="34" charset="0"/>
                <a:cs typeface="Arial" panose="020B0604020202020204" pitchFamily="34" charset="0"/>
              </a:rPr>
              <a:t>: Who Am I?</a:t>
            </a:r>
            <a:endParaRPr lang="en-CA" sz="4400" dirty="0">
              <a:solidFill>
                <a:srgbClr val="FFFFFF"/>
              </a:solidFill>
              <a:latin typeface="Arial Black" panose="020B0A040201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67544" y="1806437"/>
            <a:ext cx="6729264" cy="5053520"/>
          </a:xfrm>
          <a:prstGeom prst="rect">
            <a:avLst/>
          </a:prstGeom>
        </p:spPr>
      </p:pic>
    </p:spTree>
    <p:extLst>
      <p:ext uri="{BB962C8B-B14F-4D97-AF65-F5344CB8AC3E}">
        <p14:creationId xmlns:p14="http://schemas.microsoft.com/office/powerpoint/2010/main" val="788046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007"/>
          <a:stretch/>
        </p:blipFill>
        <p:spPr>
          <a:xfrm>
            <a:off x="-31265" y="2420888"/>
            <a:ext cx="3732259" cy="3528392"/>
          </a:xfrm>
          <a:prstGeom prst="rect">
            <a:avLst/>
          </a:prstGeom>
        </p:spPr>
      </p:pic>
      <p:sp>
        <p:nvSpPr>
          <p:cNvPr id="3" name="TextBox 2"/>
          <p:cNvSpPr txBox="1"/>
          <p:nvPr/>
        </p:nvSpPr>
        <p:spPr>
          <a:xfrm>
            <a:off x="2699792" y="404664"/>
            <a:ext cx="5976664" cy="5847755"/>
          </a:xfrm>
          <a:prstGeom prst="rect">
            <a:avLst/>
          </a:prstGeom>
          <a:noFill/>
        </p:spPr>
        <p:txBody>
          <a:bodyPr wrap="square" rtlCol="0">
            <a:spAutoFit/>
          </a:bodyPr>
          <a:lstStyle/>
          <a:p>
            <a:pPr fontAlgn="base">
              <a:spcBef>
                <a:spcPct val="0"/>
              </a:spcBef>
              <a:spcAft>
                <a:spcPct val="0"/>
              </a:spcAft>
            </a:pPr>
            <a:r>
              <a:rPr lang="en-US" sz="3400" i="1" dirty="0">
                <a:solidFill>
                  <a:srgbClr val="333333"/>
                </a:solidFill>
                <a:latin typeface="Arial Black" panose="020B0A04020102020204" pitchFamily="34" charset="0"/>
                <a:cs typeface="Arial" panose="020B0604020202020204" pitchFamily="34" charset="0"/>
              </a:rPr>
              <a:t>In the first place, I hear that when you come together as a church, there are divisions among you, and to some extent I believe it. No doubt there have to be differences among you to show which of you have God’s approval.   </a:t>
            </a:r>
            <a:endParaRPr lang="en-US" sz="3400" i="1" dirty="0" smtClean="0">
              <a:solidFill>
                <a:srgbClr val="333333"/>
              </a:solidFill>
              <a:latin typeface="Arial Black" panose="020B0A04020102020204" pitchFamily="34" charset="0"/>
              <a:cs typeface="Arial" panose="020B0604020202020204" pitchFamily="34" charset="0"/>
            </a:endParaRPr>
          </a:p>
          <a:p>
            <a:pPr fontAlgn="base">
              <a:spcBef>
                <a:spcPct val="0"/>
              </a:spcBef>
              <a:spcAft>
                <a:spcPct val="0"/>
              </a:spcAft>
            </a:pPr>
            <a:r>
              <a:rPr lang="en-US" sz="3400" i="1" dirty="0" smtClean="0">
                <a:solidFill>
                  <a:srgbClr val="333333"/>
                </a:solidFill>
                <a:latin typeface="Arial Black" panose="020B0A04020102020204" pitchFamily="34" charset="0"/>
                <a:cs typeface="Arial" panose="020B0604020202020204" pitchFamily="34" charset="0"/>
              </a:rPr>
              <a:t>1 </a:t>
            </a:r>
            <a:r>
              <a:rPr lang="en-US" sz="3400" i="1" dirty="0">
                <a:solidFill>
                  <a:srgbClr val="333333"/>
                </a:solidFill>
                <a:latin typeface="Arial Black" panose="020B0A04020102020204" pitchFamily="34" charset="0"/>
                <a:cs typeface="Arial" panose="020B0604020202020204" pitchFamily="34" charset="0"/>
              </a:rPr>
              <a:t>Corinthians 11:18-19</a:t>
            </a:r>
          </a:p>
        </p:txBody>
      </p:sp>
    </p:spTree>
    <p:extLst>
      <p:ext uri="{BB962C8B-B14F-4D97-AF65-F5344CB8AC3E}">
        <p14:creationId xmlns:p14="http://schemas.microsoft.com/office/powerpoint/2010/main" val="139141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20" y="2035949"/>
            <a:ext cx="7632848" cy="4579709"/>
          </a:xfrm>
          <a:prstGeom prst="rect">
            <a:avLst/>
          </a:prstGeom>
        </p:spPr>
      </p:pic>
      <p:sp>
        <p:nvSpPr>
          <p:cNvPr id="3" name="TextBox 2"/>
          <p:cNvSpPr txBox="1"/>
          <p:nvPr/>
        </p:nvSpPr>
        <p:spPr>
          <a:xfrm>
            <a:off x="3779912" y="620688"/>
            <a:ext cx="5544616" cy="2123658"/>
          </a:xfrm>
          <a:prstGeom prst="rect">
            <a:avLst/>
          </a:prstGeom>
          <a:noFill/>
        </p:spPr>
        <p:txBody>
          <a:bodyPr wrap="square" rtlCol="0">
            <a:spAutoFit/>
          </a:bodyPr>
          <a:lstStyle/>
          <a:p>
            <a:pPr fontAlgn="base">
              <a:spcBef>
                <a:spcPct val="0"/>
              </a:spcBef>
              <a:spcAft>
                <a:spcPct val="0"/>
              </a:spcAft>
            </a:pPr>
            <a:r>
              <a:rPr lang="en-US" sz="4400" dirty="0" smtClean="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Remedy</a:t>
            </a:r>
            <a:r>
              <a:rPr lang="en-US"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Put Yourself Back in the </a:t>
            </a:r>
            <a:r>
              <a:rPr lang="en-US" sz="4400" i="1"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STORY</a:t>
            </a:r>
            <a:r>
              <a:rPr lang="en-US"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t>
            </a:r>
            <a:endParaRPr lang="en-CA" sz="4400" dirty="0">
              <a:solidFill>
                <a:srgbClr val="FFFFF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94661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007"/>
          <a:stretch/>
        </p:blipFill>
        <p:spPr>
          <a:xfrm>
            <a:off x="-31265" y="2420888"/>
            <a:ext cx="3732259" cy="3528392"/>
          </a:xfrm>
          <a:prstGeom prst="rect">
            <a:avLst/>
          </a:prstGeom>
        </p:spPr>
      </p:pic>
      <p:sp>
        <p:nvSpPr>
          <p:cNvPr id="3" name="TextBox 2"/>
          <p:cNvSpPr txBox="1"/>
          <p:nvPr/>
        </p:nvSpPr>
        <p:spPr>
          <a:xfrm>
            <a:off x="2699792" y="404664"/>
            <a:ext cx="5976664" cy="5847755"/>
          </a:xfrm>
          <a:prstGeom prst="rect">
            <a:avLst/>
          </a:prstGeom>
          <a:noFill/>
        </p:spPr>
        <p:txBody>
          <a:bodyPr wrap="square" rtlCol="0">
            <a:spAutoFit/>
          </a:bodyPr>
          <a:lstStyle/>
          <a:p>
            <a:pPr fontAlgn="base">
              <a:spcBef>
                <a:spcPct val="0"/>
              </a:spcBef>
              <a:spcAft>
                <a:spcPct val="0"/>
              </a:spcAft>
            </a:pPr>
            <a:r>
              <a:rPr lang="en-US" sz="3400" i="1" dirty="0">
                <a:solidFill>
                  <a:srgbClr val="333333"/>
                </a:solidFill>
                <a:latin typeface="Arial Black" panose="020B0A04020102020204" pitchFamily="34" charset="0"/>
                <a:cs typeface="Arial" panose="020B0604020202020204" pitchFamily="34" charset="0"/>
              </a:rPr>
              <a:t>For I received from the Lord what I also passed on to you: The Lord Jesus, on the night he was betrayed, took bread, and when he had given thanks, he broke it and said, “This is my body, which is for you; do this in remembrance of me</a:t>
            </a:r>
            <a:r>
              <a:rPr lang="en-US" sz="3400" i="1" dirty="0" smtClean="0">
                <a:solidFill>
                  <a:srgbClr val="333333"/>
                </a:solidFill>
                <a:latin typeface="Arial Black" panose="020B0A04020102020204" pitchFamily="34" charset="0"/>
                <a:cs typeface="Arial" panose="020B0604020202020204" pitchFamily="34" charset="0"/>
              </a:rPr>
              <a:t>.”</a:t>
            </a:r>
            <a:endParaRPr lang="en-US" sz="3400" i="1" dirty="0">
              <a:solidFill>
                <a:srgbClr val="333333"/>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39081445"/>
      </p:ext>
    </p:extLst>
  </p:cSld>
  <p:clrMapOvr>
    <a:masterClrMapping/>
  </p:clrMapOvr>
</p:sld>
</file>

<file path=ppt/theme/theme1.xml><?xml version="1.0" encoding="utf-8"?>
<a:theme xmlns:a="http://schemas.openxmlformats.org/drawingml/2006/main" name="ICELBlack">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tormyBlue">
      <a:majorFont>
        <a:latin typeface="Tahoma"/>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rmyBlu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ICELBlack</Template>
  <TotalTime>1801</TotalTime>
  <Words>459</Words>
  <Application>Microsoft Office PowerPoint</Application>
  <PresentationFormat>On-screen Show (4:3)</PresentationFormat>
  <Paragraphs>20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ICELBlack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mertens</dc:creator>
  <cp:lastModifiedBy>christophe mertens</cp:lastModifiedBy>
  <cp:revision>46</cp:revision>
  <dcterms:created xsi:type="dcterms:W3CDTF">2015-10-30T20:10:47Z</dcterms:created>
  <dcterms:modified xsi:type="dcterms:W3CDTF">2015-11-01T21:20:59Z</dcterms:modified>
</cp:coreProperties>
</file>