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42"/>
  </p:normalViewPr>
  <p:slideViewPr>
    <p:cSldViewPr>
      <p:cViewPr>
        <p:scale>
          <a:sx n="50" d="100"/>
          <a:sy n="50" d="100"/>
        </p:scale>
        <p:origin x="-222"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9BCF4-BCA3-4349-B080-059964ED471D}" type="datetimeFigureOut">
              <a:rPr lang="en-GB" smtClean="0"/>
              <a:t>25/05/2016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0ECBB-ECB1-40F3-921C-756BD3534CD6}" type="slidenum">
              <a:rPr lang="en-GB" smtClean="0"/>
              <a:t>‹#›</a:t>
            </a:fld>
            <a:endParaRPr lang="en-GB"/>
          </a:p>
        </p:txBody>
      </p:sp>
    </p:spTree>
    <p:extLst>
      <p:ext uri="{BB962C8B-B14F-4D97-AF65-F5344CB8AC3E}">
        <p14:creationId xmlns:p14="http://schemas.microsoft.com/office/powerpoint/2010/main" val="62271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156472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solidFill>
                  <a:prstClr val="black"/>
                </a:solidFill>
              </a:rPr>
              <a:pPr/>
              <a:t>2</a:t>
            </a:fld>
            <a:endParaRPr lang="en-CA" altLang="en-US">
              <a:solidFill>
                <a:prstClr val="black"/>
              </a:solidFill>
            </a:endParaRPr>
          </a:p>
        </p:txBody>
      </p:sp>
    </p:spTree>
    <p:extLst>
      <p:ext uri="{BB962C8B-B14F-4D97-AF65-F5344CB8AC3E}">
        <p14:creationId xmlns:p14="http://schemas.microsoft.com/office/powerpoint/2010/main" val="279876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BA62049-F859-43E2-ADA9-C772BFEA5CD3}" type="slidenum">
              <a:rPr lang="en-CA" altLang="en-US" smtClean="0">
                <a:solidFill>
                  <a:prstClr val="black"/>
                </a:solidFill>
              </a:rPr>
              <a:pPr/>
              <a:t>3</a:t>
            </a:fld>
            <a:endParaRPr lang="en-CA" altLang="en-US">
              <a:solidFill>
                <a:prstClr val="black"/>
              </a:solidFill>
            </a:endParaRPr>
          </a:p>
        </p:txBody>
      </p:sp>
    </p:spTree>
    <p:extLst>
      <p:ext uri="{BB962C8B-B14F-4D97-AF65-F5344CB8AC3E}">
        <p14:creationId xmlns:p14="http://schemas.microsoft.com/office/powerpoint/2010/main" val="252016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smtClean="0"/>
              <a:t>Click to edit Master subtitle style</a:t>
            </a:r>
            <a:endParaRPr lang="en-US"/>
          </a:p>
        </p:txBody>
      </p:sp>
    </p:spTree>
    <p:extLst>
      <p:ext uri="{BB962C8B-B14F-4D97-AF65-F5344CB8AC3E}">
        <p14:creationId xmlns:p14="http://schemas.microsoft.com/office/powerpoint/2010/main" val="172031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8536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54748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535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326214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03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73120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52771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Tree>
    <p:extLst>
      <p:ext uri="{BB962C8B-B14F-4D97-AF65-F5344CB8AC3E}">
        <p14:creationId xmlns:p14="http://schemas.microsoft.com/office/powerpoint/2010/main" val="275416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93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281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534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voge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0650" y="6381750"/>
            <a:ext cx="5810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8278813" y="6375400"/>
            <a:ext cx="757237" cy="366713"/>
          </a:xfrm>
          <a:prstGeom prst="rect">
            <a:avLst/>
          </a:prstGeom>
          <a:noFill/>
          <a:ln>
            <a:noFill/>
          </a:ln>
          <a:effectLs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fontAlgn="auto">
              <a:spcBef>
                <a:spcPct val="50000"/>
              </a:spcBef>
              <a:spcAft>
                <a:spcPts val="0"/>
              </a:spcAft>
              <a:defRPr/>
            </a:pPr>
            <a:r>
              <a:rPr lang="en-GB" sz="1800" b="1" smtClean="0">
                <a:solidFill>
                  <a:srgbClr val="FFFFFF"/>
                </a:solidFill>
                <a:latin typeface="Arial" charset="0"/>
                <a:cs typeface="+mn-cs"/>
              </a:rPr>
              <a:t>ICEL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752" t="6442" r="24891" b="46684"/>
          <a:stretch/>
        </p:blipFill>
        <p:spPr>
          <a:xfrm>
            <a:off x="3707904" y="-99392"/>
            <a:ext cx="4464496" cy="5040560"/>
          </a:xfrm>
          <a:prstGeom prst="rect">
            <a:avLst/>
          </a:prstGeom>
        </p:spPr>
      </p:pic>
      <p:sp>
        <p:nvSpPr>
          <p:cNvPr id="4" name="TextBox 3"/>
          <p:cNvSpPr txBox="1"/>
          <p:nvPr/>
        </p:nvSpPr>
        <p:spPr>
          <a:xfrm>
            <a:off x="179512" y="4249831"/>
            <a:ext cx="8784976" cy="2246769"/>
          </a:xfrm>
          <a:prstGeom prst="rect">
            <a:avLst/>
          </a:prstGeom>
          <a:noFill/>
        </p:spPr>
        <p:txBody>
          <a:bodyPr wrap="square" rtlCol="0">
            <a:spAutoFit/>
          </a:bodyPr>
          <a:lstStyle/>
          <a:p>
            <a:pPr fontAlgn="base">
              <a:spcBef>
                <a:spcPct val="0"/>
              </a:spcBef>
              <a:spcAft>
                <a:spcPct val="0"/>
              </a:spcAft>
            </a:pPr>
            <a:r>
              <a:rPr lang="en-US" sz="4400" dirty="0">
                <a:solidFill>
                  <a:srgbClr val="A2CCA2">
                    <a:lumMod val="20000"/>
                    <a:lumOff val="8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Who Am I?</a:t>
            </a:r>
          </a:p>
          <a:p>
            <a:pPr fontAlgn="base">
              <a:spcBef>
                <a:spcPct val="0"/>
              </a:spcBef>
              <a:spcAft>
                <a:spcPct val="0"/>
              </a:spcAft>
            </a:pPr>
            <a:r>
              <a:rPr lang="en-US" sz="3200" dirty="0">
                <a:solidFill>
                  <a:srgbClr val="A2CCA2">
                    <a:lumMod val="20000"/>
                    <a:lumOff val="8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 Spirit of Adoption </a:t>
            </a:r>
          </a:p>
          <a:p>
            <a:pPr fontAlgn="base">
              <a:spcBef>
                <a:spcPct val="0"/>
              </a:spcBef>
              <a:spcAft>
                <a:spcPct val="0"/>
              </a:spcAft>
            </a:pPr>
            <a:r>
              <a:rPr lang="en-US" sz="3200" dirty="0">
                <a:solidFill>
                  <a:srgbClr val="A2CCA2">
                    <a:lumMod val="20000"/>
                    <a:lumOff val="8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on the Day of Pentecost </a:t>
            </a:r>
          </a:p>
          <a:p>
            <a:pPr fontAlgn="base">
              <a:spcBef>
                <a:spcPct val="0"/>
              </a:spcBef>
              <a:spcAft>
                <a:spcPct val="0"/>
              </a:spcAft>
            </a:pPr>
            <a:r>
              <a:rPr lang="en-US" sz="3200" dirty="0">
                <a:solidFill>
                  <a:srgbClr val="A2CCA2">
                    <a:lumMod val="20000"/>
                    <a:lumOff val="8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Romans 8:12-17</a:t>
            </a:r>
          </a:p>
        </p:txBody>
      </p:sp>
    </p:spTree>
    <p:extLst>
      <p:ext uri="{BB962C8B-B14F-4D97-AF65-F5344CB8AC3E}">
        <p14:creationId xmlns:p14="http://schemas.microsoft.com/office/powerpoint/2010/main" val="617920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5536" y="0"/>
            <a:ext cx="4968552" cy="5975844"/>
          </a:xfrm>
          <a:prstGeom prst="rect">
            <a:avLst/>
          </a:prstGeom>
        </p:spPr>
      </p:pic>
      <p:sp>
        <p:nvSpPr>
          <p:cNvPr id="2" name="TextBox 1"/>
          <p:cNvSpPr txBox="1"/>
          <p:nvPr/>
        </p:nvSpPr>
        <p:spPr>
          <a:xfrm>
            <a:off x="4860032" y="681007"/>
            <a:ext cx="3708412" cy="5355312"/>
          </a:xfrm>
          <a:prstGeom prst="rect">
            <a:avLst/>
          </a:prstGeom>
          <a:noFill/>
        </p:spPr>
        <p:txBody>
          <a:bodyPr wrap="square" rtlCol="0">
            <a:spAutoFit/>
          </a:bodyPr>
          <a:lstStyle/>
          <a:p>
            <a:pPr fontAlgn="base">
              <a:spcBef>
                <a:spcPct val="0"/>
              </a:spcBef>
              <a:spcAft>
                <a:spcPct val="0"/>
              </a:spcAft>
            </a:pPr>
            <a:r>
              <a:rPr lang="en-US" sz="3800" i="1" dirty="0">
                <a:solidFill>
                  <a:srgbClr val="FFFFFF"/>
                </a:solidFill>
                <a:latin typeface="Arial Black" panose="020B0A04020102020204" pitchFamily="34" charset="0"/>
                <a:cs typeface="Arial" panose="020B0604020202020204" pitchFamily="34" charset="0"/>
              </a:rPr>
              <a:t>The Spirit himself bears witness with our spirit that we are children of God… Romans 8:16 </a:t>
            </a:r>
            <a:endParaRPr lang="en-CA" sz="3800" i="1" dirty="0">
              <a:solidFill>
                <a:srgbClr val="FFFFF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26168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600" y="1538501"/>
            <a:ext cx="3805900" cy="4933874"/>
          </a:xfrm>
          <a:prstGeom prst="rect">
            <a:avLst/>
          </a:prstGeom>
        </p:spPr>
      </p:pic>
      <p:sp>
        <p:nvSpPr>
          <p:cNvPr id="2" name="TextBox 1"/>
          <p:cNvSpPr txBox="1"/>
          <p:nvPr/>
        </p:nvSpPr>
        <p:spPr>
          <a:xfrm>
            <a:off x="-540568" y="476672"/>
            <a:ext cx="9109012" cy="2123658"/>
          </a:xfrm>
          <a:prstGeom prst="rect">
            <a:avLst/>
          </a:prstGeom>
          <a:noFill/>
        </p:spPr>
        <p:txBody>
          <a:bodyPr wrap="square" rtlCol="0">
            <a:spAutoFit/>
          </a:bodyPr>
          <a:lstStyle/>
          <a:p>
            <a:pPr algn="r" fontAlgn="base">
              <a:spcBef>
                <a:spcPct val="0"/>
              </a:spcBef>
              <a:spcAft>
                <a:spcPct val="0"/>
              </a:spcAft>
            </a:pPr>
            <a:r>
              <a:rPr lang="en-US" sz="4400" i="1" dirty="0">
                <a:solidFill>
                  <a:srgbClr val="FFFFFF"/>
                </a:solidFill>
                <a:latin typeface="Arial Black" panose="020B0A04020102020204" pitchFamily="34" charset="0"/>
                <a:cs typeface="Arial" panose="020B0604020202020204" pitchFamily="34" charset="0"/>
              </a:rPr>
              <a:t>INHERITANCE: </a:t>
            </a:r>
            <a:r>
              <a:rPr lang="en-US" sz="4400" dirty="0">
                <a:solidFill>
                  <a:srgbClr val="FFFFFF"/>
                </a:solidFill>
                <a:latin typeface="Arial Black" panose="020B0A04020102020204" pitchFamily="34" charset="0"/>
                <a:cs typeface="Arial" panose="020B0604020202020204" pitchFamily="34" charset="0"/>
              </a:rPr>
              <a:t>The Certain Hope of Something </a:t>
            </a:r>
            <a:r>
              <a:rPr lang="en-US" sz="4400" i="1" dirty="0">
                <a:solidFill>
                  <a:srgbClr val="FFFFFF"/>
                </a:solidFill>
                <a:latin typeface="Arial Black" panose="020B0A04020102020204" pitchFamily="34" charset="0"/>
                <a:cs typeface="Arial" panose="020B0604020202020204" pitchFamily="34" charset="0"/>
              </a:rPr>
              <a:t>BETTER…</a:t>
            </a:r>
            <a:endParaRPr lang="en-CA" sz="4400" dirty="0">
              <a:solidFill>
                <a:srgbClr val="FFFFF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53517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600" y="1538501"/>
            <a:ext cx="3805900" cy="4933874"/>
          </a:xfrm>
          <a:prstGeom prst="rect">
            <a:avLst/>
          </a:prstGeom>
        </p:spPr>
      </p:pic>
      <p:sp>
        <p:nvSpPr>
          <p:cNvPr id="2" name="TextBox 1"/>
          <p:cNvSpPr txBox="1"/>
          <p:nvPr/>
        </p:nvSpPr>
        <p:spPr>
          <a:xfrm>
            <a:off x="4067944" y="286066"/>
            <a:ext cx="4500500" cy="6186309"/>
          </a:xfrm>
          <a:prstGeom prst="rect">
            <a:avLst/>
          </a:prstGeom>
          <a:noFill/>
        </p:spPr>
        <p:txBody>
          <a:bodyPr wrap="square" rtlCol="0">
            <a:spAutoFit/>
          </a:bodyPr>
          <a:lstStyle/>
          <a:p>
            <a:pPr algn="r" fontAlgn="base">
              <a:spcBef>
                <a:spcPct val="0"/>
              </a:spcBef>
              <a:spcAft>
                <a:spcPct val="0"/>
              </a:spcAft>
            </a:pPr>
            <a:r>
              <a:rPr lang="en-US" sz="3600" i="1" dirty="0">
                <a:solidFill>
                  <a:srgbClr val="FFFFFF"/>
                </a:solidFill>
                <a:latin typeface="Arial Black" panose="020B0A04020102020204" pitchFamily="34" charset="0"/>
                <a:cs typeface="Arial" panose="020B0604020202020204" pitchFamily="34" charset="0"/>
              </a:rPr>
              <a:t>…and if children, then heirs—heirs of God and fellow heirs with Christ, provided we suffer with him in order that we may also be glorified with him.   Romans 8:17</a:t>
            </a:r>
            <a:endParaRPr lang="en-CA" sz="3600" dirty="0">
              <a:solidFill>
                <a:srgbClr val="FFFFF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884403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93" y="-315416"/>
            <a:ext cx="5340672" cy="6423405"/>
          </a:xfrm>
          <a:prstGeom prst="rect">
            <a:avLst/>
          </a:prstGeom>
        </p:spPr>
      </p:pic>
      <p:sp>
        <p:nvSpPr>
          <p:cNvPr id="4" name="TextBox 3"/>
          <p:cNvSpPr txBox="1"/>
          <p:nvPr/>
        </p:nvSpPr>
        <p:spPr>
          <a:xfrm>
            <a:off x="4716016" y="836712"/>
            <a:ext cx="5832648" cy="2800767"/>
          </a:xfrm>
          <a:prstGeom prst="rect">
            <a:avLst/>
          </a:prstGeom>
          <a:noFill/>
        </p:spPr>
        <p:txBody>
          <a:bodyPr wrap="square" rtlCol="0">
            <a:spAutoFit/>
          </a:bodyPr>
          <a:lstStyle/>
          <a:p>
            <a:pPr fontAlgn="base">
              <a:spcBef>
                <a:spcPct val="0"/>
              </a:spcBef>
              <a:spcAft>
                <a:spcPct val="0"/>
              </a:spcAft>
            </a:pPr>
            <a:r>
              <a:rPr lang="en-US" sz="4400" dirty="0">
                <a:solidFill>
                  <a:srgbClr val="A2CCA2">
                    <a:lumMod val="20000"/>
                    <a:lumOff val="8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We Are All </a:t>
            </a:r>
            <a:r>
              <a:rPr lang="en-US" sz="4400" i="1" dirty="0">
                <a:solidFill>
                  <a:srgbClr val="A2CCA2">
                    <a:lumMod val="20000"/>
                    <a:lumOff val="8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ORPHANS</a:t>
            </a:r>
            <a:r>
              <a:rPr lang="en-US" sz="4400" dirty="0">
                <a:solidFill>
                  <a:srgbClr val="A2CCA2">
                    <a:lumMod val="20000"/>
                    <a:lumOff val="8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in Search of an Identity</a:t>
            </a:r>
            <a:endParaRPr lang="en-US" sz="3200" dirty="0">
              <a:solidFill>
                <a:srgbClr val="A2CCA2">
                  <a:lumMod val="20000"/>
                  <a:lumOff val="8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10383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13231"/>
          <a:stretch/>
        </p:blipFill>
        <p:spPr>
          <a:xfrm>
            <a:off x="-429666" y="397817"/>
            <a:ext cx="3816424" cy="5864474"/>
          </a:xfrm>
          <a:prstGeom prst="rect">
            <a:avLst/>
          </a:prstGeom>
        </p:spPr>
      </p:pic>
      <p:sp>
        <p:nvSpPr>
          <p:cNvPr id="4" name="TextBox 3"/>
          <p:cNvSpPr txBox="1"/>
          <p:nvPr/>
        </p:nvSpPr>
        <p:spPr>
          <a:xfrm>
            <a:off x="3491880" y="620688"/>
            <a:ext cx="5256584" cy="4832092"/>
          </a:xfrm>
          <a:prstGeom prst="rect">
            <a:avLst/>
          </a:prstGeom>
          <a:noFill/>
        </p:spPr>
        <p:txBody>
          <a:bodyPr wrap="square" rtlCol="0">
            <a:spAutoFit/>
          </a:bodyPr>
          <a:lstStyle/>
          <a:p>
            <a:pPr fontAlgn="base">
              <a:spcBef>
                <a:spcPct val="0"/>
              </a:spcBef>
              <a:spcAft>
                <a:spcPct val="0"/>
              </a:spcAft>
            </a:pPr>
            <a:r>
              <a:rPr lang="en-US" sz="2800" i="1" dirty="0">
                <a:solidFill>
                  <a:srgbClr val="A2CCA2">
                    <a:lumMod val="20000"/>
                    <a:lumOff val="80000"/>
                  </a:srgb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He came to his own, and his own people did not receive him. But to all who did receive him, who believed in his name, he gave the right to become children of God, who were born, not of blood nor of the will of the flesh nor of the will of man, but of God.   John 1:11-13</a:t>
            </a:r>
          </a:p>
        </p:txBody>
      </p:sp>
    </p:spTree>
    <p:extLst>
      <p:ext uri="{BB962C8B-B14F-4D97-AF65-F5344CB8AC3E}">
        <p14:creationId xmlns:p14="http://schemas.microsoft.com/office/powerpoint/2010/main" val="1376644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35896" y="0"/>
            <a:ext cx="5052640" cy="6076979"/>
          </a:xfrm>
          <a:prstGeom prst="rect">
            <a:avLst/>
          </a:prstGeom>
        </p:spPr>
      </p:pic>
      <p:sp>
        <p:nvSpPr>
          <p:cNvPr id="2" name="TextBox 1"/>
          <p:cNvSpPr txBox="1"/>
          <p:nvPr/>
        </p:nvSpPr>
        <p:spPr>
          <a:xfrm>
            <a:off x="755576" y="1124744"/>
            <a:ext cx="3384376" cy="4462760"/>
          </a:xfrm>
          <a:prstGeom prst="rect">
            <a:avLst/>
          </a:prstGeom>
          <a:noFill/>
        </p:spPr>
        <p:txBody>
          <a:bodyPr wrap="square" rtlCol="0">
            <a:spAutoFit/>
          </a:bodyPr>
          <a:lstStyle/>
          <a:p>
            <a:pPr algn="r" fontAlgn="base">
              <a:spcBef>
                <a:spcPct val="0"/>
              </a:spcBef>
              <a:spcAft>
                <a:spcPct val="0"/>
              </a:spcAft>
            </a:pPr>
            <a:r>
              <a:rPr lang="en-US" sz="4400" dirty="0">
                <a:solidFill>
                  <a:srgbClr val="FFFFFF"/>
                </a:solidFill>
                <a:latin typeface="Arial Black" panose="020B0A04020102020204" pitchFamily="34" charset="0"/>
                <a:cs typeface="Arial" panose="020B0604020202020204" pitchFamily="34" charset="0"/>
              </a:rPr>
              <a:t>Adoption: Four Gifts of Knowing Who(</a:t>
            </a:r>
            <a:r>
              <a:rPr lang="en-US" sz="6400" i="1" dirty="0">
                <a:solidFill>
                  <a:srgbClr val="FFFFFF"/>
                </a:solidFill>
                <a:latin typeface="Arial Black" panose="020B0A04020102020204" pitchFamily="34" charset="0"/>
                <a:cs typeface="Arial" panose="020B0604020202020204" pitchFamily="34" charset="0"/>
              </a:rPr>
              <a:t>SE</a:t>
            </a:r>
            <a:r>
              <a:rPr lang="en-US" sz="4400" dirty="0">
                <a:solidFill>
                  <a:srgbClr val="FFFFFF"/>
                </a:solidFill>
                <a:latin typeface="Arial Black" panose="020B0A04020102020204" pitchFamily="34" charset="0"/>
                <a:cs typeface="Arial" panose="020B0604020202020204" pitchFamily="34" charset="0"/>
              </a:rPr>
              <a:t>) You Are</a:t>
            </a:r>
            <a:endParaRPr lang="en-CA" sz="4400" dirty="0">
              <a:solidFill>
                <a:srgbClr val="FFFFF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8782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23728" y="-171400"/>
            <a:ext cx="6264696" cy="5054880"/>
          </a:xfrm>
          <a:prstGeom prst="rect">
            <a:avLst/>
          </a:prstGeom>
        </p:spPr>
      </p:pic>
      <p:sp>
        <p:nvSpPr>
          <p:cNvPr id="2" name="TextBox 1"/>
          <p:cNvSpPr txBox="1"/>
          <p:nvPr/>
        </p:nvSpPr>
        <p:spPr>
          <a:xfrm>
            <a:off x="-540568" y="4797152"/>
            <a:ext cx="9109012" cy="1446550"/>
          </a:xfrm>
          <a:prstGeom prst="rect">
            <a:avLst/>
          </a:prstGeom>
          <a:noFill/>
        </p:spPr>
        <p:txBody>
          <a:bodyPr wrap="square" rtlCol="0">
            <a:spAutoFit/>
          </a:bodyPr>
          <a:lstStyle/>
          <a:p>
            <a:pPr algn="r" fontAlgn="base">
              <a:spcBef>
                <a:spcPct val="0"/>
              </a:spcBef>
              <a:spcAft>
                <a:spcPct val="0"/>
              </a:spcAft>
            </a:pPr>
            <a:r>
              <a:rPr lang="en-US" sz="4400" i="1" dirty="0">
                <a:solidFill>
                  <a:srgbClr val="FFFFFF"/>
                </a:solidFill>
                <a:latin typeface="Arial Black" panose="020B0A04020102020204" pitchFamily="34" charset="0"/>
                <a:cs typeface="Arial" panose="020B0604020202020204" pitchFamily="34" charset="0"/>
              </a:rPr>
              <a:t>IMITATION</a:t>
            </a:r>
            <a:r>
              <a:rPr lang="en-US" sz="4400" dirty="0">
                <a:solidFill>
                  <a:srgbClr val="FFFFFF"/>
                </a:solidFill>
                <a:latin typeface="Arial Black" panose="020B0A04020102020204" pitchFamily="34" charset="0"/>
                <a:cs typeface="Arial" panose="020B0604020202020204" pitchFamily="34" charset="0"/>
              </a:rPr>
              <a:t>: When I Grow Up… I </a:t>
            </a:r>
            <a:r>
              <a:rPr lang="en-US" sz="4400" dirty="0" err="1">
                <a:solidFill>
                  <a:srgbClr val="FFFFFF"/>
                </a:solidFill>
                <a:latin typeface="Arial Black" panose="020B0A04020102020204" pitchFamily="34" charset="0"/>
                <a:cs typeface="Arial" panose="020B0604020202020204" pitchFamily="34" charset="0"/>
              </a:rPr>
              <a:t>Wanna</a:t>
            </a:r>
            <a:r>
              <a:rPr lang="en-US" sz="4400" dirty="0">
                <a:solidFill>
                  <a:srgbClr val="FFFFFF"/>
                </a:solidFill>
                <a:latin typeface="Arial Black" panose="020B0A04020102020204" pitchFamily="34" charset="0"/>
                <a:cs typeface="Arial" panose="020B0604020202020204" pitchFamily="34" charset="0"/>
              </a:rPr>
              <a:t> Be Like </a:t>
            </a:r>
            <a:r>
              <a:rPr lang="en-US" sz="4400" i="1" dirty="0">
                <a:solidFill>
                  <a:srgbClr val="FFFFFF"/>
                </a:solidFill>
                <a:latin typeface="Arial Black" panose="020B0A04020102020204" pitchFamily="34" charset="0"/>
                <a:cs typeface="Arial" panose="020B0604020202020204" pitchFamily="34" charset="0"/>
              </a:rPr>
              <a:t>DAD</a:t>
            </a:r>
            <a:r>
              <a:rPr lang="en-US" sz="4400" dirty="0">
                <a:solidFill>
                  <a:srgbClr val="FFFFFF"/>
                </a:solidFill>
                <a:latin typeface="Arial Black" panose="020B0A04020102020204" pitchFamily="34" charset="0"/>
                <a:cs typeface="Arial" panose="020B0604020202020204" pitchFamily="34" charset="0"/>
              </a:rPr>
              <a:t>!</a:t>
            </a:r>
            <a:endParaRPr lang="en-CA" sz="4400" dirty="0">
              <a:solidFill>
                <a:srgbClr val="FFFFF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41302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74680" y="741513"/>
            <a:ext cx="4429968" cy="3574468"/>
          </a:xfrm>
          <a:prstGeom prst="rect">
            <a:avLst/>
          </a:prstGeom>
        </p:spPr>
      </p:pic>
      <p:sp>
        <p:nvSpPr>
          <p:cNvPr id="2" name="TextBox 1"/>
          <p:cNvSpPr txBox="1"/>
          <p:nvPr/>
        </p:nvSpPr>
        <p:spPr>
          <a:xfrm>
            <a:off x="-180528" y="260648"/>
            <a:ext cx="6083200" cy="6001643"/>
          </a:xfrm>
          <a:prstGeom prst="rect">
            <a:avLst/>
          </a:prstGeom>
          <a:noFill/>
        </p:spPr>
        <p:txBody>
          <a:bodyPr wrap="square" rtlCol="0">
            <a:spAutoFit/>
          </a:bodyPr>
          <a:lstStyle/>
          <a:p>
            <a:pPr algn="r" fontAlgn="base">
              <a:spcBef>
                <a:spcPct val="0"/>
              </a:spcBef>
              <a:spcAft>
                <a:spcPct val="0"/>
              </a:spcAft>
            </a:pPr>
            <a:r>
              <a:rPr lang="en-US" sz="3200" i="1" dirty="0">
                <a:solidFill>
                  <a:srgbClr val="FFFFFF"/>
                </a:solidFill>
                <a:latin typeface="Arial Black" panose="020B0A04020102020204" pitchFamily="34" charset="0"/>
                <a:cs typeface="Arial" panose="020B0604020202020204" pitchFamily="34" charset="0"/>
              </a:rPr>
              <a:t>So then, brothers, we are debtors, not to the flesh, to live according to the flesh. For if you live according to the flesh you will die, but if by the Spirit you put to death the deeds of the body, you will live. For all who are led by the Spirit of God are sons of God. Romans 8:12-14</a:t>
            </a:r>
            <a:endParaRPr lang="en-CA" sz="3200" dirty="0">
              <a:solidFill>
                <a:srgbClr val="FFFFF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89894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568" y="476672"/>
            <a:ext cx="9109012" cy="1446550"/>
          </a:xfrm>
          <a:prstGeom prst="rect">
            <a:avLst/>
          </a:prstGeom>
          <a:noFill/>
        </p:spPr>
        <p:txBody>
          <a:bodyPr wrap="square" rtlCol="0">
            <a:spAutoFit/>
          </a:bodyPr>
          <a:lstStyle/>
          <a:p>
            <a:pPr algn="r" fontAlgn="base">
              <a:spcBef>
                <a:spcPct val="0"/>
              </a:spcBef>
              <a:spcAft>
                <a:spcPct val="0"/>
              </a:spcAft>
            </a:pPr>
            <a:r>
              <a:rPr lang="en-US" sz="4400" i="1" dirty="0">
                <a:solidFill>
                  <a:srgbClr val="FFFFFF"/>
                </a:solidFill>
                <a:latin typeface="Arial Black" panose="020B0A04020102020204" pitchFamily="34" charset="0"/>
                <a:cs typeface="Arial" panose="020B0604020202020204" pitchFamily="34" charset="0"/>
              </a:rPr>
              <a:t>ASSURANCE: Always ACCEPTED  </a:t>
            </a:r>
            <a:endParaRPr lang="en-CA" sz="4400" dirty="0">
              <a:solidFill>
                <a:srgbClr val="FFFFFF"/>
              </a:solidFill>
              <a:latin typeface="Arial Black" panose="020B0A040201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55576" y="1213893"/>
            <a:ext cx="4150274" cy="5311451"/>
          </a:xfrm>
          <a:prstGeom prst="rect">
            <a:avLst/>
          </a:prstGeom>
        </p:spPr>
      </p:pic>
    </p:spTree>
    <p:extLst>
      <p:ext uri="{BB962C8B-B14F-4D97-AF65-F5344CB8AC3E}">
        <p14:creationId xmlns:p14="http://schemas.microsoft.com/office/powerpoint/2010/main" val="2740883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4008" y="476672"/>
            <a:ext cx="4068452" cy="5509200"/>
          </a:xfrm>
          <a:prstGeom prst="rect">
            <a:avLst/>
          </a:prstGeom>
          <a:noFill/>
        </p:spPr>
        <p:txBody>
          <a:bodyPr wrap="square" rtlCol="0">
            <a:spAutoFit/>
          </a:bodyPr>
          <a:lstStyle/>
          <a:p>
            <a:pPr fontAlgn="base">
              <a:spcBef>
                <a:spcPct val="0"/>
              </a:spcBef>
              <a:spcAft>
                <a:spcPct val="0"/>
              </a:spcAft>
            </a:pPr>
            <a:r>
              <a:rPr lang="en-US" sz="3200" i="1" dirty="0">
                <a:solidFill>
                  <a:srgbClr val="FFFFFF"/>
                </a:solidFill>
                <a:latin typeface="Arial Black" panose="020B0A04020102020204" pitchFamily="34" charset="0"/>
                <a:cs typeface="Arial" panose="020B0604020202020204" pitchFamily="34" charset="0"/>
              </a:rPr>
              <a:t>For you did not receive the spirit of slavery to fall back into fear, but you have received the Spirit of adoption as sons, by whom we cry, “Abba! Father!”   Romans 8:15  </a:t>
            </a:r>
            <a:endParaRPr lang="en-CA" sz="3200" dirty="0">
              <a:solidFill>
                <a:srgbClr val="FFFFFF"/>
              </a:solidFill>
              <a:latin typeface="Arial Black" panose="020B0A040201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95536" y="575546"/>
            <a:ext cx="4150274" cy="5311451"/>
          </a:xfrm>
          <a:prstGeom prst="rect">
            <a:avLst/>
          </a:prstGeom>
        </p:spPr>
      </p:pic>
    </p:spTree>
    <p:extLst>
      <p:ext uri="{BB962C8B-B14F-4D97-AF65-F5344CB8AC3E}">
        <p14:creationId xmlns:p14="http://schemas.microsoft.com/office/powerpoint/2010/main" val="3174799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544" y="764704"/>
            <a:ext cx="4968552" cy="5975844"/>
          </a:xfrm>
          <a:prstGeom prst="rect">
            <a:avLst/>
          </a:prstGeom>
        </p:spPr>
      </p:pic>
      <p:sp>
        <p:nvSpPr>
          <p:cNvPr id="2" name="TextBox 1"/>
          <p:cNvSpPr txBox="1"/>
          <p:nvPr/>
        </p:nvSpPr>
        <p:spPr>
          <a:xfrm>
            <a:off x="-540568" y="476672"/>
            <a:ext cx="9109012" cy="1446550"/>
          </a:xfrm>
          <a:prstGeom prst="rect">
            <a:avLst/>
          </a:prstGeom>
          <a:noFill/>
        </p:spPr>
        <p:txBody>
          <a:bodyPr wrap="square" rtlCol="0">
            <a:spAutoFit/>
          </a:bodyPr>
          <a:lstStyle/>
          <a:p>
            <a:pPr algn="r" fontAlgn="base">
              <a:spcBef>
                <a:spcPct val="0"/>
              </a:spcBef>
              <a:spcAft>
                <a:spcPct val="0"/>
              </a:spcAft>
            </a:pPr>
            <a:r>
              <a:rPr lang="en-US" sz="4400" i="1" dirty="0">
                <a:solidFill>
                  <a:srgbClr val="FFFFFF"/>
                </a:solidFill>
                <a:latin typeface="Arial Black" panose="020B0A04020102020204" pitchFamily="34" charset="0"/>
                <a:cs typeface="Arial" panose="020B0604020202020204" pitchFamily="34" charset="0"/>
              </a:rPr>
              <a:t>•	BELONGING</a:t>
            </a:r>
            <a:r>
              <a:rPr lang="en-US" sz="4400" dirty="0">
                <a:solidFill>
                  <a:srgbClr val="FFFFFF"/>
                </a:solidFill>
                <a:latin typeface="Arial Black" panose="020B0A04020102020204" pitchFamily="34" charset="0"/>
                <a:cs typeface="Arial" panose="020B0604020202020204" pitchFamily="34" charset="0"/>
              </a:rPr>
              <a:t>: You Are Not </a:t>
            </a:r>
            <a:r>
              <a:rPr lang="en-US" sz="4400" i="1" dirty="0">
                <a:solidFill>
                  <a:srgbClr val="FFFFFF"/>
                </a:solidFill>
                <a:latin typeface="Arial Black" panose="020B0A04020102020204" pitchFamily="34" charset="0"/>
                <a:cs typeface="Arial" panose="020B0604020202020204" pitchFamily="34" charset="0"/>
              </a:rPr>
              <a:t>ALONE</a:t>
            </a:r>
            <a:r>
              <a:rPr lang="en-US" sz="4400" dirty="0">
                <a:solidFill>
                  <a:srgbClr val="FFFFFF"/>
                </a:solidFill>
                <a:latin typeface="Arial Black" panose="020B0A04020102020204" pitchFamily="34" charset="0"/>
                <a:cs typeface="Arial" panose="020B0604020202020204" pitchFamily="34" charset="0"/>
              </a:rPr>
              <a:t>…</a:t>
            </a:r>
            <a:endParaRPr lang="en-CA" sz="4400" dirty="0">
              <a:solidFill>
                <a:srgbClr val="FFFFF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45429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Template>
  <TotalTime>11353</TotalTime>
  <Words>287</Words>
  <Application>Microsoft Office PowerPoint</Application>
  <PresentationFormat>On-screen Show (4:3)</PresentationFormat>
  <Paragraphs>18</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ICELBlack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christophe mertens</cp:lastModifiedBy>
  <cp:revision>15</cp:revision>
  <dcterms:created xsi:type="dcterms:W3CDTF">2016-05-12T20:38:10Z</dcterms:created>
  <dcterms:modified xsi:type="dcterms:W3CDTF">2016-05-25T19:04:33Z</dcterms:modified>
</cp:coreProperties>
</file>