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6"/>
  </p:notesMasterIdLst>
  <p:sldIdLst>
    <p:sldId id="315"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08"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A9789E5-0FAC-4D2F-9D72-BB88D16441F6}" type="datetimeFigureOut">
              <a:rPr lang="en-GB"/>
              <a:pPr>
                <a:defRPr/>
              </a:pPr>
              <a:t>11/12/2017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B60C1BE-3CEF-4CD0-9D63-DE7C2C79CB51}" type="slidenum">
              <a:rPr lang="en-GB"/>
              <a:pPr>
                <a:defRPr/>
              </a:pPr>
              <a:t>‹#›</a:t>
            </a:fld>
            <a:endParaRPr lang="en-GB"/>
          </a:p>
        </p:txBody>
      </p:sp>
    </p:spTree>
    <p:extLst>
      <p:ext uri="{BB962C8B-B14F-4D97-AF65-F5344CB8AC3E}">
        <p14:creationId xmlns:p14="http://schemas.microsoft.com/office/powerpoint/2010/main" val="7241184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B5B880B8-3D0A-4B71-92AB-FF4A507EA8A5}" type="datetimeFigureOut">
              <a:rPr lang="en-CA"/>
              <a:pPr>
                <a:defRPr/>
              </a:pPr>
              <a:t>11/12/2017</a:t>
            </a:fld>
            <a:endParaRPr lang="en-CA"/>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F7AA77A-B410-4082-9B19-096451318037}" type="slidenum">
              <a:rPr lang="en-CA"/>
              <a:pPr>
                <a:defRPr/>
              </a:pPr>
              <a:t>‹#›</a:t>
            </a:fld>
            <a:endParaRPr lang="en-CA"/>
          </a:p>
        </p:txBody>
      </p:sp>
    </p:spTree>
    <p:extLst>
      <p:ext uri="{BB962C8B-B14F-4D97-AF65-F5344CB8AC3E}">
        <p14:creationId xmlns:p14="http://schemas.microsoft.com/office/powerpoint/2010/main" val="336482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362F94F-5C3D-4E51-87B4-1A259EB49301}" type="datetimeFigureOut">
              <a:rPr lang="en-CA"/>
              <a:pPr>
                <a:defRPr/>
              </a:pPr>
              <a:t>11/12/2017</a:t>
            </a:fld>
            <a:endParaRPr lang="en-CA"/>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D6DA7F4-C5F7-4EF8-84D7-5448D0A42FEF}" type="slidenum">
              <a:rPr lang="en-CA"/>
              <a:pPr>
                <a:defRPr/>
              </a:pPr>
              <a:t>‹#›</a:t>
            </a:fld>
            <a:endParaRPr lang="en-CA"/>
          </a:p>
        </p:txBody>
      </p:sp>
    </p:spTree>
    <p:extLst>
      <p:ext uri="{BB962C8B-B14F-4D97-AF65-F5344CB8AC3E}">
        <p14:creationId xmlns:p14="http://schemas.microsoft.com/office/powerpoint/2010/main" val="153525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8B115915-D2AB-490E-A034-6FF968588743}" type="datetimeFigureOut">
              <a:rPr lang="en-CA"/>
              <a:pPr>
                <a:defRPr/>
              </a:pPr>
              <a:t>11/12/2017</a:t>
            </a:fld>
            <a:endParaRPr lang="en-CA"/>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8551B2A4-3074-4A9C-B273-D732A5B0F642}" type="slidenum">
              <a:rPr lang="en-CA"/>
              <a:pPr>
                <a:defRPr/>
              </a:pPr>
              <a:t>‹#›</a:t>
            </a:fld>
            <a:endParaRPr lang="en-CA"/>
          </a:p>
        </p:txBody>
      </p:sp>
    </p:spTree>
    <p:extLst>
      <p:ext uri="{BB962C8B-B14F-4D97-AF65-F5344CB8AC3E}">
        <p14:creationId xmlns:p14="http://schemas.microsoft.com/office/powerpoint/2010/main" val="282328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7932BDBE-F634-4113-AC15-5342C6AECF9E}" type="datetimeFigureOut">
              <a:rPr lang="en-CA"/>
              <a:pPr>
                <a:defRPr/>
              </a:pPr>
              <a:t>11/12/2017</a:t>
            </a:fld>
            <a:endParaRPr lang="en-CA"/>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8573CF32-0FF7-468B-AD00-B76C588F8FF6}" type="slidenum">
              <a:rPr lang="en-CA"/>
              <a:pPr>
                <a:defRPr/>
              </a:pPr>
              <a:t>‹#›</a:t>
            </a:fld>
            <a:endParaRPr lang="en-CA"/>
          </a:p>
        </p:txBody>
      </p:sp>
    </p:spTree>
    <p:extLst>
      <p:ext uri="{BB962C8B-B14F-4D97-AF65-F5344CB8AC3E}">
        <p14:creationId xmlns:p14="http://schemas.microsoft.com/office/powerpoint/2010/main" val="255833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391E42FD-BEDA-4FC1-ADA3-526C336B4D6A}" type="datetimeFigureOut">
              <a:rPr lang="en-CA"/>
              <a:pPr>
                <a:defRPr/>
              </a:pPr>
              <a:t>11/12/2017</a:t>
            </a:fld>
            <a:endParaRPr lang="en-CA"/>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668E29B5-92D5-4051-A574-8FF8E0673C89}" type="slidenum">
              <a:rPr lang="en-CA"/>
              <a:pPr>
                <a:defRPr/>
              </a:pPr>
              <a:t>‹#›</a:t>
            </a:fld>
            <a:endParaRPr lang="en-CA"/>
          </a:p>
        </p:txBody>
      </p:sp>
    </p:spTree>
    <p:extLst>
      <p:ext uri="{BB962C8B-B14F-4D97-AF65-F5344CB8AC3E}">
        <p14:creationId xmlns:p14="http://schemas.microsoft.com/office/powerpoint/2010/main" val="259583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F48B481B-2327-48DB-B004-9C276185B823}" type="datetimeFigureOut">
              <a:rPr lang="en-CA"/>
              <a:pPr>
                <a:defRPr/>
              </a:pPr>
              <a:t>11/12/2017</a:t>
            </a:fld>
            <a:endParaRPr lang="en-CA"/>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3DEB2ED-8DE6-47E9-BD71-C8FC64452929}" type="slidenum">
              <a:rPr lang="en-CA"/>
              <a:pPr>
                <a:defRPr/>
              </a:pPr>
              <a:t>‹#›</a:t>
            </a:fld>
            <a:endParaRPr lang="en-CA"/>
          </a:p>
        </p:txBody>
      </p:sp>
    </p:spTree>
    <p:extLst>
      <p:ext uri="{BB962C8B-B14F-4D97-AF65-F5344CB8AC3E}">
        <p14:creationId xmlns:p14="http://schemas.microsoft.com/office/powerpoint/2010/main" val="52571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4FDED3D7-C900-40DE-89BE-9345D8942B60}" type="datetimeFigureOut">
              <a:rPr lang="en-CA"/>
              <a:pPr>
                <a:defRPr/>
              </a:pPr>
              <a:t>11/12/2017</a:t>
            </a:fld>
            <a:endParaRPr lang="en-CA"/>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200910F9-57F5-4795-9466-CCB5480FCEA3}" type="slidenum">
              <a:rPr lang="en-CA"/>
              <a:pPr>
                <a:defRPr/>
              </a:pPr>
              <a:t>‹#›</a:t>
            </a:fld>
            <a:endParaRPr lang="en-CA"/>
          </a:p>
        </p:txBody>
      </p:sp>
    </p:spTree>
    <p:extLst>
      <p:ext uri="{BB962C8B-B14F-4D97-AF65-F5344CB8AC3E}">
        <p14:creationId xmlns:p14="http://schemas.microsoft.com/office/powerpoint/2010/main" val="409521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C572E091-7E9B-42CF-A39B-03EF6211D40A}" type="datetimeFigureOut">
              <a:rPr lang="en-CA"/>
              <a:pPr>
                <a:defRPr/>
              </a:pPr>
              <a:t>11/12/2017</a:t>
            </a:fld>
            <a:endParaRPr lang="en-CA"/>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9B8A63AF-A5D6-40D4-AB3E-A73EF6679B5B}" type="slidenum">
              <a:rPr lang="en-CA"/>
              <a:pPr>
                <a:defRPr/>
              </a:pPr>
              <a:t>‹#›</a:t>
            </a:fld>
            <a:endParaRPr lang="en-CA"/>
          </a:p>
        </p:txBody>
      </p:sp>
    </p:spTree>
    <p:extLst>
      <p:ext uri="{BB962C8B-B14F-4D97-AF65-F5344CB8AC3E}">
        <p14:creationId xmlns:p14="http://schemas.microsoft.com/office/powerpoint/2010/main" val="193494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87126B62-DB46-4C6A-BFB5-DED19916ED8A}" type="datetimeFigureOut">
              <a:rPr lang="en-CA"/>
              <a:pPr>
                <a:defRPr/>
              </a:pPr>
              <a:t>11/12/2017</a:t>
            </a:fld>
            <a:endParaRPr lang="en-CA"/>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E2CE0C79-E759-46C4-83D5-ADE9415FA349}" type="slidenum">
              <a:rPr lang="en-CA"/>
              <a:pPr>
                <a:defRPr/>
              </a:pPr>
              <a:t>‹#›</a:t>
            </a:fld>
            <a:endParaRPr lang="en-CA"/>
          </a:p>
        </p:txBody>
      </p:sp>
    </p:spTree>
    <p:extLst>
      <p:ext uri="{BB962C8B-B14F-4D97-AF65-F5344CB8AC3E}">
        <p14:creationId xmlns:p14="http://schemas.microsoft.com/office/powerpoint/2010/main" val="278763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8A78E11E-0B72-4987-A915-C1D715EAFA01}" type="datetimeFigureOut">
              <a:rPr lang="en-CA"/>
              <a:pPr>
                <a:defRPr/>
              </a:pPr>
              <a:t>11/12/2017</a:t>
            </a:fld>
            <a:endParaRPr lang="en-CA"/>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1F2026E-5408-4334-B81C-5788E73F0437}" type="slidenum">
              <a:rPr lang="en-CA"/>
              <a:pPr>
                <a:defRPr/>
              </a:pPr>
              <a:t>‹#›</a:t>
            </a:fld>
            <a:endParaRPr lang="en-CA"/>
          </a:p>
        </p:txBody>
      </p:sp>
    </p:spTree>
    <p:extLst>
      <p:ext uri="{BB962C8B-B14F-4D97-AF65-F5344CB8AC3E}">
        <p14:creationId xmlns:p14="http://schemas.microsoft.com/office/powerpoint/2010/main" val="356184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extLst>
          </p:cNvPr>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a:extLst>
              <a:ext uri="{FF2B5EF4-FFF2-40B4-BE49-F238E27FC236}"/>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39832CD9-E675-4F0F-9BEB-5A484ECEECC5}" type="datetimeFigureOut">
              <a:rPr lang="en-CA"/>
              <a:pPr>
                <a:defRPr/>
              </a:pPr>
              <a:t>11/12/2017</a:t>
            </a:fld>
            <a:endParaRPr lang="en-CA"/>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85855D34-D2D7-495F-BDDD-9B2029B803FD}" type="slidenum">
              <a:rPr lang="en-CA"/>
              <a:pPr>
                <a:defRPr/>
              </a:pPr>
              <a:t>‹#›</a:t>
            </a:fld>
            <a:endParaRPr lang="en-CA"/>
          </a:p>
        </p:txBody>
      </p:sp>
    </p:spTree>
    <p:extLst>
      <p:ext uri="{BB962C8B-B14F-4D97-AF65-F5344CB8AC3E}">
        <p14:creationId xmlns:p14="http://schemas.microsoft.com/office/powerpoint/2010/main" val="79195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a:extLst>
              <a:ext uri="{FF2B5EF4-FFF2-40B4-BE49-F238E27FC236}"/>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57C15B50-96B4-42A4-B5D0-0DA41DE532EC}" type="datetimeFigureOut">
              <a:rPr lang="en-CA"/>
              <a:pPr>
                <a:defRPr/>
              </a:pPr>
              <a:t>11/12/2017</a:t>
            </a:fld>
            <a:endParaRPr lang="en-CA"/>
          </a:p>
        </p:txBody>
      </p:sp>
      <p:sp>
        <p:nvSpPr>
          <p:cNvPr id="5" name="Footer Placeholder 4">
            <a:extLst>
              <a:ext uri="{FF2B5EF4-FFF2-40B4-BE49-F238E27FC236}"/>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a:extLst>
              <a:ext uri="{FF2B5EF4-FFF2-40B4-BE49-F238E27FC236}"/>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5C62D4E0-F785-4F5E-81CF-E6B1FDA19AA7}"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2"/>
          <p:cNvSpPr txBox="1">
            <a:spLocks noChangeArrowheads="1"/>
          </p:cNvSpPr>
          <p:nvPr/>
        </p:nvSpPr>
        <p:spPr bwMode="auto">
          <a:xfrm>
            <a:off x="5157788" y="4318000"/>
            <a:ext cx="20875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200" b="1">
                <a:solidFill>
                  <a:srgbClr val="FFD966"/>
                </a:solidFill>
                <a:latin typeface="Calibri" pitchFamily="34" charset="0"/>
              </a:rPr>
              <a:t>2 Peter 3:3-15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8"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5"/>
          <p:cNvSpPr txBox="1">
            <a:spLocks noChangeArrowheads="1"/>
          </p:cNvSpPr>
          <p:nvPr/>
        </p:nvSpPr>
        <p:spPr bwMode="auto">
          <a:xfrm>
            <a:off x="2814638" y="1906588"/>
            <a:ext cx="5865812"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…your kingdom come, your will be done on earth as it is in heaven.   Matthew 6:10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913" y="-295275"/>
            <a:ext cx="7343775" cy="73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2"/>
          <p:cNvSpPr txBox="1">
            <a:spLocks noChangeArrowheads="1"/>
          </p:cNvSpPr>
          <p:nvPr/>
        </p:nvSpPr>
        <p:spPr bwMode="auto">
          <a:xfrm>
            <a:off x="395288" y="4292600"/>
            <a:ext cx="6372225" cy="212407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4400" b="1">
                <a:solidFill>
                  <a:srgbClr val="FFFFFF"/>
                </a:solidFill>
                <a:latin typeface="Calibri" pitchFamily="34" charset="0"/>
              </a:rPr>
              <a:t>Happily-Ever-After Faith </a:t>
            </a:r>
          </a:p>
          <a:p>
            <a:r>
              <a:rPr lang="en-CA" altLang="en-US" sz="4400" b="1">
                <a:solidFill>
                  <a:srgbClr val="FFFFFF"/>
                </a:solidFill>
                <a:latin typeface="Calibri" pitchFamily="34" charset="0"/>
              </a:rPr>
              <a:t>Looks for </a:t>
            </a:r>
            <a:r>
              <a:rPr lang="en-CA" altLang="en-US" sz="4400" b="1" i="1">
                <a:solidFill>
                  <a:srgbClr val="FFFFFF"/>
                </a:solidFill>
                <a:latin typeface="Calibri" pitchFamily="34" charset="0"/>
              </a:rPr>
              <a:t>FINGERPRINTS</a:t>
            </a:r>
            <a:r>
              <a:rPr lang="en-CA" altLang="en-US" sz="4400" b="1">
                <a:solidFill>
                  <a:srgbClr val="FFFFFF"/>
                </a:solidFill>
                <a:latin typeface="Calibri" pitchFamily="34" charset="0"/>
              </a:rPr>
              <a:t>…</a:t>
            </a:r>
          </a:p>
          <a:p>
            <a:r>
              <a:rPr lang="en-CA" altLang="en-US" sz="4400" b="1">
                <a:solidFill>
                  <a:srgbClr val="FFFFFF"/>
                </a:solidFill>
                <a:latin typeface="Calibri" pitchFamily="34" charset="0"/>
              </a:rPr>
              <a:t>Prophecy </a:t>
            </a:r>
            <a:r>
              <a:rPr lang="en-CA" altLang="en-US" sz="4400" b="1" i="1">
                <a:solidFill>
                  <a:srgbClr val="FFFFFF"/>
                </a:solidFill>
                <a:latin typeface="Calibri" pitchFamily="34" charset="0"/>
              </a:rPr>
              <a:t>POINTS </a:t>
            </a:r>
            <a:r>
              <a:rPr lang="en-CA" altLang="en-US" sz="4400" b="1">
                <a:solidFill>
                  <a:srgbClr val="FFFFFF"/>
                </a:solidFill>
                <a:latin typeface="Calibri" pitchFamily="34" charset="0"/>
              </a:rPr>
              <a:t>to God…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5"/>
          <p:cNvSpPr txBox="1">
            <a:spLocks noChangeArrowheads="1"/>
          </p:cNvSpPr>
          <p:nvPr/>
        </p:nvSpPr>
        <p:spPr bwMode="auto">
          <a:xfrm>
            <a:off x="1304925" y="692150"/>
            <a:ext cx="47910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But the day of the Lord will come like a thief, and then the heavens will pass away with a roar, and the heavenly bodies will be burned up and dissolved, and the earth and the works that are done on it will be exposed. </a:t>
            </a:r>
          </a:p>
          <a:p>
            <a:r>
              <a:rPr lang="en-CA" altLang="en-US" sz="3400" b="1" i="1">
                <a:solidFill>
                  <a:srgbClr val="FFFFFF"/>
                </a:solidFill>
                <a:latin typeface="Calibri" pitchFamily="34" charset="0"/>
              </a:rPr>
              <a:t>2 Peter 3:10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5"/>
          <p:cNvSpPr txBox="1">
            <a:spLocks noChangeArrowheads="1"/>
          </p:cNvSpPr>
          <p:nvPr/>
        </p:nvSpPr>
        <p:spPr bwMode="auto">
          <a:xfrm>
            <a:off x="1282700" y="2192338"/>
            <a:ext cx="478948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No one knows about that day or hour, not even the angels in heaven, nor the Son, but only the Father.   Matthew 24:36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5"/>
          <p:cNvSpPr txBox="1">
            <a:spLocks noChangeArrowheads="1"/>
          </p:cNvSpPr>
          <p:nvPr/>
        </p:nvSpPr>
        <p:spPr bwMode="auto">
          <a:xfrm>
            <a:off x="1282700" y="2192338"/>
            <a:ext cx="478948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He said to them: "It is not for you to know the times or dates the Father has set by his own authority.   Acts 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5"/>
          <p:cNvSpPr txBox="1">
            <a:spLocks noChangeArrowheads="1"/>
          </p:cNvSpPr>
          <p:nvPr/>
        </p:nvSpPr>
        <p:spPr bwMode="auto">
          <a:xfrm>
            <a:off x="1282700" y="2192338"/>
            <a:ext cx="4789488"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I am the Alpha and the Omega," says the Lord God, "who is, and who was, and who is to come, the Almighty."    Revelation 1:8</a:t>
            </a:r>
          </a:p>
          <a:p>
            <a:endParaRPr lang="en-CA" altLang="en-US" sz="3400" b="1" i="1">
              <a:solidFill>
                <a:srgbClr val="FFFFFF"/>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5"/>
          <p:cNvSpPr txBox="1">
            <a:spLocks noChangeArrowheads="1"/>
          </p:cNvSpPr>
          <p:nvPr/>
        </p:nvSpPr>
        <p:spPr bwMode="auto">
          <a:xfrm>
            <a:off x="1282700" y="2192338"/>
            <a:ext cx="4789488"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Worthy is the Lamb, who was slain, to receive power and wealth and wisdom and strength and honor and glory and praise!   Revelation 5:12</a:t>
            </a:r>
          </a:p>
          <a:p>
            <a:endParaRPr lang="en-CA" altLang="en-US" sz="3400" b="1" i="1">
              <a:solidFill>
                <a:srgbClr val="FFFFFF"/>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295400"/>
            <a:ext cx="894238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2"/>
          <p:cNvSpPr txBox="1">
            <a:spLocks noChangeArrowheads="1"/>
          </p:cNvSpPr>
          <p:nvPr/>
        </p:nvSpPr>
        <p:spPr bwMode="auto">
          <a:xfrm>
            <a:off x="395288" y="3429000"/>
            <a:ext cx="6840537" cy="2800350"/>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4400" b="1">
                <a:solidFill>
                  <a:srgbClr val="FFFFFF"/>
                </a:solidFill>
                <a:latin typeface="Calibri" pitchFamily="34" charset="0"/>
              </a:rPr>
              <a:t>Happily-Ever-After Faith </a:t>
            </a:r>
          </a:p>
          <a:p>
            <a:r>
              <a:rPr lang="en-CA" altLang="en-US" sz="4400" b="1">
                <a:solidFill>
                  <a:srgbClr val="FFFFFF"/>
                </a:solidFill>
                <a:latin typeface="Calibri" pitchFamily="34" charset="0"/>
              </a:rPr>
              <a:t>	Anticipates </a:t>
            </a:r>
            <a:r>
              <a:rPr lang="en-CA" altLang="en-US" sz="4400" b="1" i="1">
                <a:solidFill>
                  <a:srgbClr val="FFFFFF"/>
                </a:solidFill>
                <a:latin typeface="Calibri" pitchFamily="34" charset="0"/>
              </a:rPr>
              <a:t>TRIALS</a:t>
            </a:r>
            <a:r>
              <a:rPr lang="en-CA" altLang="en-US" sz="4400" b="1">
                <a:solidFill>
                  <a:srgbClr val="FFFFFF"/>
                </a:solidFill>
                <a:latin typeface="Calibri" pitchFamily="34" charset="0"/>
              </a:rPr>
              <a:t>…</a:t>
            </a:r>
          </a:p>
          <a:p>
            <a:r>
              <a:rPr lang="en-CA" altLang="en-US" sz="4400" b="1">
                <a:solidFill>
                  <a:srgbClr val="FFFFFF"/>
                </a:solidFill>
                <a:latin typeface="Calibri" pitchFamily="34" charset="0"/>
              </a:rPr>
              <a:t>Prophecy </a:t>
            </a:r>
            <a:r>
              <a:rPr lang="en-CA" altLang="en-US" sz="4400" b="1" i="1">
                <a:solidFill>
                  <a:srgbClr val="FFFFFF"/>
                </a:solidFill>
                <a:latin typeface="Calibri" pitchFamily="34" charset="0"/>
              </a:rPr>
              <a:t>PREPARES</a:t>
            </a:r>
            <a:r>
              <a:rPr lang="en-CA" altLang="en-US" sz="4400" b="1">
                <a:solidFill>
                  <a:srgbClr val="FFFFFF"/>
                </a:solidFill>
                <a:latin typeface="Calibri" pitchFamily="34" charset="0"/>
              </a:rPr>
              <a:t> Us for </a:t>
            </a:r>
          </a:p>
          <a:p>
            <a:r>
              <a:rPr lang="en-CA" altLang="en-US" sz="4400" b="1">
                <a:solidFill>
                  <a:srgbClr val="FFFFFF"/>
                </a:solidFill>
                <a:latin typeface="Calibri" pitchFamily="34" charset="0"/>
              </a:rPr>
              <a:t>	Things to Come…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8"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5"/>
          <p:cNvSpPr txBox="1">
            <a:spLocks noChangeArrowheads="1"/>
          </p:cNvSpPr>
          <p:nvPr/>
        </p:nvSpPr>
        <p:spPr bwMode="auto">
          <a:xfrm>
            <a:off x="2514600" y="115888"/>
            <a:ext cx="6450013" cy="741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Since all these things are thus to be dissolved, what sort of people ought you to be in lives of holiness and godliness, waiting for and hastening the coming of the day of God, because of which the heavens will be set on fire and dissolved, and the heavenly bodies will melt as they burn! But according to his promise we are waiting for new heavens and a new earth in which righteousness dwells.</a:t>
            </a:r>
          </a:p>
          <a:p>
            <a:r>
              <a:rPr lang="en-CA" altLang="en-US" sz="3400" b="1" i="1">
                <a:solidFill>
                  <a:srgbClr val="FFFFFF"/>
                </a:solidFill>
                <a:latin typeface="Calibri" pitchFamily="34" charset="0"/>
              </a:rPr>
              <a:t>2 Peter 3:11-13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8"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5"/>
          <p:cNvSpPr txBox="1">
            <a:spLocks noChangeArrowheads="1"/>
          </p:cNvSpPr>
          <p:nvPr/>
        </p:nvSpPr>
        <p:spPr bwMode="auto">
          <a:xfrm>
            <a:off x="2743200" y="1306513"/>
            <a:ext cx="586581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Jesus answered: "Watch out that no one deceives you.</a:t>
            </a:r>
          </a:p>
          <a:p>
            <a:endParaRPr lang="en-CA" altLang="en-US" sz="3400" b="1" i="1">
              <a:solidFill>
                <a:srgbClr val="FFFFFF"/>
              </a:solidFill>
              <a:latin typeface="Calibri" pitchFamily="34" charset="0"/>
            </a:endParaRPr>
          </a:p>
          <a:p>
            <a:r>
              <a:rPr lang="en-CA" altLang="en-US" sz="3400" b="1" i="1">
                <a:solidFill>
                  <a:srgbClr val="FFFFFF"/>
                </a:solidFill>
                <a:latin typeface="Calibri" pitchFamily="34" charset="0"/>
              </a:rPr>
              <a:t>For then there will be great distress, unequaled from the beginning of the world until now--and never to be equaled again… See, I have told you ahead of time.</a:t>
            </a:r>
          </a:p>
          <a:p>
            <a:r>
              <a:rPr lang="en-CA" altLang="en-US" sz="3400" b="1" i="1">
                <a:solidFill>
                  <a:srgbClr val="FFFFFF"/>
                </a:solidFill>
                <a:latin typeface="Calibri" pitchFamily="34" charset="0"/>
              </a:rPr>
              <a:t>Matthew 24:4, 21, 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5"/>
          <p:cNvSpPr txBox="1">
            <a:spLocks noChangeArrowheads="1"/>
          </p:cNvSpPr>
          <p:nvPr/>
        </p:nvSpPr>
        <p:spPr bwMode="auto">
          <a:xfrm>
            <a:off x="857250" y="914400"/>
            <a:ext cx="4789488"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200" b="1" i="1">
                <a:solidFill>
                  <a:srgbClr val="FFFFFF"/>
                </a:solidFill>
                <a:latin typeface="Calibri" pitchFamily="34" charset="0"/>
              </a:rPr>
              <a:t>…knowing this first of all, that scoffers will come in the last days with scoffing, following their own sinful desires.  They will say, “Where is the promise of his coming? For ever since the fathers fell asleep, all things are continuing as they were from the beginning of creation.”   </a:t>
            </a:r>
          </a:p>
          <a:p>
            <a:r>
              <a:rPr lang="en-CA" altLang="en-US" sz="3200" b="1" i="1">
                <a:solidFill>
                  <a:srgbClr val="FFFFFF"/>
                </a:solidFill>
                <a:latin typeface="Calibri" pitchFamily="34" charset="0"/>
              </a:rPr>
              <a:t>2 Peter 3:3-4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8"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5"/>
          <p:cNvSpPr txBox="1">
            <a:spLocks noChangeArrowheads="1"/>
          </p:cNvSpPr>
          <p:nvPr/>
        </p:nvSpPr>
        <p:spPr bwMode="auto">
          <a:xfrm>
            <a:off x="2743200" y="1306513"/>
            <a:ext cx="586581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I have told you this, so that when the time comes you will remember that I warned </a:t>
            </a:r>
          </a:p>
          <a:p>
            <a:r>
              <a:rPr lang="en-CA" altLang="en-US" sz="3400" b="1" i="1">
                <a:solidFill>
                  <a:srgbClr val="FFFFFF"/>
                </a:solidFill>
                <a:latin typeface="Calibri" pitchFamily="34" charset="0"/>
              </a:rPr>
              <a:t>you.	</a:t>
            </a:r>
          </a:p>
          <a:p>
            <a:r>
              <a:rPr lang="en-CA" altLang="en-US" sz="3400" b="1" i="1">
                <a:solidFill>
                  <a:srgbClr val="FFFFFF"/>
                </a:solidFill>
                <a:latin typeface="Calibri" pitchFamily="34" charset="0"/>
              </a:rPr>
              <a:t>I have told you these things, so that in me you may have peace. In this world you </a:t>
            </a:r>
          </a:p>
          <a:p>
            <a:r>
              <a:rPr lang="en-CA" altLang="en-US" sz="3400" b="1" i="1">
                <a:solidFill>
                  <a:srgbClr val="FFFFFF"/>
                </a:solidFill>
                <a:latin typeface="Calibri" pitchFamily="34" charset="0"/>
              </a:rPr>
              <a:t>will have trouble. But take heart! I have overcome the world.   John 16: 4, 33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552575"/>
            <a:ext cx="7294562" cy="867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2"/>
          <p:cNvSpPr txBox="1">
            <a:spLocks noChangeArrowheads="1"/>
          </p:cNvSpPr>
          <p:nvPr/>
        </p:nvSpPr>
        <p:spPr bwMode="auto">
          <a:xfrm>
            <a:off x="1085850" y="3590925"/>
            <a:ext cx="7737475" cy="2800350"/>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r"/>
            <a:r>
              <a:rPr lang="en-CA" altLang="en-US" sz="4400" b="1">
                <a:solidFill>
                  <a:srgbClr val="FFFFFF"/>
                </a:solidFill>
                <a:latin typeface="Calibri" pitchFamily="34" charset="0"/>
              </a:rPr>
              <a:t>Happily-Ever-After Faith </a:t>
            </a:r>
            <a:r>
              <a:rPr lang="en-CA" altLang="en-US" sz="4400" b="1" i="1">
                <a:solidFill>
                  <a:srgbClr val="FFFFFF"/>
                </a:solidFill>
                <a:latin typeface="Calibri" pitchFamily="34" charset="0"/>
              </a:rPr>
              <a:t>HANGS ON</a:t>
            </a:r>
            <a:r>
              <a:rPr lang="en-CA" altLang="en-US" sz="4400" b="1">
                <a:solidFill>
                  <a:srgbClr val="FFFFFF"/>
                </a:solidFill>
                <a:latin typeface="Calibri" pitchFamily="34" charset="0"/>
              </a:rPr>
              <a:t>…</a:t>
            </a:r>
          </a:p>
          <a:p>
            <a:pPr algn="r"/>
            <a:r>
              <a:rPr lang="en-CA" altLang="en-US" sz="4400" b="1">
                <a:solidFill>
                  <a:srgbClr val="FFFFFF"/>
                </a:solidFill>
                <a:latin typeface="Calibri" pitchFamily="34" charset="0"/>
              </a:rPr>
              <a:t>Prophecy P</a:t>
            </a:r>
            <a:r>
              <a:rPr lang="en-CA" altLang="en-US" sz="4400" b="1" i="1">
                <a:solidFill>
                  <a:srgbClr val="FFFFFF"/>
                </a:solidFill>
                <a:latin typeface="Calibri" pitchFamily="34" charset="0"/>
              </a:rPr>
              <a:t>RESERVES</a:t>
            </a:r>
            <a:r>
              <a:rPr lang="en-CA" altLang="en-US" sz="4400" b="1">
                <a:solidFill>
                  <a:srgbClr val="FFFFFF"/>
                </a:solidFill>
                <a:latin typeface="Calibri" pitchFamily="34" charset="0"/>
              </a:rPr>
              <a:t> Us in Uncertain Times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5"/>
          <p:cNvSpPr txBox="1">
            <a:spLocks noChangeArrowheads="1"/>
          </p:cNvSpPr>
          <p:nvPr/>
        </p:nvSpPr>
        <p:spPr bwMode="auto">
          <a:xfrm>
            <a:off x="1282700" y="2192338"/>
            <a:ext cx="4789488"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Therefore, beloved, since you are waiting for these, be diligent to be found by him without spot or blemish, and at peace. And count the patience of our Lord as salvation… 2 Peter 3:14-15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5"/>
          <p:cNvSpPr txBox="1">
            <a:spLocks noChangeArrowheads="1"/>
          </p:cNvSpPr>
          <p:nvPr/>
        </p:nvSpPr>
        <p:spPr bwMode="auto">
          <a:xfrm>
            <a:off x="1258888" y="620713"/>
            <a:ext cx="47910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Dear friends, now we are children of God, and what we will be has not yet been made known. But we know that when he appears, we shall be like him, for we shall see him as he is.  Everyone who has this hope in him purifies himself, just as he is pure. 1 John 3:2-3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5"/>
          <p:cNvSpPr txBox="1">
            <a:spLocks noChangeArrowheads="1"/>
          </p:cNvSpPr>
          <p:nvPr/>
        </p:nvSpPr>
        <p:spPr bwMode="auto">
          <a:xfrm>
            <a:off x="1031875" y="334963"/>
            <a:ext cx="479107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200" b="1" i="1">
                <a:solidFill>
                  <a:srgbClr val="FFFFFF"/>
                </a:solidFill>
                <a:latin typeface="Calibri" pitchFamily="34" charset="0"/>
              </a:rPr>
              <a:t>But do not overlook this one fact, beloved, that with the Lord one day is as a thousand years, and a thousand years as one day. The Lord is not slow to fulfill his promise as some count slowness, but is patient toward you, not wishing that any should perish, but that all should reach repentance. </a:t>
            </a:r>
          </a:p>
          <a:p>
            <a:r>
              <a:rPr lang="en-CA" altLang="en-US" sz="3200" b="1" i="1">
                <a:solidFill>
                  <a:srgbClr val="FFFFFF"/>
                </a:solidFill>
                <a:latin typeface="Calibri" pitchFamily="34" charset="0"/>
              </a:rPr>
              <a:t>2 Peter 3:8-9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p:cNvPicPr>
          <p:nvPr/>
        </p:nvPicPr>
        <p:blipFill>
          <a:blip r:embed="rId2">
            <a:extLst>
              <a:ext uri="{28A0092B-C50C-407E-A947-70E740481C1C}">
                <a14:useLocalDpi xmlns:a14="http://schemas.microsoft.com/office/drawing/2010/main" val="0"/>
              </a:ext>
            </a:extLst>
          </a:blip>
          <a:srcRect t="100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extLst>
          </p:cNvPr>
          <p:cNvSpPr txBox="1"/>
          <p:nvPr/>
        </p:nvSpPr>
        <p:spPr>
          <a:xfrm>
            <a:off x="4702175" y="854075"/>
            <a:ext cx="3663950" cy="1446213"/>
          </a:xfrm>
          <a:prstGeom prst="rect">
            <a:avLst/>
          </a:prstGeom>
          <a:noFill/>
        </p:spPr>
        <p:txBody>
          <a:bodyPr>
            <a:spAutoFit/>
          </a:bodyPr>
          <a:lstStyle/>
          <a:p>
            <a:pPr algn="r" fontAlgn="auto">
              <a:spcBef>
                <a:spcPts val="0"/>
              </a:spcBef>
              <a:spcAft>
                <a:spcPts val="0"/>
              </a:spcAft>
              <a:defRPr/>
            </a:pPr>
            <a:r>
              <a:rPr lang="en-CA" sz="4400" b="1" dirty="0">
                <a:solidFill>
                  <a:prstClr val="white"/>
                </a:solidFill>
                <a:effectLst>
                  <a:outerShdw blurRad="38100" dist="38100" dir="2700000" algn="tl">
                    <a:srgbClr val="000000">
                      <a:alpha val="43137"/>
                    </a:srgbClr>
                  </a:outerShdw>
                </a:effectLst>
                <a:latin typeface="+mn-lt"/>
                <a:cs typeface="+mn-cs"/>
              </a:rPr>
              <a:t>Away </a:t>
            </a:r>
            <a:r>
              <a:rPr lang="en-CA" sz="4400" b="1" i="1" dirty="0">
                <a:solidFill>
                  <a:prstClr val="white"/>
                </a:solidFill>
                <a:effectLst>
                  <a:outerShdw blurRad="38100" dist="38100" dir="2700000" algn="tl">
                    <a:srgbClr val="000000">
                      <a:alpha val="43137"/>
                    </a:srgbClr>
                  </a:outerShdw>
                </a:effectLst>
                <a:latin typeface="+mn-lt"/>
                <a:cs typeface="+mn-cs"/>
              </a:rPr>
              <a:t>FROM</a:t>
            </a:r>
            <a:r>
              <a:rPr lang="en-CA" sz="4400" b="1" dirty="0">
                <a:solidFill>
                  <a:prstClr val="white"/>
                </a:solidFill>
                <a:effectLst>
                  <a:outerShdw blurRad="38100" dist="38100" dir="2700000" algn="tl">
                    <a:srgbClr val="000000">
                      <a:alpha val="43137"/>
                    </a:srgbClr>
                  </a:outerShdw>
                </a:effectLst>
                <a:latin typeface="+mn-lt"/>
                <a:cs typeface="+mn-cs"/>
              </a:rPr>
              <a:t> the Manger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8"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5"/>
          <p:cNvSpPr txBox="1">
            <a:spLocks noChangeArrowheads="1"/>
          </p:cNvSpPr>
          <p:nvPr/>
        </p:nvSpPr>
        <p:spPr bwMode="auto">
          <a:xfrm>
            <a:off x="2836863" y="173038"/>
            <a:ext cx="58642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2800" b="1" i="1">
                <a:solidFill>
                  <a:srgbClr val="FFFFFF"/>
                </a:solidFill>
                <a:latin typeface="Calibri" pitchFamily="34" charset="0"/>
              </a:rPr>
              <a:t>For to us a child is born, to us a son is given; and the government shall be upon his shoulder, and his name shall be called</a:t>
            </a:r>
          </a:p>
          <a:p>
            <a:r>
              <a:rPr lang="en-CA" altLang="en-US" sz="2800" b="1" i="1">
                <a:solidFill>
                  <a:srgbClr val="FFFFFF"/>
                </a:solidFill>
                <a:latin typeface="Calibri" pitchFamily="34" charset="0"/>
              </a:rPr>
              <a:t>Wonderful Counselor, Mighty God,    Everlasting Father, Prince of Peace. Of the increase of his government and of peace</a:t>
            </a:r>
          </a:p>
          <a:p>
            <a:r>
              <a:rPr lang="en-CA" altLang="en-US" sz="2800" b="1" i="1">
                <a:solidFill>
                  <a:srgbClr val="FFFFFF"/>
                </a:solidFill>
                <a:latin typeface="Calibri" pitchFamily="34" charset="0"/>
              </a:rPr>
              <a:t>there will be no end, on the throne of David and over his kingdom, to establish it and to uphold it with justice and with righteousness from this time forth and forevermore.   Isaiah 9:6-7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8"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5"/>
          <p:cNvSpPr txBox="1">
            <a:spLocks noChangeArrowheads="1"/>
          </p:cNvSpPr>
          <p:nvPr/>
        </p:nvSpPr>
        <p:spPr bwMode="auto">
          <a:xfrm>
            <a:off x="2124075" y="173038"/>
            <a:ext cx="657701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2800" b="1" i="1">
                <a:solidFill>
                  <a:srgbClr val="FFFFFF"/>
                </a:solidFill>
                <a:latin typeface="Calibri" pitchFamily="34" charset="0"/>
              </a:rPr>
              <a:t>He was despised and rejected by men, a man of sorrows and acquainted with grief; and as one from whom men hide their faces he was despised, and we esteemed him not.  Surely he has borne our griefs and carried our sorrows; yet we esteemed him stricken, smitten by God, and afflicted. But he was pierced for our transgressions; he was crushed for our iniquities; upon him was the chastisement that brought us peace, and with his wounds we are healed.   Isaiah 53:3-5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09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5"/>
          <p:cNvSpPr txBox="1">
            <a:spLocks noChangeArrowheads="1"/>
          </p:cNvSpPr>
          <p:nvPr/>
        </p:nvSpPr>
        <p:spPr bwMode="auto">
          <a:xfrm>
            <a:off x="931863" y="1550988"/>
            <a:ext cx="479107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The thief comes only to steal and kill and destroy. I came that they may have life and have it abundantly. I am the good shepherd. The good shepherd lays down his life for the sheep.  </a:t>
            </a:r>
          </a:p>
          <a:p>
            <a:r>
              <a:rPr lang="en-CA" altLang="en-US" sz="3400" b="1" i="1">
                <a:solidFill>
                  <a:srgbClr val="FFFFFF"/>
                </a:solidFill>
                <a:latin typeface="Calibri" pitchFamily="34" charset="0"/>
              </a:rPr>
              <a:t>John 10:10-11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1936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5"/>
          <p:cNvSpPr txBox="1">
            <a:spLocks noChangeArrowheads="1"/>
          </p:cNvSpPr>
          <p:nvPr/>
        </p:nvSpPr>
        <p:spPr bwMode="auto">
          <a:xfrm>
            <a:off x="611188" y="161925"/>
            <a:ext cx="6008687"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I saw heaven standing open and there before me was a white horse, whose rider is called Faithful and True. With justice he judges and makes war. His eyes are like blazing fire, and on his head are many crowns. He has a name written on him that no one knows but he himself. He is dressed in a robe dipped in blood, and his name is the Word of God.   </a:t>
            </a:r>
          </a:p>
          <a:p>
            <a:r>
              <a:rPr lang="en-CA" altLang="en-US" sz="3400" b="1" i="1">
                <a:solidFill>
                  <a:srgbClr val="FFFFFF"/>
                </a:solidFill>
                <a:latin typeface="Calibri" pitchFamily="34" charset="0"/>
              </a:rPr>
              <a:t>Revelation 19:11-13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8"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5"/>
          <p:cNvSpPr txBox="1">
            <a:spLocks noChangeArrowheads="1"/>
          </p:cNvSpPr>
          <p:nvPr/>
        </p:nvSpPr>
        <p:spPr bwMode="auto">
          <a:xfrm>
            <a:off x="2814638" y="1906588"/>
            <a:ext cx="5380037"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CA" altLang="en-US" sz="3400" b="1" i="1">
                <a:solidFill>
                  <a:srgbClr val="FFFFFF"/>
                </a:solidFill>
                <a:latin typeface="Calibri" pitchFamily="34" charset="0"/>
              </a:rPr>
              <a:t>…the kingdom of God is within you.   Luke 17:21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ICELBlack</Template>
  <TotalTime>73</TotalTime>
  <Words>922</Words>
  <Application>Microsoft Office PowerPoint</Application>
  <PresentationFormat>On-screen Show (4:3)</PresentationFormat>
  <Paragraphs>43</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Times New Roman</vt:lpstr>
      <vt:lpstr>Arial</vt:lpstr>
      <vt:lpstr>Tahoma</vt:lpstr>
      <vt:lpstr>Webdings</vt:lpstr>
      <vt:lpstr>Calibri</vt:lpstr>
      <vt:lpstr>Calibri Light</vt:lpstr>
      <vt:lpstr>ＭＳ Ｐゴシック</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mertens</dc:creator>
  <cp:lastModifiedBy>christophe mertens</cp:lastModifiedBy>
  <cp:revision>15</cp:revision>
  <dcterms:created xsi:type="dcterms:W3CDTF">2017-12-06T22:58:13Z</dcterms:created>
  <dcterms:modified xsi:type="dcterms:W3CDTF">2017-12-11T22:29:15Z</dcterms:modified>
</cp:coreProperties>
</file>