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1pPr>
    <a:lvl2pPr marL="40639" marR="40639" indent="3429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2pPr>
    <a:lvl3pPr marL="40639" marR="40639" indent="6858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3pPr>
    <a:lvl4pPr marL="40639" marR="40639" indent="10287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4pPr>
    <a:lvl5pPr marL="40639" marR="40639" indent="13716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5pPr>
    <a:lvl6pPr marL="40639" marR="40639" indent="17145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6pPr>
    <a:lvl7pPr marL="40639" marR="40639" indent="20574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7pPr>
    <a:lvl8pPr marL="40639" marR="40639" indent="24003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8pPr>
    <a:lvl9pPr marL="40639" marR="40639" indent="27432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Times New Roman"/>
          <a:ea typeface="Times New Roman"/>
          <a:cs typeface="Times New Roman"/>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Times New Roman"/>
          <a:ea typeface="Times New Roman"/>
          <a:cs typeface="Times New Roman"/>
        </a:font>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Times New Roman"/>
          <a:ea typeface="Times New Roman"/>
          <a:cs typeface="Times New Roman"/>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Times New Roman"/>
          <a:ea typeface="Times New Roman"/>
          <a:cs typeface="Times New Roman"/>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1" d="100"/>
          <a:sy n="51" d="100"/>
        </p:scale>
        <p:origin x="-108"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199862620"/>
      </p:ext>
    </p:extLst>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p:spTree>
      <p:nvGrpSpPr>
        <p:cNvPr id="1" name=""/>
        <p:cNvGrpSpPr/>
        <p:nvPr/>
      </p:nvGrpSpPr>
      <p:grpSpPr>
        <a:xfrm>
          <a:off x="0" y="0"/>
          <a:ext cx="0" cy="0"/>
          <a:chOff x="0" y="0"/>
          <a:chExt cx="0" cy="0"/>
        </a:xfrm>
      </p:grpSpPr>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image.png" descr="image.png"/>
          <p:cNvPicPr>
            <a:picLocks/>
          </p:cNvPicPr>
          <p:nvPr/>
        </p:nvPicPr>
        <p:blipFill>
          <a:blip r:embed="rId4">
            <a:extLst/>
          </a:blip>
          <a:stretch>
            <a:fillRect/>
          </a:stretch>
        </p:blipFill>
        <p:spPr>
          <a:xfrm>
            <a:off x="7740650" y="6381750"/>
            <a:ext cx="581025" cy="401638"/>
          </a:xfrm>
          <a:prstGeom prst="rect">
            <a:avLst/>
          </a:prstGeom>
        </p:spPr>
      </p:pic>
      <p:sp>
        <p:nvSpPr>
          <p:cNvPr id="3"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4" name="Title Text"/>
          <p:cNvSpPr txBox="1">
            <a:spLocks noGrp="1"/>
          </p:cNvSpPr>
          <p:nvPr>
            <p:ph type="title"/>
          </p:nvPr>
        </p:nvSpPr>
        <p:spPr>
          <a:xfrm>
            <a:off x="457200" y="274637"/>
            <a:ext cx="8229600" cy="13255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r>
              <a:t>Title Text</a:t>
            </a:r>
          </a:p>
        </p:txBody>
      </p:sp>
      <p:sp>
        <p:nvSpPr>
          <p:cNvPr id="5"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2pPr marL="783590" indent="-285750">
              <a:spcBef>
                <a:spcPts val="600"/>
              </a:spcBef>
              <a:defRPr sz="7500"/>
            </a:lvl2pPr>
            <a:lvl3pPr marL="1183639" indent="-228600">
              <a:spcBef>
                <a:spcPts val="500"/>
              </a:spcBef>
              <a:defRPr sz="2000"/>
            </a:lvl3pPr>
            <a:lvl4pPr marL="1640839" indent="-228600">
              <a:spcBef>
                <a:spcPts val="400"/>
              </a:spcBef>
              <a:defRPr sz="1800"/>
            </a:lvl4pPr>
            <a:lvl5pPr marL="2098039" indent="-228600">
              <a:spcBef>
                <a:spcPts val="400"/>
              </a:spcBef>
              <a:defRPr sz="1800"/>
            </a:lvl5p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3985114" y="6388100"/>
            <a:ext cx="1173772" cy="1162640"/>
          </a:xfrm>
          <a:prstGeom prst="rect">
            <a:avLst/>
          </a:prstGeom>
          <a:ln w="12700">
            <a:miter lim="400000"/>
          </a:ln>
        </p:spPr>
        <p:txBody>
          <a:bodyPr wrap="none" lIns="50800" tIns="50800" rIns="50800" bIns="50800">
            <a:spAutoFit/>
          </a:bodyPr>
          <a:lstStyle>
            <a:lvl1pPr marL="0" marR="0" algn="ctr" defTabSz="584200"/>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Lst>
  <p:transition spd="med"/>
  <p:txStyles>
    <p:titleStyle>
      <a:lvl1pPr marL="40639" marR="40639" indent="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1pPr>
      <a:lvl2pPr marL="40639" marR="40639" indent="2286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2pPr>
      <a:lvl3pPr marL="40639" marR="40639" indent="4572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3pPr>
      <a:lvl4pPr marL="40639" marR="40639" indent="6858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4pPr>
      <a:lvl5pPr marL="40639" marR="40639" indent="9144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5pPr>
      <a:lvl6pPr marL="40639" marR="40639" indent="11430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6pPr>
      <a:lvl7pPr marL="40639" marR="40639" indent="13716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7pPr>
      <a:lvl8pPr marL="40639" marR="40639" indent="16002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8pPr>
      <a:lvl9pPr marL="40639" marR="40639" indent="18288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9pPr>
    </p:titleStyle>
    <p:bodyStyle>
      <a:lvl1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1pPr>
      <a:lvl2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2pPr>
      <a:lvl3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3pPr>
      <a:lvl4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4pPr>
      <a:lvl5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5pPr>
      <a:lvl6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6pPr>
      <a:lvl7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7pPr>
      <a:lvl8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8pPr>
      <a:lvl9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9pPr>
    </p:bodyStyle>
    <p:otherStyle>
      <a:lvl1pPr marL="0" marR="0" indent="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30"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31" name="our Inheritance"/>
          <p:cNvSpPr txBox="1"/>
          <p:nvPr/>
        </p:nvSpPr>
        <p:spPr>
          <a:xfrm>
            <a:off x="1317514" y="1857080"/>
            <a:ext cx="6508972" cy="116264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our Inheritance</a:t>
            </a:r>
          </a:p>
        </p:txBody>
      </p:sp>
      <p:sp>
        <p:nvSpPr>
          <p:cNvPr id="32" name="Galatians 4; 4-7…"/>
          <p:cNvSpPr txBox="1"/>
          <p:nvPr/>
        </p:nvSpPr>
        <p:spPr>
          <a:xfrm>
            <a:off x="4560894" y="4630070"/>
            <a:ext cx="3935579" cy="1103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defRPr sz="3500"/>
            </a:pPr>
            <a:r>
              <a:t>Galatians 4; 4-7</a:t>
            </a:r>
          </a:p>
          <a:p>
            <a:pPr>
              <a:defRPr sz="3500"/>
            </a:pPr>
            <a:r>
              <a:t>31 December 2017</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73"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74" name="Rest assured"/>
          <p:cNvSpPr txBox="1"/>
          <p:nvPr/>
        </p:nvSpPr>
        <p:spPr>
          <a:xfrm>
            <a:off x="899592" y="882923"/>
            <a:ext cx="6480720" cy="125675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r>
              <a:rPr dirty="0"/>
              <a:t>Rest assured</a:t>
            </a:r>
          </a:p>
        </p:txBody>
      </p:sp>
      <p:sp>
        <p:nvSpPr>
          <p:cNvPr id="75" name="of our inheritance"/>
          <p:cNvSpPr txBox="1"/>
          <p:nvPr/>
        </p:nvSpPr>
        <p:spPr>
          <a:xfrm>
            <a:off x="899592" y="2800623"/>
            <a:ext cx="7766570" cy="125675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r>
              <a:rPr dirty="0"/>
              <a:t>of our inheritance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1"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78"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pic>
        <p:nvPicPr>
          <p:cNvPr id="79" name="IMG_2279.jpg" descr="IMG_2279.jpg"/>
          <p:cNvPicPr>
            <a:picLocks noChangeAspect="1"/>
          </p:cNvPicPr>
          <p:nvPr/>
        </p:nvPicPr>
        <p:blipFill>
          <a:blip r:embed="rId3">
            <a:extLst/>
          </a:blip>
          <a:stretch>
            <a:fillRect/>
          </a:stretch>
        </p:blipFill>
        <p:spPr>
          <a:xfrm>
            <a:off x="4305339" y="2924944"/>
            <a:ext cx="4360823" cy="3270618"/>
          </a:xfrm>
          <a:prstGeom prst="rect">
            <a:avLst/>
          </a:prstGeom>
        </p:spPr>
      </p:pic>
      <p:pic>
        <p:nvPicPr>
          <p:cNvPr id="80" name="IMG_0063.jpg" descr="IMG_0063.jpg"/>
          <p:cNvPicPr>
            <a:picLocks noChangeAspect="1"/>
          </p:cNvPicPr>
          <p:nvPr/>
        </p:nvPicPr>
        <p:blipFill>
          <a:blip r:embed="rId4">
            <a:extLst/>
          </a:blip>
          <a:stretch>
            <a:fillRect/>
          </a:stretch>
        </p:blipFill>
        <p:spPr>
          <a:xfrm>
            <a:off x="292100" y="1015999"/>
            <a:ext cx="3776965" cy="2832725"/>
          </a:xfrm>
          <a:prstGeom prst="rect">
            <a:avLst/>
          </a:prstGeom>
        </p:spPr>
      </p:pic>
      <p:sp>
        <p:nvSpPr>
          <p:cNvPr id="81" name="Like father, like son"/>
          <p:cNvSpPr txBox="1"/>
          <p:nvPr/>
        </p:nvSpPr>
        <p:spPr>
          <a:xfrm>
            <a:off x="4179894" y="504409"/>
            <a:ext cx="4895390" cy="231858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lstStyle>
          <a:p>
            <a:r>
              <a:rPr sz="7200" dirty="0"/>
              <a:t>Like father, like son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84"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85" name="Now if we are children, then we are heirs—heirs of God and co-heirs with Christ, if indeed we share in his sufferings in order that we may also share in his glory.…"/>
          <p:cNvSpPr txBox="1"/>
          <p:nvPr/>
        </p:nvSpPr>
        <p:spPr>
          <a:xfrm>
            <a:off x="755575" y="2371477"/>
            <a:ext cx="7887395" cy="3334246"/>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defRPr sz="3500"/>
            </a:pPr>
            <a:r>
              <a:rPr dirty="0"/>
              <a:t>Now if we are children, then we are heirs—heirs of God and co-heirs with Christ, if indeed we share in his sufferings in order that we may also share in his glory.</a:t>
            </a:r>
          </a:p>
          <a:p>
            <a:pPr algn="r">
              <a:defRPr sz="3500"/>
            </a:pPr>
            <a:r>
              <a:rPr dirty="0"/>
              <a:t>Rom 8;17 (NIV)</a:t>
            </a:r>
          </a:p>
        </p:txBody>
      </p:sp>
      <p:sp>
        <p:nvSpPr>
          <p:cNvPr id="86" name="A spiritual inheritance"/>
          <p:cNvSpPr txBox="1"/>
          <p:nvPr/>
        </p:nvSpPr>
        <p:spPr>
          <a:xfrm>
            <a:off x="755575" y="562698"/>
            <a:ext cx="8297938" cy="1102866"/>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defRPr sz="6500"/>
            </a:lvl1pPr>
          </a:lstStyle>
          <a:p>
            <a:r>
              <a:rPr dirty="0"/>
              <a:t>A spiritual inheritance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1"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89"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90" name="giving joyful thanks to the Father, who has qualified you to share in the inheritance of his holy people in the kingdom of light…"/>
          <p:cNvSpPr txBox="1"/>
          <p:nvPr/>
        </p:nvSpPr>
        <p:spPr>
          <a:xfrm>
            <a:off x="659009" y="1048670"/>
            <a:ext cx="7825983" cy="2627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3500"/>
            </a:pPr>
            <a:r>
              <a:t>giving joyful thanks to the Father, who has qualified you to share in the inheritance of his holy people in the kingdom of light</a:t>
            </a:r>
          </a:p>
          <a:p>
            <a:pPr algn="r">
              <a:defRPr sz="3500"/>
            </a:pPr>
            <a:r>
              <a:t>Col 1;12 (NIV)</a:t>
            </a:r>
          </a:p>
        </p:txBody>
      </p:sp>
      <p:sp>
        <p:nvSpPr>
          <p:cNvPr id="91" name="amazing career prospects!"/>
          <p:cNvSpPr txBox="1"/>
          <p:nvPr/>
        </p:nvSpPr>
        <p:spPr>
          <a:xfrm>
            <a:off x="2986094" y="4731210"/>
            <a:ext cx="5392575" cy="59505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a:lvl1pPr>
          </a:lstStyle>
          <a:p>
            <a:r>
              <a:t>amazing career prospects!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1"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94"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95" name="the promised Holy Spirit, who is a deposit guaranteeing our inheritance until the redemption of those who are God’s possession—to the praise of his glory.…"/>
          <p:cNvSpPr txBox="1"/>
          <p:nvPr/>
        </p:nvSpPr>
        <p:spPr>
          <a:xfrm>
            <a:off x="1043607" y="314077"/>
            <a:ext cx="7645591" cy="3334246"/>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defRPr sz="3500"/>
            </a:pPr>
            <a:r>
              <a:rPr dirty="0"/>
              <a:t>the promised Holy Spirit, who is a deposit guaranteeing our inheritance until the redemption of those who are God’s possession—to the praise of his glory.</a:t>
            </a:r>
          </a:p>
          <a:p>
            <a:pPr algn="r">
              <a:defRPr sz="3500"/>
            </a:pPr>
            <a:r>
              <a:rPr dirty="0" err="1"/>
              <a:t>Eph</a:t>
            </a:r>
            <a:r>
              <a:rPr dirty="0"/>
              <a:t> 1; 13b-14 (NIV)</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98"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99" name="Conclusion"/>
          <p:cNvSpPr txBox="1"/>
          <p:nvPr/>
        </p:nvSpPr>
        <p:spPr>
          <a:xfrm>
            <a:off x="2138394" y="383880"/>
            <a:ext cx="4867212" cy="116264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Conclusion</a:t>
            </a:r>
          </a:p>
        </p:txBody>
      </p:sp>
      <p:sp>
        <p:nvSpPr>
          <p:cNvPr id="100" name="Children of Jesus…"/>
          <p:cNvSpPr txBox="1"/>
          <p:nvPr/>
        </p:nvSpPr>
        <p:spPr>
          <a:xfrm>
            <a:off x="1332242" y="2610770"/>
            <a:ext cx="6479516" cy="2627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defRPr sz="3500"/>
            </a:pPr>
            <a:r>
              <a:t>Children of Jesus</a:t>
            </a:r>
          </a:p>
          <a:p>
            <a:pPr>
              <a:defRPr sz="3500"/>
            </a:pPr>
            <a:r>
              <a:t>the Holy Spirit in our souls</a:t>
            </a:r>
          </a:p>
          <a:p>
            <a:pPr>
              <a:defRPr sz="3500"/>
            </a:pPr>
            <a:r>
              <a:t>we can call God “Father”</a:t>
            </a:r>
          </a:p>
          <a:p>
            <a:pPr>
              <a:defRPr sz="3500"/>
            </a:pPr>
            <a:r>
              <a:t>…and God calls us His children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0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0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0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0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0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1" build="p" bldLvl="5"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103"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104" name="His time will come"/>
          <p:cNvSpPr txBox="1"/>
          <p:nvPr/>
        </p:nvSpPr>
        <p:spPr>
          <a:xfrm>
            <a:off x="971600" y="494972"/>
            <a:ext cx="7326566" cy="1118255"/>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r>
              <a:rPr sz="6600" dirty="0"/>
              <a:t>His time will come</a:t>
            </a:r>
          </a:p>
        </p:txBody>
      </p:sp>
      <p:sp>
        <p:nvSpPr>
          <p:cNvPr id="105" name="in the meantime…"/>
          <p:cNvSpPr txBox="1"/>
          <p:nvPr/>
        </p:nvSpPr>
        <p:spPr>
          <a:xfrm>
            <a:off x="1331639" y="3263741"/>
            <a:ext cx="6703751" cy="213391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r>
              <a:rPr sz="6600" dirty="0"/>
              <a:t>in the meantime</a:t>
            </a:r>
          </a:p>
          <a:p>
            <a:r>
              <a:rPr sz="6600" dirty="0"/>
              <a:t>Happy New Year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5">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0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0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1" build="p" bldLvl="5"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108"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109" name="Text"/>
          <p:cNvSpPr txBox="1"/>
          <p:nvPr/>
        </p:nvSpPr>
        <p:spPr>
          <a:xfrm>
            <a:off x="3621094" y="2847680"/>
            <a:ext cx="1901811" cy="1162640"/>
          </a:xfrm>
          <a:prstGeom prst="rect">
            <a:avLst/>
          </a:prstGeom>
          <a:ln w="12700">
            <a:miter lim="400000"/>
          </a:ln>
        </p:spPr>
        <p:txBody>
          <a:bodyPr wrap="none" lIns="50800" tIns="50800" rIns="50800" bIns="50800" anchor="ctr">
            <a:spAutoFit/>
          </a:bodyPr>
          <a:lstStyle/>
          <a:p>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35"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36" name="Psalm 148 (NIV)"/>
          <p:cNvSpPr txBox="1"/>
          <p:nvPr/>
        </p:nvSpPr>
        <p:spPr>
          <a:xfrm>
            <a:off x="2244434" y="498180"/>
            <a:ext cx="6401227" cy="116264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Psalm 148 </a:t>
            </a:r>
            <a:r>
              <a:rPr sz="5000"/>
              <a:t>(NIV)</a:t>
            </a:r>
          </a:p>
        </p:txBody>
      </p:sp>
      <p:sp>
        <p:nvSpPr>
          <p:cNvPr id="37" name="1 Praise the Lord.…"/>
          <p:cNvSpPr txBox="1"/>
          <p:nvPr/>
        </p:nvSpPr>
        <p:spPr>
          <a:xfrm>
            <a:off x="862782" y="1670970"/>
            <a:ext cx="7418436" cy="4659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defRPr sz="3500"/>
            </a:pPr>
            <a:r>
              <a:t>1 Praise the Lord.</a:t>
            </a:r>
          </a:p>
          <a:p>
            <a:pPr>
              <a:defRPr sz="3500"/>
            </a:pPr>
            <a:r>
              <a:t>Praise the Lord from the heavens;</a:t>
            </a:r>
          </a:p>
          <a:p>
            <a:pPr>
              <a:defRPr sz="3500"/>
            </a:pPr>
            <a:r>
              <a:t>    praise him in the heights above.</a:t>
            </a:r>
          </a:p>
          <a:p>
            <a:pPr>
              <a:defRPr sz="3500"/>
            </a:pPr>
            <a:r>
              <a:t>2 Praise him, all his angels;</a:t>
            </a:r>
          </a:p>
          <a:p>
            <a:pPr>
              <a:defRPr sz="3500"/>
            </a:pPr>
            <a:r>
              <a:t>    praise him, all his heavenly hosts.</a:t>
            </a:r>
          </a:p>
          <a:p>
            <a:pPr>
              <a:defRPr sz="3500"/>
            </a:pPr>
            <a:r>
              <a:t>3 Praise him, sun and moon;</a:t>
            </a:r>
          </a:p>
          <a:p>
            <a:pPr>
              <a:defRPr sz="3500"/>
            </a:pPr>
            <a:r>
              <a:t>    praise him, all you shining stars.</a:t>
            </a:r>
          </a:p>
          <a:p>
            <a:pPr>
              <a:defRPr sz="3500"/>
            </a:pPr>
            <a:r>
              <a:t>4 Praise him, you highest heavens</a:t>
            </a:r>
          </a:p>
          <a:p>
            <a:pPr>
              <a:defRPr sz="3500"/>
            </a:pPr>
            <a:r>
              <a:t>    and you waters above the skies.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40"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41" name="But, when the time had finally come…"/>
          <p:cNvSpPr txBox="1"/>
          <p:nvPr/>
        </p:nvSpPr>
        <p:spPr>
          <a:xfrm>
            <a:off x="885024" y="1676241"/>
            <a:ext cx="7436651" cy="213391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rPr sz="6600" dirty="0"/>
              <a:t>But, when the time </a:t>
            </a:r>
            <a:endParaRPr lang="nl-BE" sz="6600" dirty="0" smtClean="0"/>
          </a:p>
          <a:p>
            <a:r>
              <a:rPr sz="6600" dirty="0" smtClean="0"/>
              <a:t>had </a:t>
            </a:r>
            <a:r>
              <a:rPr sz="6600" dirty="0"/>
              <a:t>finally come…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44"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45" name="waiting"/>
          <p:cNvSpPr txBox="1"/>
          <p:nvPr/>
        </p:nvSpPr>
        <p:spPr>
          <a:xfrm>
            <a:off x="3012062" y="612480"/>
            <a:ext cx="3119876" cy="116264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waiting</a:t>
            </a:r>
          </a:p>
        </p:txBody>
      </p:sp>
      <p:sp>
        <p:nvSpPr>
          <p:cNvPr id="46" name="Then the angel of the Lord said, “Lord Almighty, how long will you withhold mercy from Jerusalem…?”…"/>
          <p:cNvSpPr txBox="1"/>
          <p:nvPr/>
        </p:nvSpPr>
        <p:spPr>
          <a:xfrm>
            <a:off x="681829" y="1874170"/>
            <a:ext cx="7780342" cy="2627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3500"/>
            </a:pPr>
            <a:r>
              <a:t>Then the angel of the Lord said, “Lord Almighty, how long will you withhold mercy from Jerusalem…?”</a:t>
            </a:r>
          </a:p>
          <a:p>
            <a:pPr>
              <a:defRPr sz="3500"/>
            </a:pPr>
            <a:endParaRPr/>
          </a:p>
          <a:p>
            <a:pPr algn="r">
              <a:defRPr sz="3500"/>
            </a:pPr>
            <a:r>
              <a:t>Zech: 1;12 (NIV)</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49"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50" name="when the time came…"/>
          <p:cNvSpPr txBox="1"/>
          <p:nvPr/>
        </p:nvSpPr>
        <p:spPr>
          <a:xfrm>
            <a:off x="1131894" y="794670"/>
            <a:ext cx="4577152"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a:lvl1pPr>
          </a:lstStyle>
          <a:p>
            <a:r>
              <a:rPr dirty="0"/>
              <a:t>when the time came…</a:t>
            </a:r>
          </a:p>
        </p:txBody>
      </p:sp>
      <p:sp>
        <p:nvSpPr>
          <p:cNvPr id="51" name="God sent His Son……"/>
          <p:cNvSpPr txBox="1"/>
          <p:nvPr/>
        </p:nvSpPr>
        <p:spPr>
          <a:xfrm>
            <a:off x="943802" y="1838156"/>
            <a:ext cx="7301947" cy="3135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3500"/>
            </a:pPr>
            <a:r>
              <a:rPr dirty="0"/>
              <a:t>God sent His Son…</a:t>
            </a:r>
          </a:p>
          <a:p>
            <a:pPr>
              <a:defRPr sz="3500"/>
            </a:pPr>
            <a:r>
              <a:rPr dirty="0"/>
              <a:t>to redeem those under the law, that we might receive adoption to </a:t>
            </a:r>
            <a:r>
              <a:rPr dirty="0" err="1"/>
              <a:t>sonship</a:t>
            </a:r>
            <a:endParaRPr dirty="0"/>
          </a:p>
          <a:p>
            <a:pPr>
              <a:defRPr sz="3500"/>
            </a:pPr>
            <a:endParaRPr dirty="0"/>
          </a:p>
          <a:p>
            <a:pPr algn="r">
              <a:defRPr sz="3500"/>
            </a:pPr>
            <a:r>
              <a:rPr dirty="0"/>
              <a:t>Gal 4;4a &amp; 5 (NIV)</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1"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54"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55" name="Calling God…"/>
          <p:cNvSpPr txBox="1"/>
          <p:nvPr/>
        </p:nvSpPr>
        <p:spPr>
          <a:xfrm>
            <a:off x="865194" y="777580"/>
            <a:ext cx="5396482" cy="225484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Calling God</a:t>
            </a:r>
          </a:p>
          <a:p>
            <a:r>
              <a:t>“Father”</a:t>
            </a:r>
          </a:p>
        </p:txBody>
      </p:sp>
      <p:sp>
        <p:nvSpPr>
          <p:cNvPr id="56" name="even “Dad”"/>
          <p:cNvSpPr txBox="1"/>
          <p:nvPr/>
        </p:nvSpPr>
        <p:spPr>
          <a:xfrm>
            <a:off x="3214694" y="4244680"/>
            <a:ext cx="4866747" cy="116264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even “Dad”</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56"/>
                                        </p:tgtEl>
                                        <p:attrNameLst>
                                          <p:attrName>style.visibility</p:attrName>
                                        </p:attrNameLst>
                                      </p:cBhvr>
                                      <p:to>
                                        <p:strVal val="visible"/>
                                      </p:to>
                                    </p:set>
                                    <p:animEffect transition="in" filter="dissolve">
                                      <p:cBhvr>
                                        <p:cTn id="7" dur="4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59"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60" name="For those who are led by the Spirit of God are the children of God. The Spirit you received does not make you slaves, so that you live in fear again; rather, the Spirit you received brought about your adoption to sonship. And by him we cry, “Abba, Father.” The Spirit himself testifies with our spirit that we are God’s children. Now if we are children, then we are heirs—heirs of God and co-heirs with Christ, if indeed we share in his sufferings in order that we may also share in his glory.              Rom 8; 14-17 (NIV)"/>
          <p:cNvSpPr txBox="1"/>
          <p:nvPr/>
        </p:nvSpPr>
        <p:spPr>
          <a:xfrm>
            <a:off x="1325691" y="416544"/>
            <a:ext cx="7340471" cy="6135013"/>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defRPr sz="3500"/>
            </a:pPr>
            <a:r>
              <a:rPr sz="2800" dirty="0"/>
              <a:t>For those who are led by the Spirit of God </a:t>
            </a:r>
            <a:endParaRPr lang="nl-BE" sz="2800" dirty="0" smtClean="0"/>
          </a:p>
          <a:p>
            <a:pPr>
              <a:defRPr sz="3500"/>
            </a:pPr>
            <a:r>
              <a:rPr sz="2800" dirty="0" smtClean="0"/>
              <a:t>are </a:t>
            </a:r>
            <a:r>
              <a:rPr sz="2800" dirty="0"/>
              <a:t>the children of God. </a:t>
            </a:r>
            <a:endParaRPr lang="nl-BE" sz="2800" dirty="0" smtClean="0"/>
          </a:p>
          <a:p>
            <a:pPr>
              <a:defRPr sz="3500"/>
            </a:pPr>
            <a:r>
              <a:rPr sz="2800" dirty="0" smtClean="0"/>
              <a:t>The </a:t>
            </a:r>
            <a:r>
              <a:rPr sz="2800" dirty="0"/>
              <a:t>Spirit you received does not make you </a:t>
            </a:r>
            <a:endParaRPr lang="nl-BE" sz="2800" dirty="0" smtClean="0"/>
          </a:p>
          <a:p>
            <a:pPr>
              <a:defRPr sz="3500"/>
            </a:pPr>
            <a:r>
              <a:rPr sz="2800" dirty="0" smtClean="0"/>
              <a:t>slaves</a:t>
            </a:r>
            <a:r>
              <a:rPr sz="2800" dirty="0"/>
              <a:t>, so that you live in fear again; rather</a:t>
            </a:r>
            <a:r>
              <a:rPr sz="2800" dirty="0" smtClean="0"/>
              <a:t>,</a:t>
            </a:r>
            <a:endParaRPr lang="nl-BE" sz="2800" dirty="0" smtClean="0"/>
          </a:p>
          <a:p>
            <a:pPr>
              <a:defRPr sz="3500"/>
            </a:pPr>
            <a:r>
              <a:rPr sz="2800" dirty="0" smtClean="0"/>
              <a:t> </a:t>
            </a:r>
            <a:r>
              <a:rPr sz="2800" dirty="0"/>
              <a:t>the Spirit you received brought about your </a:t>
            </a:r>
            <a:endParaRPr lang="nl-BE" sz="2800" dirty="0" smtClean="0"/>
          </a:p>
          <a:p>
            <a:pPr>
              <a:defRPr sz="3500"/>
            </a:pPr>
            <a:r>
              <a:rPr sz="2800" dirty="0" smtClean="0"/>
              <a:t>adoption </a:t>
            </a:r>
            <a:r>
              <a:rPr sz="2800" dirty="0"/>
              <a:t>to </a:t>
            </a:r>
            <a:r>
              <a:rPr sz="2800" dirty="0" err="1"/>
              <a:t>sonship</a:t>
            </a:r>
            <a:r>
              <a:rPr sz="2800" dirty="0"/>
              <a:t>. </a:t>
            </a:r>
            <a:endParaRPr lang="nl-BE" sz="2800" dirty="0" smtClean="0"/>
          </a:p>
          <a:p>
            <a:pPr>
              <a:defRPr sz="3500"/>
            </a:pPr>
            <a:r>
              <a:rPr sz="2800" dirty="0" smtClean="0"/>
              <a:t>And </a:t>
            </a:r>
            <a:r>
              <a:rPr sz="2800" dirty="0"/>
              <a:t>by him we cry, </a:t>
            </a:r>
            <a:r>
              <a:rPr sz="2800" dirty="0" smtClean="0"/>
              <a:t>“</a:t>
            </a:r>
            <a:r>
              <a:rPr sz="2800" dirty="0"/>
              <a:t>Abba, Father.” </a:t>
            </a:r>
            <a:endParaRPr lang="nl-BE" sz="2800" dirty="0" smtClean="0"/>
          </a:p>
          <a:p>
            <a:pPr>
              <a:defRPr sz="3500"/>
            </a:pPr>
            <a:r>
              <a:rPr sz="2800" dirty="0" smtClean="0"/>
              <a:t>The </a:t>
            </a:r>
            <a:r>
              <a:rPr sz="2800" dirty="0"/>
              <a:t>Spirit himself testifies </a:t>
            </a:r>
            <a:endParaRPr lang="nl-BE" sz="2800" dirty="0" smtClean="0"/>
          </a:p>
          <a:p>
            <a:pPr>
              <a:defRPr sz="3500"/>
            </a:pPr>
            <a:r>
              <a:rPr sz="2800" dirty="0" smtClean="0"/>
              <a:t>with </a:t>
            </a:r>
            <a:r>
              <a:rPr sz="2800" dirty="0"/>
              <a:t>our spirit that we are God’s children. </a:t>
            </a:r>
            <a:endParaRPr lang="nl-BE" sz="2800" dirty="0" smtClean="0"/>
          </a:p>
          <a:p>
            <a:pPr>
              <a:defRPr sz="3500"/>
            </a:pPr>
            <a:r>
              <a:rPr sz="2800" dirty="0" smtClean="0"/>
              <a:t>Now </a:t>
            </a:r>
            <a:r>
              <a:rPr sz="2800" dirty="0"/>
              <a:t>if we are children, then we are </a:t>
            </a:r>
            <a:endParaRPr lang="nl-BE" sz="2800" dirty="0" smtClean="0"/>
          </a:p>
          <a:p>
            <a:pPr>
              <a:defRPr sz="3500"/>
            </a:pPr>
            <a:r>
              <a:rPr sz="2800" dirty="0" smtClean="0"/>
              <a:t>heirs—heirs </a:t>
            </a:r>
            <a:r>
              <a:rPr sz="2800" dirty="0"/>
              <a:t>of God and co-heirs with Christ, </a:t>
            </a:r>
            <a:endParaRPr lang="nl-BE" sz="2800" dirty="0" smtClean="0"/>
          </a:p>
          <a:p>
            <a:pPr>
              <a:defRPr sz="3500"/>
            </a:pPr>
            <a:r>
              <a:rPr sz="2800" dirty="0" smtClean="0"/>
              <a:t>if </a:t>
            </a:r>
            <a:r>
              <a:rPr sz="2800" dirty="0"/>
              <a:t>indeed we share in his sufferings in order </a:t>
            </a:r>
            <a:endParaRPr lang="nl-BE" sz="2800" dirty="0" smtClean="0"/>
          </a:p>
          <a:p>
            <a:pPr>
              <a:defRPr sz="3500"/>
            </a:pPr>
            <a:r>
              <a:rPr sz="2800" dirty="0" smtClean="0"/>
              <a:t>that </a:t>
            </a:r>
            <a:r>
              <a:rPr sz="2800" dirty="0"/>
              <a:t>we may also share in his glory.             </a:t>
            </a:r>
            <a:r>
              <a:rPr sz="2800" dirty="0" smtClean="0"/>
              <a:t> </a:t>
            </a:r>
            <a:endParaRPr lang="nl-BE" sz="2800" dirty="0" smtClean="0"/>
          </a:p>
          <a:p>
            <a:pPr>
              <a:defRPr sz="3500"/>
            </a:pPr>
            <a:r>
              <a:rPr sz="2800" dirty="0" smtClean="0"/>
              <a:t>Rom </a:t>
            </a:r>
            <a:r>
              <a:rPr sz="2800" dirty="0"/>
              <a:t>8; 14-17 (NIV)</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63"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64" name="It is a dreadful thing to fall into the hands of the living God.…"/>
          <p:cNvSpPr txBox="1"/>
          <p:nvPr/>
        </p:nvSpPr>
        <p:spPr>
          <a:xfrm>
            <a:off x="1178839" y="1287132"/>
            <a:ext cx="7024079" cy="2119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3500"/>
            </a:pPr>
            <a:r>
              <a:rPr dirty="0"/>
              <a:t>It is a dreadful thing to fall into the hands of the living God.</a:t>
            </a:r>
          </a:p>
          <a:p>
            <a:pPr>
              <a:defRPr sz="3500"/>
            </a:pPr>
            <a:endParaRPr dirty="0"/>
          </a:p>
          <a:p>
            <a:pPr algn="r">
              <a:defRPr sz="3500"/>
            </a:pPr>
            <a:r>
              <a:rPr dirty="0" err="1"/>
              <a:t>Heb</a:t>
            </a:r>
            <a:r>
              <a:rPr dirty="0"/>
              <a:t> 10; 31 (NIV)</a:t>
            </a:r>
          </a:p>
        </p:txBody>
      </p:sp>
      <p:sp>
        <p:nvSpPr>
          <p:cNvPr id="65" name="Yet, this wrath is NOT directed at His children"/>
          <p:cNvSpPr txBox="1"/>
          <p:nvPr/>
        </p:nvSpPr>
        <p:spPr>
          <a:xfrm>
            <a:off x="1081094" y="4464970"/>
            <a:ext cx="7219571" cy="1103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3500"/>
            </a:lvl1pPr>
          </a:lstStyle>
          <a:p>
            <a:r>
              <a:t>Yet, this wrath is NOT directed at His children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1"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68"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69" name="“Come to me, all you who are weary and burdened, and I will give you rest. Take my yoke upon you and learn from me, for I am gentle and humble in heart, and you will find rest for your souls. For my yoke is easy and my burden is light.”…"/>
          <p:cNvSpPr txBox="1"/>
          <p:nvPr/>
        </p:nvSpPr>
        <p:spPr>
          <a:xfrm>
            <a:off x="827584" y="642270"/>
            <a:ext cx="7938996" cy="3643060"/>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defRPr sz="3500"/>
            </a:pPr>
            <a:r>
              <a:rPr sz="3200" dirty="0"/>
              <a:t>“Come to me, all you who are weary and burdened, and I will give you </a:t>
            </a:r>
            <a:r>
              <a:rPr sz="3200" b="1" dirty="0"/>
              <a:t>rest</a:t>
            </a:r>
            <a:r>
              <a:rPr sz="3200" dirty="0"/>
              <a:t>. Take my yoke upon you and learn from me, for I am gentle and humble in heart, and you will find rest for your souls. For my yoke is easy and my burden is light.”</a:t>
            </a:r>
          </a:p>
          <a:p>
            <a:pPr algn="r">
              <a:defRPr sz="3500"/>
            </a:pPr>
            <a:r>
              <a:rPr sz="3200" dirty="0"/>
              <a:t>Matt 11;28-30 (NIV)</a:t>
            </a:r>
          </a:p>
        </p:txBody>
      </p:sp>
      <p:sp>
        <p:nvSpPr>
          <p:cNvPr id="70" name="to equip his people for works of service, so that the body of Christ may be built up…"/>
          <p:cNvSpPr txBox="1"/>
          <p:nvPr/>
        </p:nvSpPr>
        <p:spPr>
          <a:xfrm>
            <a:off x="827584" y="4528010"/>
            <a:ext cx="8006918" cy="161105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defRPr sz="3500"/>
            </a:pPr>
            <a:r>
              <a:rPr sz="3200" dirty="0"/>
              <a:t>to equip his people for works of service, so that the body of Christ may be built up</a:t>
            </a:r>
          </a:p>
          <a:p>
            <a:pPr algn="r">
              <a:defRPr sz="3500"/>
            </a:pPr>
            <a:r>
              <a:rPr sz="3200" dirty="0" err="1"/>
              <a:t>Eph</a:t>
            </a:r>
            <a:r>
              <a:rPr sz="3200" dirty="0"/>
              <a:t> 4;12 (NIV)</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1" animBg="1" advAuto="0"/>
    </p:bld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C5FF"/>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C5FF"/>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327</Words>
  <Application>Microsoft Office PowerPoint</Application>
  <PresentationFormat>On-screen Show (4:3)</PresentationFormat>
  <Paragraphs>85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dc:creator>
  <cp:lastModifiedBy>christophe mertens</cp:lastModifiedBy>
  <cp:revision>1</cp:revision>
  <dcterms:modified xsi:type="dcterms:W3CDTF">2017-12-28T22:39:39Z</dcterms:modified>
</cp:coreProperties>
</file>