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6" r:id="rId2"/>
    <p:sldId id="315" r:id="rId3"/>
    <p:sldId id="328" r:id="rId4"/>
    <p:sldId id="327" r:id="rId5"/>
    <p:sldId id="329" r:id="rId6"/>
    <p:sldId id="317" r:id="rId7"/>
    <p:sldId id="318" r:id="rId8"/>
    <p:sldId id="330" r:id="rId9"/>
    <p:sldId id="319" r:id="rId10"/>
    <p:sldId id="320" r:id="rId11"/>
    <p:sldId id="321" r:id="rId12"/>
    <p:sldId id="32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029F-B6AB-4C66-84A6-63173C80C9BD}" type="datetimeFigureOut">
              <a:rPr lang="en-GB" smtClean="0"/>
              <a:pPr/>
              <a:t>14/11/2015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A820C7-21FD-42DA-B29C-9A32A809BD0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9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1D5B1F-045F-5148-B4AC-C99684FFF7F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849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8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125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7309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4181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434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503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24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4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46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2825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smtClean="0">
                <a:solidFill>
                  <a:srgbClr val="FFFFFF"/>
                </a:solidFill>
                <a:latin typeface="Arial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288" y="1341438"/>
            <a:ext cx="813752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The Danger of Materialism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1413" y="3141663"/>
            <a:ext cx="4518025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Ecclesiastes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5: 8 - 17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913" y="266447"/>
            <a:ext cx="6911975" cy="597086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GB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b="1" dirty="0">
                <a:solidFill>
                  <a:srgbClr val="EEF2EE"/>
                </a:solidFill>
                <a:latin typeface="Arial" charset="0"/>
              </a:rPr>
              <a:t>Verse </a:t>
            </a:r>
            <a:r>
              <a:rPr lang="en-GB" sz="2800" b="1" dirty="0" smtClean="0">
                <a:solidFill>
                  <a:srgbClr val="EEF2EE"/>
                </a:solidFill>
                <a:latin typeface="Arial" charset="0"/>
              </a:rPr>
              <a:t>10</a:t>
            </a:r>
          </a:p>
          <a:p>
            <a:pPr algn="ctr"/>
            <a:endParaRPr lang="en-GB" sz="2800" b="1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i="1" dirty="0">
                <a:solidFill>
                  <a:srgbClr val="EEF2EE"/>
                </a:solidFill>
                <a:latin typeface="Arial" charset="0"/>
              </a:rPr>
              <a:t>‘Whoever loves money never has enough money; whoever loves wealth is never satisfied with their </a:t>
            </a:r>
            <a:r>
              <a:rPr lang="en-GB" sz="2800" i="1" dirty="0" smtClean="0">
                <a:solidFill>
                  <a:srgbClr val="EEF2EE"/>
                </a:solidFill>
                <a:latin typeface="Arial" charset="0"/>
              </a:rPr>
              <a:t>income’</a:t>
            </a:r>
            <a:endParaRPr lang="en-GB" sz="2800" i="1" dirty="0">
              <a:solidFill>
                <a:srgbClr val="EEF2EE"/>
              </a:solidFill>
              <a:latin typeface="Arial" charset="0"/>
            </a:endParaRP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1 Timothy 6:6-10</a:t>
            </a:r>
          </a:p>
          <a:p>
            <a:pPr algn="ctr"/>
            <a:r>
              <a:rPr lang="en-GB" sz="2800" i="1" dirty="0">
                <a:solidFill>
                  <a:srgbClr val="EEF2EE"/>
                </a:solidFill>
                <a:latin typeface="Arial" charset="0"/>
              </a:rPr>
              <a:t>For the LOVE of money is a root of all kinds of evil</a:t>
            </a: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Verse 11</a:t>
            </a:r>
          </a:p>
          <a:p>
            <a:pPr algn="ctr"/>
            <a:r>
              <a:rPr lang="en-GB" sz="2800" i="1" dirty="0" smtClean="0">
                <a:solidFill>
                  <a:srgbClr val="EEF2EE"/>
                </a:solidFill>
                <a:latin typeface="Arial" charset="0"/>
              </a:rPr>
              <a:t>‘As </a:t>
            </a:r>
            <a:r>
              <a:rPr lang="en-GB" sz="2800" i="1" dirty="0">
                <a:solidFill>
                  <a:srgbClr val="EEF2EE"/>
                </a:solidFill>
                <a:latin typeface="Arial" charset="0"/>
              </a:rPr>
              <a:t>goods increase so do those who consume </a:t>
            </a:r>
            <a:r>
              <a:rPr lang="en-GB" sz="2800" i="1" dirty="0" smtClean="0">
                <a:solidFill>
                  <a:srgbClr val="EEF2EE"/>
                </a:solidFill>
                <a:latin typeface="Arial" charset="0"/>
              </a:rPr>
              <a:t>them …’</a:t>
            </a:r>
            <a:endParaRPr lang="en-GB" sz="2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313" y="0"/>
            <a:ext cx="8062912" cy="6032421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GB" sz="2800" dirty="0">
              <a:solidFill>
                <a:srgbClr val="EEF2EE"/>
              </a:solidFill>
            </a:endParaRPr>
          </a:p>
          <a:p>
            <a:pPr algn="ctr"/>
            <a:r>
              <a:rPr lang="en-GB" sz="2800" b="1" dirty="0">
                <a:solidFill>
                  <a:srgbClr val="EEF2EE"/>
                </a:solidFill>
                <a:latin typeface="Arial" charset="0"/>
              </a:rPr>
              <a:t>Worry – contrast between slumber of honest labourer and a rich man</a:t>
            </a:r>
          </a:p>
          <a:p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Materialism is an interest in and a desire for 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money, possessions, </a:t>
            </a:r>
            <a:r>
              <a:rPr lang="en-GB" sz="2800" dirty="0" err="1">
                <a:solidFill>
                  <a:srgbClr val="EEF2EE"/>
                </a:solidFill>
                <a:latin typeface="Arial" charset="0"/>
              </a:rPr>
              <a:t>etc</a:t>
            </a:r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 rather than spiritual or ethical values</a:t>
            </a:r>
          </a:p>
          <a:p>
            <a:pPr algn="r"/>
            <a:r>
              <a:rPr lang="en-GB" sz="2200" b="1" i="1" dirty="0">
                <a:solidFill>
                  <a:srgbClr val="EEF2EE"/>
                </a:solidFill>
                <a:latin typeface="Arial" charset="0"/>
              </a:rPr>
              <a:t>Collins English dictionary 1998</a:t>
            </a:r>
          </a:p>
          <a:p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Don’t be slaves to what we earn or own but sit lightly to it</a:t>
            </a: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Don’t rely on wealth for happiness.</a:t>
            </a: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Share what we have as it ultimately belongs to 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God</a:t>
            </a:r>
            <a:endParaRPr lang="en-GB" sz="2800" dirty="0">
              <a:solidFill>
                <a:srgbClr val="EEF2E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6013" y="692150"/>
            <a:ext cx="7200900" cy="4832350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2800" b="1" dirty="0">
                <a:solidFill>
                  <a:srgbClr val="EEF2EE"/>
                </a:solidFill>
                <a:latin typeface="Arial" charset="0"/>
              </a:rPr>
              <a:t>John  6: 35</a:t>
            </a:r>
          </a:p>
          <a:p>
            <a:pPr algn="ctr"/>
            <a:r>
              <a:rPr lang="en-GB" sz="2800" b="1" dirty="0">
                <a:solidFill>
                  <a:srgbClr val="EEF2EE"/>
                </a:solidFill>
                <a:latin typeface="Arial" charset="0"/>
              </a:rPr>
              <a:t>Jesus says  I AM THE BREAD OF LIFE</a:t>
            </a: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If we follow him he will provide us with spiritual nourishment which will sustain us</a:t>
            </a: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Philippians 4:11 </a:t>
            </a:r>
            <a:r>
              <a:rPr lang="en-GB" sz="2800" i="1" dirty="0">
                <a:solidFill>
                  <a:srgbClr val="EEF2EE"/>
                </a:solidFill>
                <a:latin typeface="Arial" charset="0"/>
              </a:rPr>
              <a:t>‘I have learnt to be content whatever the circumstances’</a:t>
            </a: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And </a:t>
            </a:r>
            <a:r>
              <a:rPr lang="en-GB" sz="2800" i="1" dirty="0">
                <a:solidFill>
                  <a:srgbClr val="EEF2EE"/>
                </a:solidFill>
                <a:latin typeface="Arial" charset="0"/>
              </a:rPr>
              <a:t>‘I can do everything through him who gives me strength’</a:t>
            </a:r>
            <a:endParaRPr lang="en-GB" sz="2800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b="1" dirty="0" smtClean="0"/>
              <a:t>Ecclesiastes 5:8-17 (New International Version)</a:t>
            </a:r>
          </a:p>
          <a:p>
            <a:endParaRPr lang="en-GB" dirty="0" smtClean="0"/>
          </a:p>
          <a:p>
            <a:r>
              <a:rPr lang="en-GB" baseline="30000" dirty="0"/>
              <a:t>8 </a:t>
            </a:r>
            <a:r>
              <a:rPr lang="en-GB" dirty="0"/>
              <a:t>If you see the poor oppressed in a district, and justice and rights denied, do not be surprised at such things; for one official is eyed by a higher one, and over them both are others higher </a:t>
            </a:r>
            <a:r>
              <a:rPr lang="en-GB" dirty="0" smtClean="0"/>
              <a:t>still.</a:t>
            </a:r>
          </a:p>
          <a:p>
            <a:r>
              <a:rPr lang="en-GB" baseline="30000" dirty="0" smtClean="0"/>
              <a:t>9</a:t>
            </a:r>
            <a:r>
              <a:rPr lang="en-GB" baseline="30000" dirty="0"/>
              <a:t> </a:t>
            </a:r>
            <a:r>
              <a:rPr lang="en-GB" dirty="0"/>
              <a:t>The increase from the land is taken by all; the king himself profits from the fields.</a:t>
            </a:r>
          </a:p>
          <a:p>
            <a:r>
              <a:rPr lang="en-GB" baseline="30000" dirty="0"/>
              <a:t>10 </a:t>
            </a:r>
            <a:r>
              <a:rPr lang="en-GB" dirty="0"/>
              <a:t>Whoever loves money never has enough;</a:t>
            </a:r>
            <a:br>
              <a:rPr lang="en-GB" dirty="0"/>
            </a:br>
            <a:r>
              <a:rPr lang="en-GB" dirty="0"/>
              <a:t>    whoever loves wealth is never satisfied with their income.</a:t>
            </a:r>
            <a:br>
              <a:rPr lang="en-GB" dirty="0"/>
            </a:br>
            <a:r>
              <a:rPr lang="en-GB" dirty="0"/>
              <a:t>    This too is meaningless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7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b="1" dirty="0" smtClean="0"/>
              <a:t>Ecclesiastes 5:8-17 (New International Version)</a:t>
            </a:r>
          </a:p>
          <a:p>
            <a:endParaRPr lang="en-GB" dirty="0" smtClean="0"/>
          </a:p>
          <a:p>
            <a:r>
              <a:rPr lang="en-GB" baseline="30000" dirty="0" smtClean="0"/>
              <a:t>11</a:t>
            </a:r>
            <a:r>
              <a:rPr lang="en-GB" baseline="30000" dirty="0"/>
              <a:t> </a:t>
            </a:r>
            <a:r>
              <a:rPr lang="en-GB" dirty="0"/>
              <a:t>As goods increase,</a:t>
            </a:r>
            <a:br>
              <a:rPr lang="en-GB" dirty="0"/>
            </a:br>
            <a:r>
              <a:rPr lang="en-GB" dirty="0"/>
              <a:t>    so do those who consume them.</a:t>
            </a:r>
            <a:br>
              <a:rPr lang="en-GB" dirty="0"/>
            </a:br>
            <a:r>
              <a:rPr lang="en-GB" dirty="0"/>
              <a:t>And what benefit are they to the owners</a:t>
            </a:r>
            <a:br>
              <a:rPr lang="en-GB" dirty="0"/>
            </a:br>
            <a:r>
              <a:rPr lang="en-GB" dirty="0"/>
              <a:t>    except to feast their eyes on them?</a:t>
            </a:r>
          </a:p>
          <a:p>
            <a:r>
              <a:rPr lang="en-GB" baseline="30000" dirty="0"/>
              <a:t>12 </a:t>
            </a:r>
            <a:r>
              <a:rPr lang="en-GB" dirty="0"/>
              <a:t>The sleep of a labourer is sweet,</a:t>
            </a:r>
            <a:br>
              <a:rPr lang="en-GB" dirty="0"/>
            </a:br>
            <a:r>
              <a:rPr lang="en-GB" dirty="0"/>
              <a:t>    whether they eat little or much,</a:t>
            </a:r>
            <a:br>
              <a:rPr lang="en-GB" dirty="0"/>
            </a:br>
            <a:r>
              <a:rPr lang="en-GB" dirty="0"/>
              <a:t>but as for the rich, their abundance</a:t>
            </a:r>
            <a:br>
              <a:rPr lang="en-GB" dirty="0"/>
            </a:br>
            <a:r>
              <a:rPr lang="en-GB" dirty="0"/>
              <a:t>    permits them no sleep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3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r>
              <a:rPr lang="en-GB" b="1" dirty="0" smtClean="0"/>
              <a:t>Ecclesiastes 5:8-17 (New International Version)</a:t>
            </a:r>
          </a:p>
          <a:p>
            <a:endParaRPr lang="en-GB" dirty="0" smtClean="0"/>
          </a:p>
          <a:p>
            <a:r>
              <a:rPr lang="en-GB" baseline="30000" dirty="0" smtClean="0"/>
              <a:t>13</a:t>
            </a:r>
            <a:r>
              <a:rPr lang="en-GB" baseline="30000" dirty="0"/>
              <a:t> </a:t>
            </a:r>
            <a:r>
              <a:rPr lang="en-GB" dirty="0"/>
              <a:t>I have seen a grievous evil under the sun:</a:t>
            </a:r>
          </a:p>
          <a:p>
            <a:r>
              <a:rPr lang="en-GB" dirty="0"/>
              <a:t>wealth hoarded to the harm of its </a:t>
            </a:r>
            <a:r>
              <a:rPr lang="en-GB" dirty="0" smtClean="0"/>
              <a:t>owners,</a:t>
            </a:r>
          </a:p>
          <a:p>
            <a:r>
              <a:rPr lang="en-GB" baseline="30000" dirty="0" smtClean="0"/>
              <a:t>14</a:t>
            </a:r>
            <a:r>
              <a:rPr lang="en-GB" baseline="30000" dirty="0"/>
              <a:t> </a:t>
            </a:r>
            <a:r>
              <a:rPr lang="en-GB" dirty="0"/>
              <a:t>    or wealth lost through some misfortune,</a:t>
            </a:r>
            <a:br>
              <a:rPr lang="en-GB" dirty="0"/>
            </a:br>
            <a:r>
              <a:rPr lang="en-GB" dirty="0"/>
              <a:t>so that when they have children</a:t>
            </a:r>
            <a:br>
              <a:rPr lang="en-GB" dirty="0"/>
            </a:br>
            <a:r>
              <a:rPr lang="en-GB" dirty="0"/>
              <a:t>    there is nothing left for them to </a:t>
            </a:r>
            <a:r>
              <a:rPr lang="en-GB" dirty="0" smtClean="0"/>
              <a:t>inherit.</a:t>
            </a:r>
          </a:p>
          <a:p>
            <a:r>
              <a:rPr lang="en-GB" baseline="30000" dirty="0" smtClean="0"/>
              <a:t>15</a:t>
            </a:r>
            <a:r>
              <a:rPr lang="en-GB" baseline="30000" dirty="0"/>
              <a:t> </a:t>
            </a:r>
            <a:r>
              <a:rPr lang="en-GB" dirty="0"/>
              <a:t>Everyone comes naked from their mother’s womb,</a:t>
            </a:r>
            <a:br>
              <a:rPr lang="en-GB" dirty="0"/>
            </a:br>
            <a:r>
              <a:rPr lang="en-GB" dirty="0"/>
              <a:t>    and as everyone comes, so they depart.</a:t>
            </a:r>
            <a:br>
              <a:rPr lang="en-GB" dirty="0"/>
            </a:br>
            <a:r>
              <a:rPr lang="en-GB" dirty="0"/>
              <a:t>They take nothing from their toil</a:t>
            </a:r>
            <a:br>
              <a:rPr lang="en-GB" dirty="0"/>
            </a:br>
            <a:r>
              <a:rPr lang="en-GB" dirty="0"/>
              <a:t>    that they can carry in their hands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3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r>
              <a:rPr lang="en-GB" b="1" dirty="0" smtClean="0"/>
              <a:t>Ecclesiastes 5:8-17 (New International Version)</a:t>
            </a:r>
          </a:p>
          <a:p>
            <a:endParaRPr lang="en-GB" dirty="0" smtClean="0"/>
          </a:p>
          <a:p>
            <a:r>
              <a:rPr lang="en-GB" baseline="30000" dirty="0" smtClean="0"/>
              <a:t>16</a:t>
            </a:r>
            <a:r>
              <a:rPr lang="en-GB" baseline="30000" dirty="0"/>
              <a:t> </a:t>
            </a:r>
            <a:r>
              <a:rPr lang="en-GB" dirty="0"/>
              <a:t>This too is a grievous evil:</a:t>
            </a:r>
          </a:p>
          <a:p>
            <a:r>
              <a:rPr lang="en-GB" dirty="0"/>
              <a:t>as everyone comes, so they depart,</a:t>
            </a:r>
            <a:br>
              <a:rPr lang="en-GB" dirty="0"/>
            </a:br>
            <a:r>
              <a:rPr lang="en-GB" dirty="0"/>
              <a:t>    and what do they gain,</a:t>
            </a:r>
            <a:br>
              <a:rPr lang="en-GB" dirty="0"/>
            </a:br>
            <a:r>
              <a:rPr lang="en-GB" dirty="0"/>
              <a:t>    since they toil for the </a:t>
            </a:r>
            <a:r>
              <a:rPr lang="en-GB" dirty="0" smtClean="0"/>
              <a:t>wind?</a:t>
            </a:r>
          </a:p>
          <a:p>
            <a:r>
              <a:rPr lang="en-GB" baseline="30000" dirty="0" smtClean="0"/>
              <a:t>17</a:t>
            </a:r>
            <a:r>
              <a:rPr lang="en-GB" baseline="30000" dirty="0"/>
              <a:t> </a:t>
            </a:r>
            <a:r>
              <a:rPr lang="en-GB" dirty="0"/>
              <a:t>All their days they eat in darkness,</a:t>
            </a:r>
            <a:br>
              <a:rPr lang="en-GB" dirty="0"/>
            </a:br>
            <a:r>
              <a:rPr lang="en-GB" dirty="0"/>
              <a:t>    with great frustration, affliction and anger.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24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4213" y="404813"/>
            <a:ext cx="8064500" cy="6801862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3600" b="1" dirty="0" smtClean="0">
                <a:solidFill>
                  <a:srgbClr val="EEF2EE"/>
                </a:solidFill>
                <a:latin typeface="Arial" charset="0"/>
              </a:rPr>
              <a:t>Ecclesiastes</a:t>
            </a:r>
          </a:p>
          <a:p>
            <a:pPr algn="ctr"/>
            <a:endParaRPr lang="en-GB" sz="3600" b="1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An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Old Testament book - part of the wisdom literature.</a:t>
            </a: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Musings of a wise 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teacher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(</a:t>
            </a:r>
            <a:r>
              <a:rPr lang="en-GB" sz="2800" dirty="0" err="1">
                <a:solidFill>
                  <a:srgbClr val="EEF2EE"/>
                </a:solidFill>
                <a:latin typeface="Arial" charset="0"/>
              </a:rPr>
              <a:t>Koheleth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) who ponders on the meaning of life</a:t>
            </a:r>
          </a:p>
          <a:p>
            <a:pPr algn="ctr"/>
            <a:endParaRPr lang="en-GB" sz="2800" dirty="0">
              <a:solidFill>
                <a:srgbClr val="EEF2EE"/>
              </a:solidFill>
              <a:latin typeface="Arial" charset="0"/>
            </a:endParaRPr>
          </a:p>
          <a:p>
            <a:pPr lvl="1">
              <a:buFont typeface="Arial" charset="0"/>
              <a:buChar char="•"/>
            </a:pPr>
            <a:r>
              <a:rPr lang="en-GB" sz="2800" dirty="0">
                <a:solidFill>
                  <a:srgbClr val="EEF2EE"/>
                </a:solidFill>
                <a:latin typeface="Arial" charset="0"/>
              </a:rPr>
              <a:t> 1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: life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is useless, meaningless, nothing new under the sun. Is this all there is?</a:t>
            </a:r>
          </a:p>
          <a:p>
            <a:pPr lvl="1">
              <a:buFont typeface="Arial" charset="0"/>
              <a:buChar char="•"/>
            </a:pPr>
            <a:r>
              <a:rPr lang="en-GB" sz="2800" dirty="0">
                <a:solidFill>
                  <a:srgbClr val="EEF2EE"/>
                </a:solidFill>
                <a:latin typeface="Arial" charset="0"/>
              </a:rPr>
              <a:t> 2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: Wisdom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is folly; pleasure is meaningless</a:t>
            </a:r>
          </a:p>
          <a:p>
            <a:pPr lvl="1">
              <a:buFont typeface="Arial" charset="0"/>
              <a:buChar char="•"/>
            </a:pPr>
            <a:r>
              <a:rPr lang="en-GB" sz="2800" dirty="0">
                <a:solidFill>
                  <a:srgbClr val="EEF2EE"/>
                </a:solidFill>
                <a:latin typeface="Arial" charset="0"/>
              </a:rPr>
              <a:t> 3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: There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is a time for everything, but what do we gain from toil</a:t>
            </a:r>
          </a:p>
          <a:p>
            <a:pPr lvl="1">
              <a:buFont typeface="Arial" charset="0"/>
              <a:buChar char="•"/>
            </a:pPr>
            <a:r>
              <a:rPr lang="en-GB" sz="2800" dirty="0">
                <a:solidFill>
                  <a:srgbClr val="EEF2EE"/>
                </a:solidFill>
                <a:latin typeface="Arial" charset="0"/>
              </a:rPr>
              <a:t> 4</a:t>
            </a:r>
            <a:r>
              <a:rPr lang="en-GB" sz="2800" dirty="0" smtClean="0">
                <a:solidFill>
                  <a:srgbClr val="EEF2EE"/>
                </a:solidFill>
                <a:latin typeface="Arial" charset="0"/>
              </a:rPr>
              <a:t>: Who </a:t>
            </a:r>
            <a:r>
              <a:rPr lang="en-GB" sz="2800" dirty="0">
                <a:solidFill>
                  <a:srgbClr val="EEF2EE"/>
                </a:solidFill>
                <a:latin typeface="Arial" charset="0"/>
              </a:rPr>
              <a:t>and what am I working for?</a:t>
            </a:r>
          </a:p>
          <a:p>
            <a:pPr algn="ctr">
              <a:buFont typeface="Arial" charset="0"/>
              <a:buChar char="•"/>
            </a:pPr>
            <a:endParaRPr lang="en-GB" sz="2800" dirty="0">
              <a:solidFill>
                <a:srgbClr val="EEF2EE"/>
              </a:solidFill>
            </a:endParaRPr>
          </a:p>
          <a:p>
            <a:pPr algn="ctr"/>
            <a:endParaRPr lang="en-GB" sz="2800" dirty="0">
              <a:solidFill>
                <a:srgbClr val="EEF2E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9" y="546928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en-GB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Chapter 5:Verse </a:t>
            </a:r>
            <a:r>
              <a:rPr lang="en-GB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8</a:t>
            </a:r>
          </a:p>
          <a:p>
            <a:pPr algn="ctr">
              <a:buFont typeface="Arial" charset="0"/>
              <a:buNone/>
              <a:defRPr/>
            </a:pPr>
            <a:endParaRPr lang="en-GB" sz="28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>
              <a:defRPr/>
            </a:pPr>
            <a:r>
              <a:rPr lang="en-GB" sz="2800" i="1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GB" sz="28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see the poor oppressed in a district, and justice and rights denied, do not be surprised at such things; for one official is eyed by a higher one, and over them both are others higher still</a:t>
            </a:r>
            <a:r>
              <a:rPr lang="en-GB" sz="2800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endParaRPr lang="en-GB" sz="28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GB" sz="28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9" y="546928"/>
            <a:ext cx="79928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r>
              <a:rPr lang="en-GB" sz="28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Chapter 5:Verse </a:t>
            </a:r>
            <a:r>
              <a:rPr lang="en-GB" sz="2800" b="1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8</a:t>
            </a:r>
          </a:p>
          <a:p>
            <a:pPr algn="ctr">
              <a:buFont typeface="Arial" charset="0"/>
              <a:buNone/>
              <a:defRPr/>
            </a:pPr>
            <a:endParaRPr lang="en-GB" sz="2800" b="1" dirty="0" smtClean="0">
              <a:solidFill>
                <a:schemeClr val="bg1">
                  <a:lumMod val="20000"/>
                  <a:lumOff val="8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GB" sz="2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We </a:t>
            </a: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should not be surprised to see injustice</a:t>
            </a:r>
          </a:p>
          <a:p>
            <a:pPr algn="ctr">
              <a:buFont typeface="Arial" charset="0"/>
              <a:buNone/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We should expect to see the poor oppressed</a:t>
            </a:r>
          </a:p>
          <a:p>
            <a:pPr algn="ctr">
              <a:buFont typeface="Arial" charset="0"/>
              <a:buNone/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WHY?</a:t>
            </a:r>
          </a:p>
          <a:p>
            <a:pPr algn="ctr">
              <a:buFont typeface="Arial" charset="0"/>
              <a:buNone/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Officials and people in authority have unfair advantage to extort, </a:t>
            </a:r>
            <a:r>
              <a:rPr lang="en-GB" sz="280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manipulate who </a:t>
            </a: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in turn are oppressed themselves</a:t>
            </a:r>
          </a:p>
          <a:p>
            <a:pPr algn="ctr">
              <a:buFont typeface="Arial" charset="0"/>
              <a:buNone/>
              <a:defRPr/>
            </a:pPr>
            <a:endParaRPr lang="en-GB" sz="2800" dirty="0">
              <a:solidFill>
                <a:schemeClr val="bg1">
                  <a:lumMod val="20000"/>
                  <a:lumOff val="80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IT IS THE WAY OF THE WORLD</a:t>
            </a:r>
          </a:p>
          <a:p>
            <a:pPr algn="ctr">
              <a:buFont typeface="Arial" charset="0"/>
              <a:buNone/>
              <a:defRPr/>
            </a:pPr>
            <a:r>
              <a:rPr lang="en-GB" sz="2800" dirty="0">
                <a:solidFill>
                  <a:schemeClr val="bg1">
                    <a:lumMod val="20000"/>
                    <a:lumOff val="80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THEN AND NOW</a:t>
            </a:r>
          </a:p>
        </p:txBody>
      </p:sp>
    </p:spTree>
    <p:extLst>
      <p:ext uri="{BB962C8B-B14F-4D97-AF65-F5344CB8AC3E}">
        <p14:creationId xmlns:p14="http://schemas.microsoft.com/office/powerpoint/2010/main" val="307734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8175" y="1052513"/>
            <a:ext cx="5832475" cy="2954337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endParaRPr lang="en-GB" dirty="0">
              <a:solidFill>
                <a:srgbClr val="EEF2EE"/>
              </a:solidFill>
              <a:latin typeface="Arial" charset="0"/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Where does my Christian faith undergird my decisions, priorities and how I deal with people?</a:t>
            </a:r>
          </a:p>
          <a:p>
            <a:pPr algn="ctr"/>
            <a:endParaRPr lang="en-GB" sz="2800" dirty="0">
              <a:solidFill>
                <a:srgbClr val="EEF2EE"/>
              </a:solidFill>
            </a:endParaRPr>
          </a:p>
          <a:p>
            <a:pPr algn="ctr"/>
            <a:r>
              <a:rPr lang="en-GB" sz="2800" dirty="0">
                <a:solidFill>
                  <a:srgbClr val="EEF2EE"/>
                </a:solidFill>
                <a:latin typeface="Arial" charset="0"/>
              </a:rPr>
              <a:t>John 13 – Jesus as the supreme model of servanthood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3362</TotalTime>
  <Words>381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ICELBlack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19</cp:revision>
  <dcterms:created xsi:type="dcterms:W3CDTF">2015-11-14T13:01:43Z</dcterms:created>
  <dcterms:modified xsi:type="dcterms:W3CDTF">2015-11-16T22:48:35Z</dcterms:modified>
</cp:coreProperties>
</file>